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864" r:id="rId2"/>
    <p:sldMasterId id="2147483877" r:id="rId3"/>
    <p:sldMasterId id="2147483926" r:id="rId4"/>
  </p:sldMasterIdLst>
  <p:notesMasterIdLst>
    <p:notesMasterId r:id="rId17"/>
  </p:notesMasterIdLst>
  <p:handoutMasterIdLst>
    <p:handoutMasterId r:id="rId18"/>
  </p:handoutMasterIdLst>
  <p:sldIdLst>
    <p:sldId id="400" r:id="rId5"/>
    <p:sldId id="406" r:id="rId6"/>
    <p:sldId id="473" r:id="rId7"/>
    <p:sldId id="477" r:id="rId8"/>
    <p:sldId id="475" r:id="rId9"/>
    <p:sldId id="474" r:id="rId10"/>
    <p:sldId id="476" r:id="rId11"/>
    <p:sldId id="478" r:id="rId12"/>
    <p:sldId id="479" r:id="rId13"/>
    <p:sldId id="480" r:id="rId14"/>
    <p:sldId id="481" r:id="rId15"/>
    <p:sldId id="482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2CB43"/>
    <a:srgbClr val="60604B"/>
    <a:srgbClr val="FF0000"/>
    <a:srgbClr val="A50021"/>
    <a:srgbClr val="FFFF00"/>
    <a:srgbClr val="053B8B"/>
    <a:srgbClr val="F47321"/>
    <a:srgbClr val="BAAF3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 autoAdjust="0"/>
    <p:restoredTop sz="97813" autoAdjust="0"/>
  </p:normalViewPr>
  <p:slideViewPr>
    <p:cSldViewPr>
      <p:cViewPr>
        <p:scale>
          <a:sx n="100" d="100"/>
          <a:sy n="100" d="100"/>
        </p:scale>
        <p:origin x="-52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0" tIns="48400" rIns="96800" bIns="48400" numCol="1" anchor="t" anchorCtr="0" compatLnSpc="1">
            <a:prstTxWarp prst="textNoShape">
              <a:avLst/>
            </a:prstTxWarp>
          </a:bodyPr>
          <a:lstStyle>
            <a:lvl1pPr algn="l" defTabSz="9683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0" tIns="48400" rIns="96800" bIns="48400" numCol="1" anchor="t" anchorCtr="0" compatLnSpc="1">
            <a:prstTxWarp prst="textNoShape">
              <a:avLst/>
            </a:prstTxWarp>
          </a:bodyPr>
          <a:lstStyle>
            <a:lvl1pPr algn="r" defTabSz="9683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0" tIns="48400" rIns="96800" bIns="48400" numCol="1" anchor="b" anchorCtr="0" compatLnSpc="1">
            <a:prstTxWarp prst="textNoShape">
              <a:avLst/>
            </a:prstTxWarp>
          </a:bodyPr>
          <a:lstStyle>
            <a:lvl1pPr algn="l" defTabSz="9683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0" tIns="48400" rIns="96800" bIns="48400" numCol="1" anchor="b" anchorCtr="0" compatLnSpc="1">
            <a:prstTxWarp prst="textNoShape">
              <a:avLst/>
            </a:prstTxWarp>
          </a:bodyPr>
          <a:lstStyle>
            <a:lvl1pPr algn="r" defTabSz="9683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71C5D2D-9B10-45C7-8C4D-3270C3AAB4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0" tIns="48400" rIns="96800" bIns="48400" numCol="1" anchor="t" anchorCtr="0" compatLnSpc="1">
            <a:prstTxWarp prst="textNoShape">
              <a:avLst/>
            </a:prstTxWarp>
          </a:bodyPr>
          <a:lstStyle>
            <a:lvl1pPr algn="l" defTabSz="9683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0" tIns="48400" rIns="96800" bIns="48400" numCol="1" anchor="t" anchorCtr="0" compatLnSpc="1">
            <a:prstTxWarp prst="textNoShape">
              <a:avLst/>
            </a:prstTxWarp>
          </a:bodyPr>
          <a:lstStyle>
            <a:lvl1pPr algn="r" defTabSz="9683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59300"/>
            <a:ext cx="5362575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0" tIns="48400" rIns="96800" bIns="48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0" tIns="48400" rIns="96800" bIns="48400" numCol="1" anchor="b" anchorCtr="0" compatLnSpc="1">
            <a:prstTxWarp prst="textNoShape">
              <a:avLst/>
            </a:prstTxWarp>
          </a:bodyPr>
          <a:lstStyle>
            <a:lvl1pPr algn="l" defTabSz="9683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0" tIns="48400" rIns="96800" bIns="48400" numCol="1" anchor="b" anchorCtr="0" compatLnSpc="1">
            <a:prstTxWarp prst="textNoShape">
              <a:avLst/>
            </a:prstTxWarp>
          </a:bodyPr>
          <a:lstStyle>
            <a:lvl1pPr algn="r" defTabSz="9683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20F61D8-4FAD-4CF9-8413-47E3CDD81C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0F61D8-4FAD-4CF9-8413-47E3CDD81C0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0F61D8-4FAD-4CF9-8413-47E3CDD81C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5" descr="ETLogo_col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867400"/>
            <a:ext cx="13716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8"/>
          <p:cNvSpPr>
            <a:spLocks noChangeArrowheads="1"/>
          </p:cNvSpPr>
          <p:nvPr userDrawn="1"/>
        </p:nvSpPr>
        <p:spPr bwMode="auto">
          <a:xfrm>
            <a:off x="0" y="0"/>
            <a:ext cx="1752600" cy="6858000"/>
          </a:xfrm>
          <a:prstGeom prst="rect">
            <a:avLst/>
          </a:prstGeom>
          <a:solidFill>
            <a:srgbClr val="00659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" name="Picture 10" descr="leftburst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914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563563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63563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54318-ED7D-4216-A28D-86145FBD5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6D3B9-CE53-4013-94E1-C665F905C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A3EAD-1B2A-410D-A7A1-9E72024F2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89BA0-B3AF-4363-B874-6B54E1FA2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D5166-4A6C-488A-850B-0C6A18AB3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DD41-88FC-4B43-8ABF-961AC5591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5D92D-2653-49B4-AB3F-60925D32D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F77B5-A9B5-4530-8E76-414AF795E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1D801-B85F-4E83-AEC8-CEBDE18EC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36C08-EB9A-47F5-9F20-67BDD057C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A4BBF-0C0C-472C-B605-15257AB59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6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2" descr="ETLogo_colo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9000" y="5867400"/>
            <a:ext cx="13716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45"/>
          <p:cNvSpPr txBox="1">
            <a:spLocks noChangeArrowheads="1"/>
          </p:cNvSpPr>
          <p:nvPr userDrawn="1"/>
        </p:nvSpPr>
        <p:spPr bwMode="auto">
          <a:xfrm>
            <a:off x="838200" y="533400"/>
            <a:ext cx="746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1028" name="Text Box 46"/>
          <p:cNvSpPr txBox="1">
            <a:spLocks noChangeArrowheads="1"/>
          </p:cNvSpPr>
          <p:nvPr userDrawn="1"/>
        </p:nvSpPr>
        <p:spPr bwMode="auto">
          <a:xfrm>
            <a:off x="4572000" y="17526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1029" name="Rectangle 4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63563"/>
            <a:ext cx="77724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 for slide</a:t>
            </a:r>
          </a:p>
        </p:txBody>
      </p:sp>
      <p:sp>
        <p:nvSpPr>
          <p:cNvPr id="1030" name="Rectangle 4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50" descr="burst-tag_navy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85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50000"/>
        </a:spcBef>
        <a:spcAft>
          <a:spcPct val="0"/>
        </a:spcAft>
        <a:defRPr sz="3600">
          <a:solidFill>
            <a:srgbClr val="00659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50000"/>
        </a:spcBef>
        <a:spcAft>
          <a:spcPct val="0"/>
        </a:spcAft>
        <a:defRPr sz="3600">
          <a:solidFill>
            <a:srgbClr val="006595"/>
          </a:solidFill>
          <a:latin typeface="Arial" charset="0"/>
        </a:defRPr>
      </a:lvl2pPr>
      <a:lvl3pPr algn="l" rtl="0" eaLnBrk="0" fontAlgn="base" hangingPunct="0">
        <a:spcBef>
          <a:spcPct val="50000"/>
        </a:spcBef>
        <a:spcAft>
          <a:spcPct val="0"/>
        </a:spcAft>
        <a:defRPr sz="3600">
          <a:solidFill>
            <a:srgbClr val="006595"/>
          </a:solidFill>
          <a:latin typeface="Arial" charset="0"/>
        </a:defRPr>
      </a:lvl3pPr>
      <a:lvl4pPr algn="l" rtl="0" eaLnBrk="0" fontAlgn="base" hangingPunct="0">
        <a:spcBef>
          <a:spcPct val="50000"/>
        </a:spcBef>
        <a:spcAft>
          <a:spcPct val="0"/>
        </a:spcAft>
        <a:defRPr sz="3600">
          <a:solidFill>
            <a:srgbClr val="006595"/>
          </a:solidFill>
          <a:latin typeface="Arial" charset="0"/>
        </a:defRPr>
      </a:lvl4pPr>
      <a:lvl5pPr algn="l" rtl="0" eaLnBrk="0" fontAlgn="base" hangingPunct="0">
        <a:spcBef>
          <a:spcPct val="50000"/>
        </a:spcBef>
        <a:spcAft>
          <a:spcPct val="0"/>
        </a:spcAft>
        <a:defRPr sz="3600">
          <a:solidFill>
            <a:srgbClr val="006595"/>
          </a:solidFill>
          <a:latin typeface="Arial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3600">
          <a:solidFill>
            <a:srgbClr val="006595"/>
          </a:solidFill>
          <a:latin typeface="Arial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3600">
          <a:solidFill>
            <a:srgbClr val="006595"/>
          </a:solidFill>
          <a:latin typeface="Arial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3600">
          <a:solidFill>
            <a:srgbClr val="006595"/>
          </a:solidFill>
          <a:latin typeface="Arial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3600">
          <a:solidFill>
            <a:srgbClr val="00659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pattFill prst="ltHorz">
            <a:fgClr>
              <a:srgbClr val="5F88AD"/>
            </a:fgClr>
            <a:bgClr>
              <a:srgbClr val="2B508D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Text Box 8"/>
          <p:cNvSpPr txBox="1">
            <a:spLocks noChangeArrowheads="1"/>
          </p:cNvSpPr>
          <p:nvPr userDrawn="1"/>
        </p:nvSpPr>
        <p:spPr bwMode="auto">
          <a:xfrm>
            <a:off x="4114800" y="6477000"/>
            <a:ext cx="990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smtClean="0">
                <a:solidFill>
                  <a:srgbClr val="808080"/>
                </a:solidFill>
              </a:rPr>
              <a:t>Slide </a:t>
            </a:r>
            <a:fld id="{9A9726C6-AF9E-4E6C-8DA8-00EFF54C334F}" type="slidenum">
              <a:rPr lang="en-US" sz="1000" smtClean="0">
                <a:solidFill>
                  <a:srgbClr val="808080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sz="1000" smtClean="0">
              <a:solidFill>
                <a:srgbClr val="808080"/>
              </a:solidFill>
            </a:endParaRPr>
          </a:p>
        </p:txBody>
      </p:sp>
      <p:sp>
        <p:nvSpPr>
          <p:cNvPr id="2054" name="Text Box 9"/>
          <p:cNvSpPr txBox="1">
            <a:spLocks noChangeArrowheads="1"/>
          </p:cNvSpPr>
          <p:nvPr userDrawn="1"/>
        </p:nvSpPr>
        <p:spPr bwMode="auto">
          <a:xfrm>
            <a:off x="228600" y="76200"/>
            <a:ext cx="868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200" smtClean="0">
                <a:solidFill>
                  <a:srgbClr val="FFFFFF"/>
                </a:solidFill>
              </a:rPr>
              <a:t>B    O    N    N    E    V    I    L    L    E           P    O    W    E    R           A    D    M    I    N    I    S    T    R    A    T    I    O    N</a:t>
            </a:r>
          </a:p>
        </p:txBody>
      </p:sp>
      <p:sp>
        <p:nvSpPr>
          <p:cNvPr id="2055" name="Line 10"/>
          <p:cNvSpPr>
            <a:spLocks noChangeShapeType="1"/>
          </p:cNvSpPr>
          <p:nvPr userDrawn="1"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9525">
            <a:solidFill>
              <a:srgbClr val="0099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056" name="Picture 12" descr="Energy-Smart-logo---INDUSTRIAL--32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049963"/>
            <a:ext cx="12192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3" descr="BPA Logo - new colors - cmyk---4 no text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29575" y="6096000"/>
            <a:ext cx="10382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  <p:sldLayoutId id="214748405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225425" indent="-225425" algn="l" rtl="0" eaLnBrk="0" fontAlgn="base" hangingPunct="0">
        <a:spcBef>
          <a:spcPct val="25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2300" indent="-282575" algn="l" rtl="0" eaLnBrk="0" fontAlgn="base" hangingPunct="0">
        <a:spcBef>
          <a:spcPct val="25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965200" indent="-228600" algn="l" rtl="0" eaLnBrk="0" fontAlgn="base" hangingPunct="0">
        <a:spcBef>
          <a:spcPct val="2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308100" indent="-228600" algn="l" rtl="0" eaLnBrk="0" fontAlgn="base" hangingPunct="0">
        <a:spcBef>
          <a:spcPct val="2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651000" indent="-228600" algn="l" rtl="0" eaLnBrk="0" fontAlgn="base" hangingPunct="0">
        <a:spcBef>
          <a:spcPct val="2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108200" indent="-228600" algn="l" rtl="0" fontAlgn="base">
        <a:spcBef>
          <a:spcPct val="2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565400" indent="-228600" algn="l" rtl="0" fontAlgn="base">
        <a:spcBef>
          <a:spcPct val="2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022600" indent="-228600" algn="l" rtl="0" fontAlgn="base">
        <a:spcBef>
          <a:spcPct val="2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479800" indent="-228600" algn="l" rtl="0" fontAlgn="base">
        <a:spcBef>
          <a:spcPct val="2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pattFill prst="ltHorz">
            <a:fgClr>
              <a:srgbClr val="5F88AD"/>
            </a:fgClr>
            <a:bgClr>
              <a:srgbClr val="2B508D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2743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Text Box 8"/>
          <p:cNvSpPr txBox="1">
            <a:spLocks noChangeArrowheads="1"/>
          </p:cNvSpPr>
          <p:nvPr userDrawn="1"/>
        </p:nvSpPr>
        <p:spPr bwMode="auto">
          <a:xfrm>
            <a:off x="4114800" y="6477000"/>
            <a:ext cx="990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smtClean="0">
                <a:solidFill>
                  <a:srgbClr val="808080"/>
                </a:solidFill>
              </a:rPr>
              <a:t>Slide </a:t>
            </a:r>
            <a:fld id="{AA28425C-4E9A-4A48-97D9-AD5235781E8B}" type="slidenum">
              <a:rPr lang="en-US" sz="1000" smtClean="0">
                <a:solidFill>
                  <a:srgbClr val="808080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sz="1000" smtClean="0">
              <a:solidFill>
                <a:srgbClr val="808080"/>
              </a:solidFill>
            </a:endParaRPr>
          </a:p>
        </p:txBody>
      </p:sp>
      <p:sp>
        <p:nvSpPr>
          <p:cNvPr id="1031" name="Text Box 9"/>
          <p:cNvSpPr txBox="1">
            <a:spLocks noChangeArrowheads="1"/>
          </p:cNvSpPr>
          <p:nvPr userDrawn="1"/>
        </p:nvSpPr>
        <p:spPr bwMode="auto">
          <a:xfrm>
            <a:off x="228600" y="76200"/>
            <a:ext cx="868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200" smtClean="0">
                <a:solidFill>
                  <a:srgbClr val="FFFFFF"/>
                </a:solidFill>
              </a:rPr>
              <a:t>B    O    N    N    E    V    I    L    L    E           P    O    W    E    R           A    D    M    I    N    I    S    T    R    A    T    I    O    N</a:t>
            </a:r>
          </a:p>
        </p:txBody>
      </p:sp>
      <p:sp>
        <p:nvSpPr>
          <p:cNvPr id="3080" name="Line 10"/>
          <p:cNvSpPr>
            <a:spLocks noChangeShapeType="1"/>
          </p:cNvSpPr>
          <p:nvPr userDrawn="1"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9525">
            <a:solidFill>
              <a:srgbClr val="0099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3081" name="Picture 1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48600" y="5986463"/>
            <a:ext cx="12192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  <p:sldLayoutId id="214748406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225425" indent="-225425" algn="l" rtl="0" eaLnBrk="0" fontAlgn="base" hangingPunct="0">
        <a:spcBef>
          <a:spcPct val="25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2300" indent="-282575" algn="l" rtl="0" eaLnBrk="0" fontAlgn="base" hangingPunct="0">
        <a:spcBef>
          <a:spcPct val="25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965200" indent="-228600" algn="l" rtl="0" eaLnBrk="0" fontAlgn="base" hangingPunct="0">
        <a:spcBef>
          <a:spcPct val="2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308100" indent="-228600" algn="l" rtl="0" eaLnBrk="0" fontAlgn="base" hangingPunct="0">
        <a:spcBef>
          <a:spcPct val="2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651000" indent="-228600" algn="l" rtl="0" eaLnBrk="0" fontAlgn="base" hangingPunct="0">
        <a:spcBef>
          <a:spcPct val="2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108200" indent="-228600" algn="l" rtl="0" fontAlgn="base">
        <a:spcBef>
          <a:spcPct val="2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565400" indent="-228600" algn="l" rtl="0" fontAlgn="base">
        <a:spcBef>
          <a:spcPct val="2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022600" indent="-228600" algn="l" rtl="0" fontAlgn="base">
        <a:spcBef>
          <a:spcPct val="2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479800" indent="-228600" algn="l" rtl="0" fontAlgn="base">
        <a:spcBef>
          <a:spcPct val="2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slide_inver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678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553200"/>
            <a:ext cx="1752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0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0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556375"/>
            <a:ext cx="685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000" b="1">
                <a:solidFill>
                  <a:srgbClr val="333333"/>
                </a:solidFill>
                <a:latin typeface="Arial" charset="0"/>
              </a:defRPr>
            </a:lvl1pPr>
          </a:lstStyle>
          <a:p>
            <a:pPr>
              <a:defRPr/>
            </a:pPr>
            <a:fld id="{358EF807-0EDC-4216-8184-987668055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4" name="Picture 10" descr="logo_horizontal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39000" y="6324600"/>
            <a:ext cx="17430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 txBox="1">
            <a:spLocks noChangeArrowheads="1"/>
          </p:cNvSpPr>
          <p:nvPr/>
        </p:nvSpPr>
        <p:spPr bwMode="auto">
          <a:xfrm>
            <a:off x="2162175" y="3505201"/>
            <a:ext cx="6248400" cy="38164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0"/>
              </a:spcBef>
              <a:defRPr sz="3800">
                <a:solidFill>
                  <a:srgbClr val="016596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Tools to Control Energy Use through O&amp;M Practices</a:t>
            </a:r>
          </a:p>
          <a:p>
            <a:pPr>
              <a:defRPr/>
            </a:pPr>
            <a:r>
              <a:rPr lang="en-US" sz="2800" dirty="0" smtClean="0"/>
              <a:t>Wastewater/Water Sustainable </a:t>
            </a:r>
            <a:r>
              <a:rPr lang="en-US" sz="2800" dirty="0" smtClean="0"/>
              <a:t>Energy </a:t>
            </a:r>
            <a:r>
              <a:rPr lang="en-US" sz="2800" dirty="0" smtClean="0"/>
              <a:t>Cohort</a:t>
            </a:r>
            <a:r>
              <a:rPr lang="en-US" sz="2400" dirty="0" smtClean="0"/>
              <a:t>, October 11, </a:t>
            </a:r>
            <a:r>
              <a:rPr lang="en-US" sz="2400" dirty="0" smtClean="0"/>
              <a:t>2012</a:t>
            </a:r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r>
              <a:rPr lang="en-US" sz="2400" dirty="0" smtClean="0"/>
              <a:t>Presentation by Walt Mintkeski, P.E.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kern="0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_72G18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381000"/>
            <a:ext cx="4457700" cy="2971800"/>
          </a:xfrm>
          <a:prstGeom prst="roundRect">
            <a:avLst/>
          </a:prstGeom>
          <a:ln w="57150"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83109"/>
            <a:ext cx="7772400" cy="1015663"/>
          </a:xfrm>
        </p:spPr>
        <p:txBody>
          <a:bodyPr/>
          <a:lstStyle/>
          <a:p>
            <a:pPr eaLnBrk="1" hangingPunct="1"/>
            <a:r>
              <a:rPr lang="en-US" sz="3000" dirty="0" smtClean="0"/>
              <a:t>Questions, Comments, &amp; Small Group Work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0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4800600"/>
          </a:xfrm>
        </p:spPr>
        <p:txBody>
          <a:bodyPr/>
          <a:lstStyle/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Questions?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other Tools and/or Systems are available to assure that desired practices to Control Energy Use will be followed? (brainstorm ideas)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83109"/>
            <a:ext cx="7772400" cy="1015663"/>
          </a:xfrm>
        </p:spPr>
        <p:txBody>
          <a:bodyPr/>
          <a:lstStyle/>
          <a:p>
            <a:pPr eaLnBrk="1" hangingPunct="1"/>
            <a:r>
              <a:rPr lang="en-US" sz="3000" dirty="0" smtClean="0"/>
              <a:t>Small Group Work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0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5181600"/>
          </a:xfrm>
        </p:spPr>
        <p:txBody>
          <a:bodyPr/>
          <a:lstStyle/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Select one or two highest priority O&amp;M energy efficiency measures from your Opportunities Register</a:t>
            </a:r>
          </a:p>
          <a:p>
            <a:pPr eaLnBrk="1" hangingPunct="1"/>
            <a:r>
              <a:rPr lang="en-US" dirty="0" smtClean="0"/>
              <a:t>Outline controls for these measures using tools presented above and other tools or systems available to you</a:t>
            </a:r>
          </a:p>
          <a:p>
            <a:pPr eaLnBrk="1" hangingPunct="1"/>
            <a:r>
              <a:rPr lang="en-US" dirty="0" smtClean="0"/>
              <a:t>Report out in 10 minutes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7239"/>
            <a:ext cx="7772400" cy="553998"/>
          </a:xfrm>
        </p:spPr>
        <p:txBody>
          <a:bodyPr/>
          <a:lstStyle/>
          <a:p>
            <a:pPr eaLnBrk="1" hangingPunct="1"/>
            <a:r>
              <a:rPr lang="en-US" sz="3000" dirty="0" smtClean="0"/>
              <a:t>Tools for Operating Systems Efficiently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3000" dirty="0" smtClean="0"/>
              <a:t>Vigilance: routine inspections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3000" dirty="0" smtClean="0"/>
              <a:t>PM: Preventative Maintenance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3000" dirty="0" smtClean="0"/>
              <a:t>SOP’s: Standard Operating Procedures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3000" dirty="0" smtClean="0"/>
              <a:t>Procurement Policies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3000" dirty="0" smtClean="0"/>
              <a:t>SCADA Systems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3000" dirty="0" smtClean="0"/>
              <a:t>Plan, Do, Check Process</a:t>
            </a:r>
          </a:p>
          <a:p>
            <a:pPr eaLnBrk="1" hangingPunct="1"/>
            <a:endParaRPr lang="en-US" sz="30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do we need Tools?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772400" cy="4754563"/>
          </a:xfrm>
        </p:spPr>
        <p:txBody>
          <a:bodyPr/>
          <a:lstStyle/>
          <a:p>
            <a:pPr eaLnBrk="1" hangingPunct="1"/>
            <a:r>
              <a:rPr lang="en-US" sz="3000" dirty="0" smtClean="0"/>
              <a:t>To achieve energy savings, equipment must be maintained &amp; operated efficiently</a:t>
            </a:r>
          </a:p>
          <a:p>
            <a:pPr eaLnBrk="1" hangingPunct="1"/>
            <a:r>
              <a:rPr lang="en-US" sz="3000" dirty="0" smtClean="0"/>
              <a:t>Law of Entropy: Systems change &amp; drift from peak efficiency point due to changes in plant inputs, equipment wear &amp; tear, instrument calibration </a:t>
            </a:r>
            <a:r>
              <a:rPr lang="en-US" sz="3000" dirty="0" smtClean="0"/>
              <a:t>drift, etc.</a:t>
            </a:r>
            <a:endParaRPr lang="en-US" sz="3000" dirty="0" smtClean="0"/>
          </a:p>
          <a:p>
            <a:pPr eaLnBrk="1" hangingPunct="1"/>
            <a:r>
              <a:rPr lang="en-US" sz="3000" dirty="0" smtClean="0"/>
              <a:t>Persistent practices are needed to maintain &amp; improve energy efficient operation because </a:t>
            </a:r>
            <a:r>
              <a:rPr lang="en-US" sz="3000" u="sng" dirty="0" smtClean="0"/>
              <a:t>human behavior is difficult to change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7239"/>
            <a:ext cx="7772400" cy="553998"/>
          </a:xfrm>
        </p:spPr>
        <p:txBody>
          <a:bodyPr/>
          <a:lstStyle/>
          <a:p>
            <a:pPr eaLnBrk="1" hangingPunct="1"/>
            <a:r>
              <a:rPr lang="en-US" sz="3000" dirty="0" smtClean="0"/>
              <a:t>Tools for Operating Systems Efficiently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3000" dirty="0" smtClean="0"/>
              <a:t>Vigilance: routine inspections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3000" dirty="0" smtClean="0"/>
              <a:t>PM: Preventative Maintenance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3000" dirty="0" smtClean="0"/>
              <a:t>SOP’s: Standard Operating Procedures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3000" dirty="0" smtClean="0"/>
              <a:t>Procurement Policies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3000" dirty="0" smtClean="0"/>
              <a:t>SCADA Systems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3000" dirty="0" smtClean="0"/>
              <a:t>Plan, Do, Check Process</a:t>
            </a:r>
          </a:p>
          <a:p>
            <a:pPr eaLnBrk="1" hangingPunct="1"/>
            <a:endParaRPr lang="en-US" sz="30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76407"/>
            <a:ext cx="7772400" cy="1015663"/>
          </a:xfrm>
        </p:spPr>
        <p:txBody>
          <a:bodyPr/>
          <a:lstStyle/>
          <a:p>
            <a:pPr eaLnBrk="1" hangingPunct="1"/>
            <a:r>
              <a:rPr lang="en-US" sz="3000" dirty="0" smtClean="0"/>
              <a:t>Vigilance: </a:t>
            </a:r>
            <a:br>
              <a:rPr lang="en-US" sz="3000" dirty="0" smtClean="0"/>
            </a:br>
            <a:r>
              <a:rPr lang="en-US" sz="3000" dirty="0" smtClean="0"/>
              <a:t>look &amp; listen for items on O&amp;M Checklist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3000" dirty="0" smtClean="0"/>
              <a:t>During Daily Rounds &amp; Periodic Safety Team &amp; Energy Team Inspections: </a:t>
            </a:r>
          </a:p>
          <a:p>
            <a:pPr lvl="1" eaLnBrk="1" hangingPunct="1"/>
            <a:r>
              <a:rPr lang="en-US" sz="3000" dirty="0" smtClean="0"/>
              <a:t>Look for air, water, pump packing leaks</a:t>
            </a:r>
          </a:p>
          <a:p>
            <a:pPr lvl="1" eaLnBrk="1" hangingPunct="1"/>
            <a:r>
              <a:rPr lang="en-US" sz="3000" dirty="0" smtClean="0"/>
              <a:t>Look for aeration basin air boils</a:t>
            </a:r>
          </a:p>
          <a:p>
            <a:pPr lvl="1" eaLnBrk="1" hangingPunct="1"/>
            <a:r>
              <a:rPr lang="en-US" sz="3000" dirty="0" smtClean="0"/>
              <a:t>Look for excessive vibration, throttling</a:t>
            </a:r>
          </a:p>
          <a:p>
            <a:pPr lvl="1" eaLnBrk="1" hangingPunct="1"/>
            <a:r>
              <a:rPr lang="en-US" sz="3000" dirty="0" smtClean="0"/>
              <a:t>Listen for excessive noise</a:t>
            </a:r>
          </a:p>
          <a:p>
            <a:pPr lvl="1" eaLnBrk="1" hangingPunct="1"/>
            <a:r>
              <a:rPr lang="en-US" sz="3000" dirty="0" smtClean="0"/>
              <a:t>Notice what equipment is operating.  Is it needed?</a:t>
            </a:r>
          </a:p>
          <a:p>
            <a:pPr eaLnBrk="1" hangingPunct="1"/>
            <a:endParaRPr lang="en-US" sz="30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7239"/>
            <a:ext cx="7772400" cy="553998"/>
          </a:xfrm>
        </p:spPr>
        <p:txBody>
          <a:bodyPr/>
          <a:lstStyle/>
          <a:p>
            <a:pPr eaLnBrk="1" hangingPunct="1"/>
            <a:r>
              <a:rPr lang="en-US" sz="3000" dirty="0" smtClean="0"/>
              <a:t>Preventative Maintenance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7772400" cy="4983163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600" dirty="0" smtClean="0"/>
              <a:t>Schedule &amp; perform proactive intervention measures to keep equipment at peak efficiency:</a:t>
            </a:r>
          </a:p>
          <a:p>
            <a:pPr lvl="1" eaLnBrk="1" hangingPunct="1"/>
            <a:r>
              <a:rPr lang="en-US" sz="2600" dirty="0" smtClean="0"/>
              <a:t>Change filters</a:t>
            </a:r>
          </a:p>
          <a:p>
            <a:pPr lvl="1" eaLnBrk="1" hangingPunct="1"/>
            <a:r>
              <a:rPr lang="en-US" sz="2600" dirty="0" smtClean="0"/>
              <a:t>Clean &amp; calibrate pressure gages, flow meters, DO probes</a:t>
            </a:r>
          </a:p>
          <a:p>
            <a:pPr lvl="1" eaLnBrk="1" hangingPunct="1"/>
            <a:r>
              <a:rPr lang="en-US" sz="2600" dirty="0" smtClean="0"/>
              <a:t>Clean diffusers, UV </a:t>
            </a:r>
            <a:r>
              <a:rPr lang="en-US" sz="2600" dirty="0" smtClean="0"/>
              <a:t>tubes, % UV transmittance meter</a:t>
            </a:r>
            <a:endParaRPr lang="en-US" sz="2600" dirty="0" smtClean="0"/>
          </a:p>
          <a:p>
            <a:pPr lvl="1" eaLnBrk="1" hangingPunct="1"/>
            <a:r>
              <a:rPr lang="en-US" sz="2600" dirty="0" smtClean="0"/>
              <a:t>Check and replace pump wear rings, bearings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600" dirty="0" smtClean="0"/>
              <a:t>Use a maintenance scheduling program or Master Calendar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97014"/>
            <a:ext cx="7772400" cy="1415772"/>
          </a:xfrm>
        </p:spPr>
        <p:txBody>
          <a:bodyPr/>
          <a:lstStyle/>
          <a:p>
            <a:pPr eaLnBrk="1" hangingPunct="1"/>
            <a:r>
              <a:rPr lang="en-US" sz="3000" dirty="0" smtClean="0"/>
              <a:t>SOP’s: </a:t>
            </a:r>
            <a:r>
              <a:rPr lang="en-US" sz="2800" dirty="0" smtClean="0"/>
              <a:t>develop criteria &amp; procedures to achieve desired effluent quality with minimum energy use </a:t>
            </a:r>
            <a:r>
              <a:rPr lang="en-US" sz="2800" dirty="0" smtClean="0"/>
              <a:t>(Three line instructions)</a:t>
            </a:r>
            <a:endParaRPr lang="en-US" sz="2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Take off line extra clarifiers, aeration basins, blowers, disinfection equipment</a:t>
            </a:r>
          </a:p>
          <a:p>
            <a:pPr eaLnBrk="1" hangingPunct="1"/>
            <a:r>
              <a:rPr lang="en-US" dirty="0" smtClean="0"/>
              <a:t>Minimize pumping rates: RAS, WAS, AB return </a:t>
            </a:r>
          </a:p>
          <a:p>
            <a:pPr eaLnBrk="1" hangingPunct="1"/>
            <a:r>
              <a:rPr lang="en-US" dirty="0" smtClean="0"/>
              <a:t>Minimize DO levels in Aeration Basins</a:t>
            </a:r>
          </a:p>
          <a:p>
            <a:pPr eaLnBrk="1" hangingPunct="1"/>
            <a:r>
              <a:rPr lang="en-US" dirty="0" smtClean="0"/>
              <a:t>Turn off Blowers periodically</a:t>
            </a:r>
          </a:p>
          <a:p>
            <a:pPr eaLnBrk="1" hangingPunct="1"/>
            <a:r>
              <a:rPr lang="en-US" dirty="0" smtClean="0"/>
              <a:t>Raise influent levels in pump wet wells</a:t>
            </a:r>
          </a:p>
          <a:p>
            <a:pPr eaLnBrk="1" hangingPunct="1"/>
            <a:r>
              <a:rPr lang="en-US" dirty="0" smtClean="0"/>
              <a:t>Measure pressure drop across filters &amp; diffusers</a:t>
            </a:r>
          </a:p>
          <a:p>
            <a:pPr eaLnBrk="1" hangingPunct="1"/>
            <a:endParaRPr lang="en-US" sz="30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7239"/>
            <a:ext cx="7772400" cy="553998"/>
          </a:xfrm>
        </p:spPr>
        <p:txBody>
          <a:bodyPr/>
          <a:lstStyle/>
          <a:p>
            <a:pPr eaLnBrk="1" hangingPunct="1"/>
            <a:r>
              <a:rPr lang="en-US" sz="3000" dirty="0" smtClean="0"/>
              <a:t>Procurement Policies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772400" cy="4906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dirty="0" smtClean="0"/>
              <a:t>Consultant Services: require energy efficiency experience and request example projects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dirty="0" smtClean="0"/>
              <a:t>Review consultant designs: question over-design vs. design for average conditions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dirty="0" smtClean="0"/>
              <a:t>Develop equipment specifications which incorporate energy efficiency requirements:</a:t>
            </a:r>
          </a:p>
          <a:p>
            <a:pPr lvl="1" eaLnBrk="1" hangingPunct="1"/>
            <a:r>
              <a:rPr lang="en-US" dirty="0" smtClean="0"/>
              <a:t>Minimum efficiencies for pumps &amp; blowers</a:t>
            </a:r>
          </a:p>
          <a:p>
            <a:pPr lvl="1" eaLnBrk="1" hangingPunct="1"/>
            <a:r>
              <a:rPr lang="en-US" dirty="0" smtClean="0"/>
              <a:t>Motor sizing for minimum 75% loading </a:t>
            </a:r>
          </a:p>
          <a:p>
            <a:pPr lvl="1" eaLnBrk="1" hangingPunct="1"/>
            <a:r>
              <a:rPr lang="en-US" dirty="0" smtClean="0"/>
              <a:t>Light bulbs &amp; other replaceable items </a:t>
            </a:r>
            <a:endParaRPr lang="en-US" sz="30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23101"/>
            <a:ext cx="7772400" cy="553998"/>
          </a:xfrm>
        </p:spPr>
        <p:txBody>
          <a:bodyPr/>
          <a:lstStyle/>
          <a:p>
            <a:pPr eaLnBrk="1" hangingPunct="1"/>
            <a:r>
              <a:rPr lang="en-US" sz="3000" dirty="0" smtClean="0"/>
              <a:t>SCADA Systems: </a:t>
            </a:r>
            <a:r>
              <a:rPr lang="en-US" sz="2000" dirty="0" smtClean="0"/>
              <a:t>Supervisory Control &amp; Data Acquisition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7772400" cy="5334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dirty="0" smtClean="0"/>
              <a:t>Supervisory Control of systems - tune controls so that they perform desired function &amp; so that manual overrides are not necessary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dirty="0" smtClean="0"/>
              <a:t>Data Acquisition - program to gather data needed to observe trends &amp; to alarm for abnormal conditions:</a:t>
            </a:r>
          </a:p>
          <a:p>
            <a:pPr lvl="1" eaLnBrk="1" hangingPunct="1"/>
            <a:r>
              <a:rPr lang="en-US" dirty="0" smtClean="0"/>
              <a:t>GPM/kW </a:t>
            </a:r>
            <a:r>
              <a:rPr lang="en-US" dirty="0" smtClean="0"/>
              <a:t>for pumps &amp; CFM/kW for blowers</a:t>
            </a:r>
          </a:p>
          <a:p>
            <a:pPr lvl="1" eaLnBrk="1" hangingPunct="1"/>
            <a:r>
              <a:rPr lang="en-US" dirty="0" smtClean="0"/>
              <a:t>kWh/ million gallons treated</a:t>
            </a:r>
          </a:p>
          <a:p>
            <a:pPr lvl="1" eaLnBrk="1" hangingPunct="1"/>
            <a:r>
              <a:rPr lang="en-US" dirty="0" smtClean="0"/>
              <a:t>DO trending in Aeration </a:t>
            </a:r>
            <a:r>
              <a:rPr lang="en-US" dirty="0" smtClean="0"/>
              <a:t>Basins</a:t>
            </a:r>
          </a:p>
          <a:p>
            <a:pPr lvl="1" eaLnBrk="1" hangingPunct="1"/>
            <a:r>
              <a:rPr lang="en-US" dirty="0" smtClean="0"/>
              <a:t>Alarm for two identical pumps </a:t>
            </a:r>
            <a:r>
              <a:rPr lang="en-US" dirty="0" smtClean="0"/>
              <a:t>running</a:t>
            </a:r>
            <a:endParaRPr lang="en-US" dirty="0" smtClean="0"/>
          </a:p>
          <a:p>
            <a:pPr lvl="1" eaLnBrk="1" hangingPunct="1"/>
            <a:r>
              <a:rPr lang="en-US" dirty="0" smtClean="0"/>
              <a:t>Alarm for excessive plant water use</a:t>
            </a:r>
            <a:endParaRPr lang="en-US" sz="30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7239"/>
            <a:ext cx="7772400" cy="553998"/>
          </a:xfrm>
        </p:spPr>
        <p:txBody>
          <a:bodyPr/>
          <a:lstStyle/>
          <a:p>
            <a:pPr eaLnBrk="1" hangingPunct="1"/>
            <a:r>
              <a:rPr lang="en-US" sz="3000" dirty="0" smtClean="0"/>
              <a:t>Plan, Do, Check Process in O&amp;M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7724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600" dirty="0" smtClean="0"/>
              <a:t>Energy </a:t>
            </a:r>
            <a:r>
              <a:rPr lang="en-US" sz="2600" dirty="0" smtClean="0"/>
              <a:t>Team - </a:t>
            </a:r>
            <a:r>
              <a:rPr lang="en-US" sz="2600" dirty="0" smtClean="0"/>
              <a:t>Plan energy efficient O&amp;M measures, implement, evaluate after designated time period, and revise if necessary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600" dirty="0" smtClean="0"/>
              <a:t>Maintenance Group - develop PM practices for trouble free &amp; energy efficient equipment operation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600" dirty="0" smtClean="0"/>
              <a:t>Operations Group - develop process SOP’s to achieve desired effluent quality with minimum energy use: Aeration, Mixing, Pumping Systems </a:t>
            </a:r>
          </a:p>
          <a:p>
            <a:pPr lvl="1" eaLnBrk="1" hangingPunct="1"/>
            <a:r>
              <a:rPr lang="en-US" sz="2600" dirty="0" smtClean="0"/>
              <a:t>Turning down blower &amp; mixer equipment</a:t>
            </a:r>
          </a:p>
          <a:p>
            <a:pPr lvl="1" eaLnBrk="1" hangingPunct="1"/>
            <a:r>
              <a:rPr lang="en-US" sz="2600" dirty="0" smtClean="0"/>
              <a:t>Annually testing blowers &amp; pumps to select most efficient equipment to operate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Arial_template">
  <a:themeElements>
    <a:clrScheme name="Powerpoint_Arial_template 9">
      <a:dk1>
        <a:srgbClr val="000000"/>
      </a:dk1>
      <a:lt1>
        <a:srgbClr val="FFFFFF"/>
      </a:lt1>
      <a:dk2>
        <a:srgbClr val="42C4DD"/>
      </a:dk2>
      <a:lt2>
        <a:srgbClr val="BDBCB0"/>
      </a:lt2>
      <a:accent1>
        <a:srgbClr val="B0D5D6"/>
      </a:accent1>
      <a:accent2>
        <a:srgbClr val="BAAF32"/>
      </a:accent2>
      <a:accent3>
        <a:srgbClr val="FFFFFF"/>
      </a:accent3>
      <a:accent4>
        <a:srgbClr val="000000"/>
      </a:accent4>
      <a:accent5>
        <a:srgbClr val="D4E7E8"/>
      </a:accent5>
      <a:accent6>
        <a:srgbClr val="A89E2C"/>
      </a:accent6>
      <a:hlink>
        <a:srgbClr val="016596"/>
      </a:hlink>
      <a:folHlink>
        <a:srgbClr val="EEAE1F"/>
      </a:folHlink>
    </a:clrScheme>
    <a:fontScheme name="Powerpoint_Arial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_Arial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Arial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Arial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Arial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Arial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Arial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Arial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Arial_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1E7E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5F1F2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Arial_template 9">
        <a:dk1>
          <a:srgbClr val="000000"/>
        </a:dk1>
        <a:lt1>
          <a:srgbClr val="FFFFFF"/>
        </a:lt1>
        <a:dk2>
          <a:srgbClr val="42C4DD"/>
        </a:dk2>
        <a:lt2>
          <a:srgbClr val="BDBCB0"/>
        </a:lt2>
        <a:accent1>
          <a:srgbClr val="B0D5D6"/>
        </a:accent1>
        <a:accent2>
          <a:srgbClr val="BAAF32"/>
        </a:accent2>
        <a:accent3>
          <a:srgbClr val="FFFFFF"/>
        </a:accent3>
        <a:accent4>
          <a:srgbClr val="000000"/>
        </a:accent4>
        <a:accent5>
          <a:srgbClr val="D4E7E8"/>
        </a:accent5>
        <a:accent6>
          <a:srgbClr val="A89E2C"/>
        </a:accent6>
        <a:hlink>
          <a:srgbClr val="016596"/>
        </a:hlink>
        <a:folHlink>
          <a:srgbClr val="EEAE1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1574</TotalTime>
  <Words>603</Words>
  <Application>Microsoft Office PowerPoint</Application>
  <PresentationFormat>On-screen Show (4:3)</PresentationFormat>
  <Paragraphs>83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Powerpoint_Arial_template</vt:lpstr>
      <vt:lpstr>1_Default Design</vt:lpstr>
      <vt:lpstr>2_Default Design</vt:lpstr>
      <vt:lpstr>3_Default Design</vt:lpstr>
      <vt:lpstr>Slide 1</vt:lpstr>
      <vt:lpstr>Why do we need Tools?</vt:lpstr>
      <vt:lpstr>Tools for Operating Systems Efficiently</vt:lpstr>
      <vt:lpstr>Vigilance:  look &amp; listen for items on O&amp;M Checklist</vt:lpstr>
      <vt:lpstr>Preventative Maintenance</vt:lpstr>
      <vt:lpstr>SOP’s: develop criteria &amp; procedures to achieve desired effluent quality with minimum energy use (Three line instructions)</vt:lpstr>
      <vt:lpstr>Procurement Policies</vt:lpstr>
      <vt:lpstr>SCADA Systems: Supervisory Control &amp; Data Acquisition</vt:lpstr>
      <vt:lpstr>Plan, Do, Check Process in O&amp;M</vt:lpstr>
      <vt:lpstr>Questions, Comments, &amp; Small Group Work </vt:lpstr>
      <vt:lpstr>Small Group Work </vt:lpstr>
      <vt:lpstr>Tools for Operating Systems Efficiently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  Date</dc:title>
  <dc:creator>Denise</dc:creator>
  <cp:lastModifiedBy> Walt Mintkeski</cp:lastModifiedBy>
  <cp:revision>242</cp:revision>
  <dcterms:created xsi:type="dcterms:W3CDTF">2007-02-09T23:15:07Z</dcterms:created>
  <dcterms:modified xsi:type="dcterms:W3CDTF">2012-10-08T18:24:36Z</dcterms:modified>
</cp:coreProperties>
</file>