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864" r:id="rId2"/>
    <p:sldMasterId id="2147483877" r:id="rId3"/>
    <p:sldMasterId id="2147483926" r:id="rId4"/>
  </p:sldMasterIdLst>
  <p:notesMasterIdLst>
    <p:notesMasterId r:id="rId36"/>
  </p:notesMasterIdLst>
  <p:handoutMasterIdLst>
    <p:handoutMasterId r:id="rId37"/>
  </p:handoutMasterIdLst>
  <p:sldIdLst>
    <p:sldId id="400" r:id="rId5"/>
    <p:sldId id="442" r:id="rId6"/>
    <p:sldId id="436" r:id="rId7"/>
    <p:sldId id="398" r:id="rId8"/>
    <p:sldId id="467" r:id="rId9"/>
    <p:sldId id="443" r:id="rId10"/>
    <p:sldId id="444" r:id="rId11"/>
    <p:sldId id="445" r:id="rId12"/>
    <p:sldId id="468" r:id="rId13"/>
    <p:sldId id="473" r:id="rId14"/>
    <p:sldId id="446" r:id="rId15"/>
    <p:sldId id="472" r:id="rId16"/>
    <p:sldId id="447" r:id="rId17"/>
    <p:sldId id="448" r:id="rId18"/>
    <p:sldId id="449" r:id="rId19"/>
    <p:sldId id="455" r:id="rId20"/>
    <p:sldId id="450" r:id="rId21"/>
    <p:sldId id="451" r:id="rId22"/>
    <p:sldId id="452" r:id="rId23"/>
    <p:sldId id="453" r:id="rId24"/>
    <p:sldId id="395" r:id="rId25"/>
    <p:sldId id="418" r:id="rId26"/>
    <p:sldId id="434" r:id="rId27"/>
    <p:sldId id="422" r:id="rId28"/>
    <p:sldId id="456" r:id="rId29"/>
    <p:sldId id="457" r:id="rId30"/>
    <p:sldId id="458" r:id="rId31"/>
    <p:sldId id="459" r:id="rId32"/>
    <p:sldId id="460" r:id="rId33"/>
    <p:sldId id="461" r:id="rId34"/>
    <p:sldId id="402" r:id="rId35"/>
  </p:sldIdLst>
  <p:sldSz cx="9144000" cy="6858000" type="screen4x3"/>
  <p:notesSz cx="7315200" cy="96012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00"/>
    <a:srgbClr val="E2CB43"/>
    <a:srgbClr val="60604B"/>
    <a:srgbClr val="FF0000"/>
    <a:srgbClr val="A50021"/>
    <a:srgbClr val="053B8B"/>
    <a:srgbClr val="F47321"/>
    <a:srgbClr val="BAAF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67" autoAdjust="0"/>
    <p:restoredTop sz="88855" autoAdjust="0"/>
  </p:normalViewPr>
  <p:slideViewPr>
    <p:cSldViewPr>
      <p:cViewPr>
        <p:scale>
          <a:sx n="100" d="100"/>
          <a:sy n="100" d="100"/>
        </p:scale>
        <p:origin x="-528"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00" tIns="48400" rIns="96800" bIns="48400" numCol="1" anchor="t" anchorCtr="0" compatLnSpc="1">
            <a:prstTxWarp prst="textNoShape">
              <a:avLst/>
            </a:prstTxWarp>
          </a:bodyPr>
          <a:lstStyle>
            <a:lvl1pPr algn="l" defTabSz="968375">
              <a:defRPr sz="1200">
                <a:latin typeface="Times New Roman" pitchFamily="18" charset="0"/>
              </a:defRPr>
            </a:lvl1pPr>
          </a:lstStyle>
          <a:p>
            <a:pPr>
              <a:defRPr/>
            </a:pPr>
            <a:endParaRPr lang="en-US"/>
          </a:p>
        </p:txBody>
      </p:sp>
      <p:sp>
        <p:nvSpPr>
          <p:cNvPr id="66563"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800" tIns="48400" rIns="96800" bIns="48400" numCol="1" anchor="t" anchorCtr="0" compatLnSpc="1">
            <a:prstTxWarp prst="textNoShape">
              <a:avLst/>
            </a:prstTxWarp>
          </a:bodyPr>
          <a:lstStyle>
            <a:lvl1pPr algn="r" defTabSz="968375">
              <a:defRPr sz="1200">
                <a:latin typeface="Times New Roman" pitchFamily="18" charset="0"/>
              </a:defRPr>
            </a:lvl1pPr>
          </a:lstStyle>
          <a:p>
            <a:pPr>
              <a:defRPr/>
            </a:pPr>
            <a:endParaRPr lang="en-US"/>
          </a:p>
        </p:txBody>
      </p:sp>
      <p:sp>
        <p:nvSpPr>
          <p:cNvPr id="66564"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800" tIns="48400" rIns="96800" bIns="48400" numCol="1" anchor="b" anchorCtr="0" compatLnSpc="1">
            <a:prstTxWarp prst="textNoShape">
              <a:avLst/>
            </a:prstTxWarp>
          </a:bodyPr>
          <a:lstStyle>
            <a:lvl1pPr algn="l" defTabSz="968375">
              <a:defRPr sz="1200">
                <a:latin typeface="Times New Roman" pitchFamily="18" charset="0"/>
              </a:defRPr>
            </a:lvl1pPr>
          </a:lstStyle>
          <a:p>
            <a:pPr>
              <a:defRPr/>
            </a:pPr>
            <a:endParaRPr lang="en-US"/>
          </a:p>
        </p:txBody>
      </p:sp>
      <p:sp>
        <p:nvSpPr>
          <p:cNvPr id="66565"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800" tIns="48400" rIns="96800" bIns="48400" numCol="1" anchor="b" anchorCtr="0" compatLnSpc="1">
            <a:prstTxWarp prst="textNoShape">
              <a:avLst/>
            </a:prstTxWarp>
          </a:bodyPr>
          <a:lstStyle>
            <a:lvl1pPr algn="r" defTabSz="968375">
              <a:defRPr sz="1200">
                <a:latin typeface="Times New Roman" pitchFamily="18" charset="0"/>
              </a:defRPr>
            </a:lvl1pPr>
          </a:lstStyle>
          <a:p>
            <a:pPr>
              <a:defRPr/>
            </a:pPr>
            <a:fld id="{271C5D2D-9B10-45C7-8C4D-3270C3AAB47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00" tIns="48400" rIns="96800" bIns="48400" numCol="1" anchor="t" anchorCtr="0" compatLnSpc="1">
            <a:prstTxWarp prst="textNoShape">
              <a:avLst/>
            </a:prstTxWarp>
          </a:bodyPr>
          <a:lstStyle>
            <a:lvl1pPr algn="l" defTabSz="968375">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800" tIns="48400" rIns="96800" bIns="48400" numCol="1" anchor="t" anchorCtr="0" compatLnSpc="1">
            <a:prstTxWarp prst="textNoShape">
              <a:avLst/>
            </a:prstTxWarp>
          </a:bodyPr>
          <a:lstStyle>
            <a:lvl1pPr algn="r" defTabSz="968375">
              <a:defRPr sz="1200">
                <a:latin typeface="Times New Roman" pitchFamily="18"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6313" y="4559300"/>
            <a:ext cx="5362575" cy="4322763"/>
          </a:xfrm>
          <a:prstGeom prst="rect">
            <a:avLst/>
          </a:prstGeom>
          <a:noFill/>
          <a:ln w="9525">
            <a:noFill/>
            <a:miter lim="800000"/>
            <a:headEnd/>
            <a:tailEnd/>
          </a:ln>
          <a:effectLst/>
        </p:spPr>
        <p:txBody>
          <a:bodyPr vert="horz" wrap="square" lIns="96800" tIns="48400" rIns="96800" bIns="484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800" tIns="48400" rIns="96800" bIns="48400" numCol="1" anchor="b" anchorCtr="0" compatLnSpc="1">
            <a:prstTxWarp prst="textNoShape">
              <a:avLst/>
            </a:prstTxWarp>
          </a:bodyPr>
          <a:lstStyle>
            <a:lvl1pPr algn="l" defTabSz="968375">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800" tIns="48400" rIns="96800" bIns="48400" numCol="1" anchor="b" anchorCtr="0" compatLnSpc="1">
            <a:prstTxWarp prst="textNoShape">
              <a:avLst/>
            </a:prstTxWarp>
          </a:bodyPr>
          <a:lstStyle>
            <a:lvl1pPr algn="r" defTabSz="968375">
              <a:defRPr sz="1200">
                <a:latin typeface="Times New Roman" pitchFamily="18" charset="0"/>
              </a:defRPr>
            </a:lvl1pPr>
          </a:lstStyle>
          <a:p>
            <a:pPr>
              <a:defRPr/>
            </a:pPr>
            <a:fld id="{720F61D8-4FAD-4CF9-8413-47E3CDD81C0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D39F37F-305A-437A-BC8D-BB3F3978970C}" type="slidenum">
              <a:rPr lang="en-US" smtClean="0">
                <a:solidFill>
                  <a:srgbClr val="000000"/>
                </a:solidFill>
              </a:rPr>
              <a:pPr/>
              <a:t>25</a:t>
            </a:fld>
            <a:endParaRPr lang="en-US" smtClean="0">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8F1A19A-7985-4CDE-8C86-23AFEFE8919F}" type="slidenum">
              <a:rPr lang="en-US" smtClean="0">
                <a:solidFill>
                  <a:srgbClr val="000000"/>
                </a:solidFill>
              </a:rPr>
              <a:pPr/>
              <a:t>26</a:t>
            </a:fld>
            <a:endParaRPr lang="en-US" smtClean="0">
              <a:solidFill>
                <a:srgbClr val="000000"/>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5EA0B2C-52F5-4F7F-B694-4CCC3B63AE13}" type="slidenum">
              <a:rPr lang="en-US" smtClean="0">
                <a:solidFill>
                  <a:srgbClr val="000000"/>
                </a:solidFill>
              </a:rPr>
              <a:pPr/>
              <a:t>27</a:t>
            </a:fld>
            <a:endParaRPr lang="en-US" smtClean="0">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F8064EE-455B-487F-AF4F-DFC06503861A}" type="slidenum">
              <a:rPr lang="en-US" smtClean="0">
                <a:solidFill>
                  <a:srgbClr val="000000"/>
                </a:solidFill>
              </a:rPr>
              <a:pPr/>
              <a:t>28</a:t>
            </a:fld>
            <a:endParaRPr lang="en-US" smtClean="0">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C69BE6B-8CD1-4045-9532-74C00B9932C7}" type="slidenum">
              <a:rPr lang="en-US" smtClean="0">
                <a:solidFill>
                  <a:srgbClr val="000000"/>
                </a:solidFill>
              </a:rPr>
              <a:pPr/>
              <a:t>29</a:t>
            </a:fld>
            <a:endParaRPr lang="en-US" smtClean="0">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22E0A6F-A9FA-4FCF-B04D-8FC654488F0A}" type="slidenum">
              <a:rPr lang="en-US" smtClean="0">
                <a:solidFill>
                  <a:srgbClr val="000000"/>
                </a:solidFill>
              </a:rPr>
              <a:pPr/>
              <a:t>30</a:t>
            </a:fld>
            <a:endParaRPr lang="en-US" smtClean="0">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55" descr="ETLogo_color"/>
          <p:cNvPicPr>
            <a:picLocks noChangeAspect="1" noChangeArrowheads="1"/>
          </p:cNvPicPr>
          <p:nvPr userDrawn="1"/>
        </p:nvPicPr>
        <p:blipFill>
          <a:blip r:embed="rId2" cstate="print"/>
          <a:srcRect/>
          <a:stretch>
            <a:fillRect/>
          </a:stretch>
        </p:blipFill>
        <p:spPr bwMode="auto">
          <a:xfrm>
            <a:off x="7239000" y="5867400"/>
            <a:ext cx="1371600" cy="625475"/>
          </a:xfrm>
          <a:prstGeom prst="rect">
            <a:avLst/>
          </a:prstGeom>
          <a:noFill/>
          <a:ln w="9525">
            <a:noFill/>
            <a:miter lim="800000"/>
            <a:headEnd/>
            <a:tailEnd/>
          </a:ln>
        </p:spPr>
      </p:pic>
      <p:sp>
        <p:nvSpPr>
          <p:cNvPr id="3" name="Rectangle 48"/>
          <p:cNvSpPr>
            <a:spLocks noChangeArrowheads="1"/>
          </p:cNvSpPr>
          <p:nvPr userDrawn="1"/>
        </p:nvSpPr>
        <p:spPr bwMode="auto">
          <a:xfrm>
            <a:off x="0" y="0"/>
            <a:ext cx="1752600" cy="6858000"/>
          </a:xfrm>
          <a:prstGeom prst="rect">
            <a:avLst/>
          </a:prstGeom>
          <a:solidFill>
            <a:srgbClr val="006595"/>
          </a:solidFill>
          <a:ln w="9525">
            <a:noFill/>
            <a:miter lim="800000"/>
            <a:headEnd/>
            <a:tailEnd/>
          </a:ln>
        </p:spPr>
        <p:txBody>
          <a:bodyPr wrap="none" anchor="ctr"/>
          <a:lstStyle/>
          <a:p>
            <a:pPr algn="ctr">
              <a:defRPr/>
            </a:pPr>
            <a:endParaRPr lang="en-US"/>
          </a:p>
        </p:txBody>
      </p:sp>
      <p:pic>
        <p:nvPicPr>
          <p:cNvPr id="4" name="Picture 10" descr="leftburst.png"/>
          <p:cNvPicPr>
            <a:picLocks noChangeAspect="1"/>
          </p:cNvPicPr>
          <p:nvPr userDrawn="1"/>
        </p:nvPicPr>
        <p:blipFill>
          <a:blip r:embed="rId3" cstate="print"/>
          <a:srcRect/>
          <a:stretch>
            <a:fillRect/>
          </a:stretch>
        </p:blipFill>
        <p:spPr bwMode="auto">
          <a:xfrm>
            <a:off x="685800" y="914400"/>
            <a:ext cx="381000" cy="381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563563"/>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63563"/>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495800"/>
          </a:xfrm>
        </p:spPr>
        <p:txBody>
          <a:bodyPr/>
          <a:lstStyle/>
          <a:p>
            <a:pPr lvl="0"/>
            <a:endParaRPr lang="en-US" noProof="0" smtClean="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419600"/>
          </a:xfrm>
        </p:spPr>
        <p:txBody>
          <a:bodyPr/>
          <a:lstStyle/>
          <a:p>
            <a:pPr lvl="0"/>
            <a:endParaRPr lang="en-US" noProof="0" smtClean="0"/>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C554318-ED7D-4216-A28D-86145FBD5242}"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066D3B9-CE53-4013-94E1-C665F905C0CD}"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30A3EAD-1B2A-410D-A7A1-9E72024F27B9}"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5889BA0-B3AF-4363-B874-6B54E1FA2F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F7CD5166-4A6C-488A-850B-0C6A18AB3B32}"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C303DD41-88FC-4B43-8ABF-961AC5591D09}"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FF05D92D-2653-49B4-AB3F-60925D32DC4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DFF77B5-A9B5-4530-8E76-414AF795EB27}"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291D801-B85F-4E83-AEC8-CEBDE18EC6BA}"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5836C08-EB9A-47F5-9F20-67BDD057C39D}"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60A4BBF-0C0C-472C-B605-15257AB598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7.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2" descr="ETLogo_color"/>
          <p:cNvPicPr>
            <a:picLocks noChangeAspect="1" noChangeArrowheads="1"/>
          </p:cNvPicPr>
          <p:nvPr userDrawn="1"/>
        </p:nvPicPr>
        <p:blipFill>
          <a:blip r:embed="rId13" cstate="print"/>
          <a:srcRect/>
          <a:stretch>
            <a:fillRect/>
          </a:stretch>
        </p:blipFill>
        <p:spPr bwMode="auto">
          <a:xfrm>
            <a:off x="7239000" y="5867400"/>
            <a:ext cx="1371600" cy="625475"/>
          </a:xfrm>
          <a:prstGeom prst="rect">
            <a:avLst/>
          </a:prstGeom>
          <a:noFill/>
          <a:ln w="9525">
            <a:noFill/>
            <a:miter lim="800000"/>
            <a:headEnd/>
            <a:tailEnd/>
          </a:ln>
        </p:spPr>
      </p:pic>
      <p:sp>
        <p:nvSpPr>
          <p:cNvPr id="1027" name="Text Box 45"/>
          <p:cNvSpPr txBox="1">
            <a:spLocks noChangeArrowheads="1"/>
          </p:cNvSpPr>
          <p:nvPr userDrawn="1"/>
        </p:nvSpPr>
        <p:spPr bwMode="auto">
          <a:xfrm>
            <a:off x="838200" y="533400"/>
            <a:ext cx="7467600" cy="579438"/>
          </a:xfrm>
          <a:prstGeom prst="rect">
            <a:avLst/>
          </a:prstGeom>
          <a:noFill/>
          <a:ln>
            <a:noFill/>
          </a:ln>
          <a:extLst>
            <a:ext uri="{909E8E84-426E-40DD-AFC4-6F175D3DCCD1}"/>
            <a:ext uri="{91240B29-F687-4F45-9708-019B960494DF}"/>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spcBef>
                <a:spcPct val="50000"/>
              </a:spcBef>
              <a:defRPr/>
            </a:pPr>
            <a:endParaRPr lang="en-US" smtClean="0"/>
          </a:p>
        </p:txBody>
      </p:sp>
      <p:sp>
        <p:nvSpPr>
          <p:cNvPr id="1028" name="Text Box 46"/>
          <p:cNvSpPr txBox="1">
            <a:spLocks noChangeArrowheads="1"/>
          </p:cNvSpPr>
          <p:nvPr userDrawn="1"/>
        </p:nvSpPr>
        <p:spPr bwMode="auto">
          <a:xfrm>
            <a:off x="4572000" y="1752600"/>
            <a:ext cx="3810000" cy="579438"/>
          </a:xfrm>
          <a:prstGeom prst="rect">
            <a:avLst/>
          </a:prstGeom>
          <a:noFill/>
          <a:ln>
            <a:noFill/>
          </a:ln>
          <a:extLst>
            <a:ext uri="{909E8E84-426E-40DD-AFC4-6F175D3DCCD1}"/>
            <a:ext uri="{91240B29-F687-4F45-9708-019B960494DF}"/>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spcBef>
                <a:spcPct val="50000"/>
              </a:spcBef>
              <a:defRPr/>
            </a:pPr>
            <a:endParaRPr lang="en-US" smtClean="0"/>
          </a:p>
        </p:txBody>
      </p:sp>
      <p:sp>
        <p:nvSpPr>
          <p:cNvPr id="1029" name="Rectangle 47"/>
          <p:cNvSpPr>
            <a:spLocks noGrp="1" noChangeArrowheads="1"/>
          </p:cNvSpPr>
          <p:nvPr>
            <p:ph type="title"/>
          </p:nvPr>
        </p:nvSpPr>
        <p:spPr bwMode="auto">
          <a:xfrm>
            <a:off x="914400" y="563563"/>
            <a:ext cx="7772400" cy="64135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Title for slide</a:t>
            </a:r>
          </a:p>
        </p:txBody>
      </p:sp>
      <p:sp>
        <p:nvSpPr>
          <p:cNvPr id="1030" name="Rectangle 48"/>
          <p:cNvSpPr>
            <a:spLocks noGrp="1" noChangeArrowheads="1"/>
          </p:cNvSpPr>
          <p:nvPr>
            <p:ph type="body" idx="1"/>
          </p:nvPr>
        </p:nvSpPr>
        <p:spPr bwMode="auto">
          <a:xfrm>
            <a:off x="914400" y="1600200"/>
            <a:ext cx="7772400" cy="452596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50" descr="burst-tag_navy"/>
          <p:cNvPicPr>
            <a:picLocks noChangeAspect="1" noChangeArrowheads="1"/>
          </p:cNvPicPr>
          <p:nvPr userDrawn="1"/>
        </p:nvPicPr>
        <p:blipFill>
          <a:blip r:embed="rId14" cstate="print"/>
          <a:srcRect/>
          <a:stretch>
            <a:fillRect/>
          </a:stretch>
        </p:blipFill>
        <p:spPr bwMode="auto">
          <a:xfrm>
            <a:off x="0" y="685800"/>
            <a:ext cx="381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78"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timing>
    <p:tnLst>
      <p:par>
        <p:cTn id="1" dur="indefinite" restart="never" nodeType="tmRoot"/>
      </p:par>
    </p:tnLst>
  </p:timing>
  <p:hf hdr="0" ftr="0" dt="0"/>
  <p:txStyles>
    <p:titleStyle>
      <a:lvl1pPr algn="l" rtl="0" eaLnBrk="0" fontAlgn="base" hangingPunct="0">
        <a:spcBef>
          <a:spcPct val="50000"/>
        </a:spcBef>
        <a:spcAft>
          <a:spcPct val="0"/>
        </a:spcAft>
        <a:defRPr sz="3600">
          <a:solidFill>
            <a:srgbClr val="006595"/>
          </a:solidFill>
          <a:latin typeface="+mj-lt"/>
          <a:ea typeface="+mj-ea"/>
          <a:cs typeface="+mj-cs"/>
        </a:defRPr>
      </a:lvl1pPr>
      <a:lvl2pPr algn="l" rtl="0" eaLnBrk="0" fontAlgn="base" hangingPunct="0">
        <a:spcBef>
          <a:spcPct val="50000"/>
        </a:spcBef>
        <a:spcAft>
          <a:spcPct val="0"/>
        </a:spcAft>
        <a:defRPr sz="3600">
          <a:solidFill>
            <a:srgbClr val="006595"/>
          </a:solidFill>
          <a:latin typeface="Arial" charset="0"/>
        </a:defRPr>
      </a:lvl2pPr>
      <a:lvl3pPr algn="l" rtl="0" eaLnBrk="0" fontAlgn="base" hangingPunct="0">
        <a:spcBef>
          <a:spcPct val="50000"/>
        </a:spcBef>
        <a:spcAft>
          <a:spcPct val="0"/>
        </a:spcAft>
        <a:defRPr sz="3600">
          <a:solidFill>
            <a:srgbClr val="006595"/>
          </a:solidFill>
          <a:latin typeface="Arial" charset="0"/>
        </a:defRPr>
      </a:lvl3pPr>
      <a:lvl4pPr algn="l" rtl="0" eaLnBrk="0" fontAlgn="base" hangingPunct="0">
        <a:spcBef>
          <a:spcPct val="50000"/>
        </a:spcBef>
        <a:spcAft>
          <a:spcPct val="0"/>
        </a:spcAft>
        <a:defRPr sz="3600">
          <a:solidFill>
            <a:srgbClr val="006595"/>
          </a:solidFill>
          <a:latin typeface="Arial" charset="0"/>
        </a:defRPr>
      </a:lvl4pPr>
      <a:lvl5pPr algn="l" rtl="0" eaLnBrk="0" fontAlgn="base" hangingPunct="0">
        <a:spcBef>
          <a:spcPct val="50000"/>
        </a:spcBef>
        <a:spcAft>
          <a:spcPct val="0"/>
        </a:spcAft>
        <a:defRPr sz="3600">
          <a:solidFill>
            <a:srgbClr val="006595"/>
          </a:solidFill>
          <a:latin typeface="Arial" charset="0"/>
        </a:defRPr>
      </a:lvl5pPr>
      <a:lvl6pPr marL="457200" algn="l" rtl="0" fontAlgn="base">
        <a:spcBef>
          <a:spcPct val="50000"/>
        </a:spcBef>
        <a:spcAft>
          <a:spcPct val="0"/>
        </a:spcAft>
        <a:defRPr sz="3600">
          <a:solidFill>
            <a:srgbClr val="006595"/>
          </a:solidFill>
          <a:latin typeface="Arial" charset="0"/>
        </a:defRPr>
      </a:lvl6pPr>
      <a:lvl7pPr marL="914400" algn="l" rtl="0" fontAlgn="base">
        <a:spcBef>
          <a:spcPct val="50000"/>
        </a:spcBef>
        <a:spcAft>
          <a:spcPct val="0"/>
        </a:spcAft>
        <a:defRPr sz="3600">
          <a:solidFill>
            <a:srgbClr val="006595"/>
          </a:solidFill>
          <a:latin typeface="Arial" charset="0"/>
        </a:defRPr>
      </a:lvl7pPr>
      <a:lvl8pPr marL="1371600" algn="l" rtl="0" fontAlgn="base">
        <a:spcBef>
          <a:spcPct val="50000"/>
        </a:spcBef>
        <a:spcAft>
          <a:spcPct val="0"/>
        </a:spcAft>
        <a:defRPr sz="3600">
          <a:solidFill>
            <a:srgbClr val="006595"/>
          </a:solidFill>
          <a:latin typeface="Arial" charset="0"/>
        </a:defRPr>
      </a:lvl8pPr>
      <a:lvl9pPr marL="1828800" algn="l" rtl="0" fontAlgn="base">
        <a:spcBef>
          <a:spcPct val="50000"/>
        </a:spcBef>
        <a:spcAft>
          <a:spcPct val="0"/>
        </a:spcAft>
        <a:defRPr sz="3600">
          <a:solidFill>
            <a:srgbClr val="006595"/>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9144000" cy="457200"/>
          </a:xfrm>
          <a:prstGeom prst="rect">
            <a:avLst/>
          </a:prstGeom>
          <a:pattFill prst="ltHorz">
            <a:fgClr>
              <a:srgbClr val="5F88AD"/>
            </a:fgClr>
            <a:bgClr>
              <a:srgbClr val="2B508D"/>
            </a:bgClr>
          </a:pattFill>
          <a:ln w="9525">
            <a:noFill/>
            <a:miter lim="800000"/>
            <a:headEnd/>
            <a:tailEnd/>
          </a:ln>
          <a:effectLst/>
        </p:spPr>
        <p:txBody>
          <a:bodyPr wrap="none" anchor="ctr"/>
          <a:lstStyle/>
          <a:p>
            <a:pPr algn="ctr">
              <a:defRPr/>
            </a:pPr>
            <a:endParaRPr lang="en-US" sz="1800">
              <a:solidFill>
                <a:srgbClr val="000000"/>
              </a:solidFill>
            </a:endParaRPr>
          </a:p>
        </p:txBody>
      </p:sp>
      <p:sp>
        <p:nvSpPr>
          <p:cNvPr id="2051" name="Rectangle 3"/>
          <p:cNvSpPr>
            <a:spLocks noGrp="1" noChangeArrowheads="1"/>
          </p:cNvSpPr>
          <p:nvPr>
            <p:ph type="title"/>
          </p:nvPr>
        </p:nvSpPr>
        <p:spPr bwMode="auto">
          <a:xfrm>
            <a:off x="685800" y="6858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685800" y="15240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Text Box 8"/>
          <p:cNvSpPr txBox="1">
            <a:spLocks noChangeArrowheads="1"/>
          </p:cNvSpPr>
          <p:nvPr userDrawn="1"/>
        </p:nvSpPr>
        <p:spPr bwMode="auto">
          <a:xfrm>
            <a:off x="4114800" y="6477000"/>
            <a:ext cx="990600" cy="244475"/>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1" hangingPunct="1">
              <a:spcBef>
                <a:spcPct val="50000"/>
              </a:spcBef>
              <a:defRPr/>
            </a:pPr>
            <a:r>
              <a:rPr lang="en-US" sz="1000" smtClean="0">
                <a:solidFill>
                  <a:srgbClr val="808080"/>
                </a:solidFill>
              </a:rPr>
              <a:t>Slide </a:t>
            </a:r>
            <a:fld id="{9A9726C6-AF9E-4E6C-8DA8-00EFF54C334F}" type="slidenum">
              <a:rPr lang="en-US" sz="1000" smtClean="0">
                <a:solidFill>
                  <a:srgbClr val="808080"/>
                </a:solidFill>
              </a:rPr>
              <a:pPr algn="ctr" eaLnBrk="1" hangingPunct="1">
                <a:spcBef>
                  <a:spcPct val="50000"/>
                </a:spcBef>
                <a:defRPr/>
              </a:pPr>
              <a:t>‹#›</a:t>
            </a:fld>
            <a:endParaRPr lang="en-US" sz="1000" smtClean="0">
              <a:solidFill>
                <a:srgbClr val="808080"/>
              </a:solidFill>
            </a:endParaRPr>
          </a:p>
        </p:txBody>
      </p:sp>
      <p:sp>
        <p:nvSpPr>
          <p:cNvPr id="2054" name="Text Box 9"/>
          <p:cNvSpPr txBox="1">
            <a:spLocks noChangeArrowheads="1"/>
          </p:cNvSpPr>
          <p:nvPr userDrawn="1"/>
        </p:nvSpPr>
        <p:spPr bwMode="auto">
          <a:xfrm>
            <a:off x="228600" y="76200"/>
            <a:ext cx="8686800" cy="274638"/>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eaLnBrk="1" hangingPunct="1">
              <a:spcBef>
                <a:spcPct val="50000"/>
              </a:spcBef>
              <a:defRPr/>
            </a:pPr>
            <a:r>
              <a:rPr lang="en-US" sz="1200" smtClean="0">
                <a:solidFill>
                  <a:srgbClr val="FFFFFF"/>
                </a:solidFill>
              </a:rPr>
              <a:t>B    O    N    N    E    V    I    L    L    E           P    O    W    E    R           A    D    M    I    N    I    S    T    R    A    T    I    O    N</a:t>
            </a:r>
          </a:p>
        </p:txBody>
      </p:sp>
      <p:sp>
        <p:nvSpPr>
          <p:cNvPr id="2055" name="Line 10"/>
          <p:cNvSpPr>
            <a:spLocks noChangeShapeType="1"/>
          </p:cNvSpPr>
          <p:nvPr userDrawn="1"/>
        </p:nvSpPr>
        <p:spPr bwMode="auto">
          <a:xfrm>
            <a:off x="0" y="533400"/>
            <a:ext cx="9144000" cy="0"/>
          </a:xfrm>
          <a:prstGeom prst="line">
            <a:avLst/>
          </a:prstGeom>
          <a:noFill/>
          <a:ln w="9525">
            <a:solidFill>
              <a:srgbClr val="009999"/>
            </a:solidFill>
            <a:round/>
            <a:headEnd/>
            <a:tailEnd/>
          </a:ln>
          <a:effectLst/>
        </p:spPr>
        <p:txBody>
          <a:bodyPr/>
          <a:lstStyle/>
          <a:p>
            <a:pPr>
              <a:defRPr/>
            </a:pPr>
            <a:endParaRPr lang="en-US"/>
          </a:p>
        </p:txBody>
      </p:sp>
      <p:pic>
        <p:nvPicPr>
          <p:cNvPr id="2056" name="Picture 12" descr="Energy-Smart-logo---INDUSTRIAL--323"/>
          <p:cNvPicPr>
            <a:picLocks noChangeAspect="1" noChangeArrowheads="1"/>
          </p:cNvPicPr>
          <p:nvPr userDrawn="1"/>
        </p:nvPicPr>
        <p:blipFill>
          <a:blip r:embed="rId14" cstate="print"/>
          <a:srcRect/>
          <a:stretch>
            <a:fillRect/>
          </a:stretch>
        </p:blipFill>
        <p:spPr bwMode="auto">
          <a:xfrm>
            <a:off x="0" y="6049963"/>
            <a:ext cx="1219200" cy="808037"/>
          </a:xfrm>
          <a:prstGeom prst="rect">
            <a:avLst/>
          </a:prstGeom>
          <a:noFill/>
          <a:ln w="9525">
            <a:noFill/>
            <a:miter lim="800000"/>
            <a:headEnd/>
            <a:tailEnd/>
          </a:ln>
        </p:spPr>
      </p:pic>
      <p:pic>
        <p:nvPicPr>
          <p:cNvPr id="2057" name="Picture 13" descr="BPA Logo - new colors - cmyk---4 no text"/>
          <p:cNvPicPr>
            <a:picLocks noChangeAspect="1" noChangeArrowheads="1"/>
          </p:cNvPicPr>
          <p:nvPr userDrawn="1"/>
        </p:nvPicPr>
        <p:blipFill>
          <a:blip r:embed="rId15" cstate="print"/>
          <a:srcRect/>
          <a:stretch>
            <a:fillRect/>
          </a:stretch>
        </p:blipFill>
        <p:spPr bwMode="auto">
          <a:xfrm>
            <a:off x="8029575" y="6096000"/>
            <a:ext cx="1038225" cy="730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 id="2147484054" r:id="rId12"/>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225425" indent="-225425" algn="l" rtl="0" eaLnBrk="0" fontAlgn="base" hangingPunct="0">
        <a:spcBef>
          <a:spcPct val="25000"/>
        </a:spcBef>
        <a:spcAft>
          <a:spcPct val="0"/>
        </a:spcAft>
        <a:buChar char="•"/>
        <a:defRPr sz="2400">
          <a:solidFill>
            <a:schemeClr val="tx1"/>
          </a:solidFill>
          <a:latin typeface="+mn-lt"/>
          <a:ea typeface="+mn-ea"/>
          <a:cs typeface="+mn-cs"/>
        </a:defRPr>
      </a:lvl1pPr>
      <a:lvl2pPr marL="622300" indent="-282575" algn="l" rtl="0" eaLnBrk="0" fontAlgn="base" hangingPunct="0">
        <a:spcBef>
          <a:spcPct val="25000"/>
        </a:spcBef>
        <a:spcAft>
          <a:spcPct val="0"/>
        </a:spcAft>
        <a:buChar char="–"/>
        <a:defRPr sz="2000">
          <a:solidFill>
            <a:schemeClr val="tx1"/>
          </a:solidFill>
          <a:latin typeface="+mn-lt"/>
        </a:defRPr>
      </a:lvl2pPr>
      <a:lvl3pPr marL="965200" indent="-228600" algn="l" rtl="0" eaLnBrk="0" fontAlgn="base" hangingPunct="0">
        <a:spcBef>
          <a:spcPct val="25000"/>
        </a:spcBef>
        <a:spcAft>
          <a:spcPct val="0"/>
        </a:spcAft>
        <a:buChar char="•"/>
        <a:defRPr>
          <a:solidFill>
            <a:schemeClr val="tx1"/>
          </a:solidFill>
          <a:latin typeface="+mn-lt"/>
        </a:defRPr>
      </a:lvl3pPr>
      <a:lvl4pPr marL="1308100" indent="-228600" algn="l" rtl="0" eaLnBrk="0" fontAlgn="base" hangingPunct="0">
        <a:spcBef>
          <a:spcPct val="25000"/>
        </a:spcBef>
        <a:spcAft>
          <a:spcPct val="0"/>
        </a:spcAft>
        <a:buChar char="–"/>
        <a:defRPr sz="1600">
          <a:solidFill>
            <a:schemeClr val="tx1"/>
          </a:solidFill>
          <a:latin typeface="+mn-lt"/>
        </a:defRPr>
      </a:lvl4pPr>
      <a:lvl5pPr marL="1651000" indent="-228600" algn="l" rtl="0" eaLnBrk="0" fontAlgn="base" hangingPunct="0">
        <a:spcBef>
          <a:spcPct val="25000"/>
        </a:spcBef>
        <a:spcAft>
          <a:spcPct val="0"/>
        </a:spcAft>
        <a:buChar char="»"/>
        <a:defRPr sz="1600">
          <a:solidFill>
            <a:schemeClr val="tx1"/>
          </a:solidFill>
          <a:latin typeface="+mn-lt"/>
        </a:defRPr>
      </a:lvl5pPr>
      <a:lvl6pPr marL="2108200" indent="-228600" algn="l" rtl="0" fontAlgn="base">
        <a:spcBef>
          <a:spcPct val="25000"/>
        </a:spcBef>
        <a:spcAft>
          <a:spcPct val="0"/>
        </a:spcAft>
        <a:buChar char="»"/>
        <a:defRPr sz="1600">
          <a:solidFill>
            <a:schemeClr val="tx1"/>
          </a:solidFill>
          <a:latin typeface="+mn-lt"/>
        </a:defRPr>
      </a:lvl6pPr>
      <a:lvl7pPr marL="2565400" indent="-228600" algn="l" rtl="0" fontAlgn="base">
        <a:spcBef>
          <a:spcPct val="25000"/>
        </a:spcBef>
        <a:spcAft>
          <a:spcPct val="0"/>
        </a:spcAft>
        <a:buChar char="»"/>
        <a:defRPr sz="1600">
          <a:solidFill>
            <a:schemeClr val="tx1"/>
          </a:solidFill>
          <a:latin typeface="+mn-lt"/>
        </a:defRPr>
      </a:lvl7pPr>
      <a:lvl8pPr marL="3022600" indent="-228600" algn="l" rtl="0" fontAlgn="base">
        <a:spcBef>
          <a:spcPct val="25000"/>
        </a:spcBef>
        <a:spcAft>
          <a:spcPct val="0"/>
        </a:spcAft>
        <a:buChar char="»"/>
        <a:defRPr sz="1600">
          <a:solidFill>
            <a:schemeClr val="tx1"/>
          </a:solidFill>
          <a:latin typeface="+mn-lt"/>
        </a:defRPr>
      </a:lvl8pPr>
      <a:lvl9pPr marL="3479800" indent="-228600" algn="l" rtl="0" fontAlgn="base">
        <a:spcBef>
          <a:spcPct val="25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9144000" cy="457200"/>
          </a:xfrm>
          <a:prstGeom prst="rect">
            <a:avLst/>
          </a:prstGeom>
          <a:pattFill prst="ltHorz">
            <a:fgClr>
              <a:srgbClr val="5F88AD"/>
            </a:fgClr>
            <a:bgClr>
              <a:srgbClr val="2B508D"/>
            </a:bgClr>
          </a:pattFill>
          <a:ln w="9525">
            <a:noFill/>
            <a:miter lim="800000"/>
            <a:headEnd/>
            <a:tailEnd/>
          </a:ln>
          <a:effectLst/>
        </p:spPr>
        <p:txBody>
          <a:bodyPr wrap="none" anchor="ctr"/>
          <a:lstStyle/>
          <a:p>
            <a:pPr>
              <a:defRPr/>
            </a:pPr>
            <a:endParaRPr lang="en-US" sz="1800">
              <a:solidFill>
                <a:srgbClr val="000000"/>
              </a:solidFill>
            </a:endParaRPr>
          </a:p>
        </p:txBody>
      </p:sp>
      <p:sp>
        <p:nvSpPr>
          <p:cNvPr id="3075" name="Rectangle 3"/>
          <p:cNvSpPr>
            <a:spLocks noGrp="1" noChangeArrowheads="1"/>
          </p:cNvSpPr>
          <p:nvPr>
            <p:ph type="title"/>
          </p:nvPr>
        </p:nvSpPr>
        <p:spPr bwMode="auto">
          <a:xfrm>
            <a:off x="685800" y="6858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685800" y="15240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3"/>
          </p:nvPr>
        </p:nvSpPr>
        <p:spPr bwMode="auto">
          <a:xfrm>
            <a:off x="685800" y="6477000"/>
            <a:ext cx="2743200" cy="2286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900">
                <a:solidFill>
                  <a:srgbClr val="000000"/>
                </a:solidFill>
                <a:latin typeface="Times New Roman" pitchFamily="18" charset="0"/>
              </a:defRPr>
            </a:lvl1pPr>
          </a:lstStyle>
          <a:p>
            <a:pPr>
              <a:defRPr/>
            </a:pPr>
            <a:endParaRPr lang="en-US"/>
          </a:p>
        </p:txBody>
      </p:sp>
      <p:sp>
        <p:nvSpPr>
          <p:cNvPr id="1030" name="Text Box 8"/>
          <p:cNvSpPr txBox="1">
            <a:spLocks noChangeArrowheads="1"/>
          </p:cNvSpPr>
          <p:nvPr userDrawn="1"/>
        </p:nvSpPr>
        <p:spPr bwMode="auto">
          <a:xfrm>
            <a:off x="4114800" y="6477000"/>
            <a:ext cx="990600" cy="244475"/>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smtClean="0">
                <a:solidFill>
                  <a:srgbClr val="808080"/>
                </a:solidFill>
              </a:rPr>
              <a:t>Slide </a:t>
            </a:r>
            <a:fld id="{AA28425C-4E9A-4A48-97D9-AD5235781E8B}" type="slidenum">
              <a:rPr lang="en-US" sz="1000" smtClean="0">
                <a:solidFill>
                  <a:srgbClr val="808080"/>
                </a:solidFill>
              </a:rPr>
              <a:pPr algn="ctr" eaLnBrk="1" hangingPunct="1">
                <a:spcBef>
                  <a:spcPct val="50000"/>
                </a:spcBef>
                <a:defRPr/>
              </a:pPr>
              <a:t>‹#›</a:t>
            </a:fld>
            <a:endParaRPr lang="en-US" sz="1000" smtClean="0">
              <a:solidFill>
                <a:srgbClr val="808080"/>
              </a:solidFill>
            </a:endParaRPr>
          </a:p>
        </p:txBody>
      </p:sp>
      <p:sp>
        <p:nvSpPr>
          <p:cNvPr id="1031" name="Text Box 9"/>
          <p:cNvSpPr txBox="1">
            <a:spLocks noChangeArrowheads="1"/>
          </p:cNvSpPr>
          <p:nvPr userDrawn="1"/>
        </p:nvSpPr>
        <p:spPr bwMode="auto">
          <a:xfrm>
            <a:off x="228600" y="76200"/>
            <a:ext cx="8686800" cy="274638"/>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200" smtClean="0">
                <a:solidFill>
                  <a:srgbClr val="FFFFFF"/>
                </a:solidFill>
              </a:rPr>
              <a:t>B    O    N    N    E    V    I    L    L    E           P    O    W    E    R           A    D    M    I    N    I    S    T    R    A    T    I    O    N</a:t>
            </a:r>
          </a:p>
        </p:txBody>
      </p:sp>
      <p:sp>
        <p:nvSpPr>
          <p:cNvPr id="3080" name="Line 10"/>
          <p:cNvSpPr>
            <a:spLocks noChangeShapeType="1"/>
          </p:cNvSpPr>
          <p:nvPr userDrawn="1"/>
        </p:nvSpPr>
        <p:spPr bwMode="auto">
          <a:xfrm>
            <a:off x="0" y="533400"/>
            <a:ext cx="9144000" cy="0"/>
          </a:xfrm>
          <a:prstGeom prst="line">
            <a:avLst/>
          </a:prstGeom>
          <a:noFill/>
          <a:ln w="9525">
            <a:solidFill>
              <a:srgbClr val="009999"/>
            </a:solidFill>
            <a:round/>
            <a:headEnd/>
            <a:tailEnd/>
          </a:ln>
          <a:effectLst/>
        </p:spPr>
        <p:txBody>
          <a:bodyPr/>
          <a:lstStyle/>
          <a:p>
            <a:pPr>
              <a:defRPr/>
            </a:pPr>
            <a:endParaRPr lang="en-US"/>
          </a:p>
        </p:txBody>
      </p:sp>
      <p:pic>
        <p:nvPicPr>
          <p:cNvPr id="3081" name="Picture 11"/>
          <p:cNvPicPr>
            <a:picLocks noChangeAspect="1" noChangeArrowheads="1"/>
          </p:cNvPicPr>
          <p:nvPr userDrawn="1"/>
        </p:nvPicPr>
        <p:blipFill>
          <a:blip r:embed="rId14" cstate="print"/>
          <a:srcRect/>
          <a:stretch>
            <a:fillRect/>
          </a:stretch>
        </p:blipFill>
        <p:spPr bwMode="auto">
          <a:xfrm>
            <a:off x="7848600" y="5986463"/>
            <a:ext cx="1219200" cy="812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225425" indent="-225425" algn="l" rtl="0" eaLnBrk="0" fontAlgn="base" hangingPunct="0">
        <a:spcBef>
          <a:spcPct val="25000"/>
        </a:spcBef>
        <a:spcAft>
          <a:spcPct val="0"/>
        </a:spcAft>
        <a:buChar char="•"/>
        <a:defRPr sz="2400">
          <a:solidFill>
            <a:schemeClr val="tx1"/>
          </a:solidFill>
          <a:latin typeface="+mn-lt"/>
          <a:ea typeface="+mn-ea"/>
          <a:cs typeface="+mn-cs"/>
        </a:defRPr>
      </a:lvl1pPr>
      <a:lvl2pPr marL="622300" indent="-282575" algn="l" rtl="0" eaLnBrk="0" fontAlgn="base" hangingPunct="0">
        <a:spcBef>
          <a:spcPct val="25000"/>
        </a:spcBef>
        <a:spcAft>
          <a:spcPct val="0"/>
        </a:spcAft>
        <a:buChar char="–"/>
        <a:defRPr sz="2000">
          <a:solidFill>
            <a:schemeClr val="tx1"/>
          </a:solidFill>
          <a:latin typeface="+mn-lt"/>
        </a:defRPr>
      </a:lvl2pPr>
      <a:lvl3pPr marL="965200" indent="-228600" algn="l" rtl="0" eaLnBrk="0" fontAlgn="base" hangingPunct="0">
        <a:spcBef>
          <a:spcPct val="25000"/>
        </a:spcBef>
        <a:spcAft>
          <a:spcPct val="0"/>
        </a:spcAft>
        <a:buChar char="•"/>
        <a:defRPr>
          <a:solidFill>
            <a:schemeClr val="tx1"/>
          </a:solidFill>
          <a:latin typeface="+mn-lt"/>
        </a:defRPr>
      </a:lvl3pPr>
      <a:lvl4pPr marL="1308100" indent="-228600" algn="l" rtl="0" eaLnBrk="0" fontAlgn="base" hangingPunct="0">
        <a:spcBef>
          <a:spcPct val="25000"/>
        </a:spcBef>
        <a:spcAft>
          <a:spcPct val="0"/>
        </a:spcAft>
        <a:buChar char="–"/>
        <a:defRPr sz="1600">
          <a:solidFill>
            <a:schemeClr val="tx1"/>
          </a:solidFill>
          <a:latin typeface="+mn-lt"/>
        </a:defRPr>
      </a:lvl4pPr>
      <a:lvl5pPr marL="1651000" indent="-228600" algn="l" rtl="0" eaLnBrk="0" fontAlgn="base" hangingPunct="0">
        <a:spcBef>
          <a:spcPct val="25000"/>
        </a:spcBef>
        <a:spcAft>
          <a:spcPct val="0"/>
        </a:spcAft>
        <a:buChar char="»"/>
        <a:defRPr sz="1600">
          <a:solidFill>
            <a:schemeClr val="tx1"/>
          </a:solidFill>
          <a:latin typeface="+mn-lt"/>
        </a:defRPr>
      </a:lvl5pPr>
      <a:lvl6pPr marL="2108200" indent="-228600" algn="l" rtl="0" fontAlgn="base">
        <a:spcBef>
          <a:spcPct val="25000"/>
        </a:spcBef>
        <a:spcAft>
          <a:spcPct val="0"/>
        </a:spcAft>
        <a:buChar char="»"/>
        <a:defRPr sz="1600">
          <a:solidFill>
            <a:schemeClr val="tx1"/>
          </a:solidFill>
          <a:latin typeface="+mn-lt"/>
        </a:defRPr>
      </a:lvl6pPr>
      <a:lvl7pPr marL="2565400" indent="-228600" algn="l" rtl="0" fontAlgn="base">
        <a:spcBef>
          <a:spcPct val="25000"/>
        </a:spcBef>
        <a:spcAft>
          <a:spcPct val="0"/>
        </a:spcAft>
        <a:buChar char="»"/>
        <a:defRPr sz="1600">
          <a:solidFill>
            <a:schemeClr val="tx1"/>
          </a:solidFill>
          <a:latin typeface="+mn-lt"/>
        </a:defRPr>
      </a:lvl7pPr>
      <a:lvl8pPr marL="3022600" indent="-228600" algn="l" rtl="0" fontAlgn="base">
        <a:spcBef>
          <a:spcPct val="25000"/>
        </a:spcBef>
        <a:spcAft>
          <a:spcPct val="0"/>
        </a:spcAft>
        <a:buChar char="»"/>
        <a:defRPr sz="1600">
          <a:solidFill>
            <a:schemeClr val="tx1"/>
          </a:solidFill>
          <a:latin typeface="+mn-lt"/>
        </a:defRPr>
      </a:lvl8pPr>
      <a:lvl9pPr marL="3479800" indent="-228600" algn="l" rtl="0" fontAlgn="base">
        <a:spcBef>
          <a:spcPct val="25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9" descr="slide_invert"/>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4099" name="Rectangle 3"/>
          <p:cNvSpPr>
            <a:spLocks noGrp="1" noChangeArrowheads="1"/>
          </p:cNvSpPr>
          <p:nvPr>
            <p:ph type="title"/>
          </p:nvPr>
        </p:nvSpPr>
        <p:spPr bwMode="auto">
          <a:xfrm>
            <a:off x="990600" y="152400"/>
            <a:ext cx="6781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457200" y="13716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4" name="Rectangle 6"/>
          <p:cNvSpPr>
            <a:spLocks noGrp="1" noChangeArrowheads="1"/>
          </p:cNvSpPr>
          <p:nvPr>
            <p:ph type="dt" sz="half" idx="2"/>
          </p:nvPr>
        </p:nvSpPr>
        <p:spPr bwMode="auto">
          <a:xfrm>
            <a:off x="1219200" y="6553200"/>
            <a:ext cx="1752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000">
                <a:solidFill>
                  <a:srgbClr val="FFFFFF"/>
                </a:solidFill>
                <a:latin typeface="Arial" charset="0"/>
              </a:defRPr>
            </a:lvl1pPr>
          </a:lstStyle>
          <a:p>
            <a:pPr>
              <a:defRPr/>
            </a:pPr>
            <a:endParaRPr lang="en-US"/>
          </a:p>
        </p:txBody>
      </p:sp>
      <p:sp>
        <p:nvSpPr>
          <p:cNvPr id="32775" name="Rectangle 7"/>
          <p:cNvSpPr>
            <a:spLocks noGrp="1" noChangeArrowheads="1"/>
          </p:cNvSpPr>
          <p:nvPr>
            <p:ph type="ftr" sz="quarter" idx="3"/>
          </p:nvPr>
        </p:nvSpPr>
        <p:spPr bwMode="auto">
          <a:xfrm>
            <a:off x="3124200" y="6553200"/>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000">
                <a:solidFill>
                  <a:srgbClr val="FFFFFF"/>
                </a:solidFill>
                <a:latin typeface="Arial" charset="0"/>
              </a:defRPr>
            </a:lvl1pPr>
          </a:lstStyle>
          <a:p>
            <a:pPr>
              <a:defRPr/>
            </a:pPr>
            <a:endParaRPr lang="en-US"/>
          </a:p>
        </p:txBody>
      </p:sp>
      <p:sp>
        <p:nvSpPr>
          <p:cNvPr id="32776" name="Rectangle 8"/>
          <p:cNvSpPr>
            <a:spLocks noGrp="1" noChangeArrowheads="1"/>
          </p:cNvSpPr>
          <p:nvPr>
            <p:ph type="sldNum" sz="quarter" idx="4"/>
          </p:nvPr>
        </p:nvSpPr>
        <p:spPr bwMode="auto">
          <a:xfrm>
            <a:off x="381000" y="6556375"/>
            <a:ext cx="685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000" b="1">
                <a:solidFill>
                  <a:srgbClr val="333333"/>
                </a:solidFill>
                <a:latin typeface="Arial" charset="0"/>
              </a:defRPr>
            </a:lvl1pPr>
          </a:lstStyle>
          <a:p>
            <a:pPr>
              <a:defRPr/>
            </a:pPr>
            <a:fld id="{358EF807-0EDC-4216-8184-987668055DC7}" type="slidenum">
              <a:rPr lang="en-US"/>
              <a:pPr>
                <a:defRPr/>
              </a:pPr>
              <a:t>‹#›</a:t>
            </a:fld>
            <a:endParaRPr lang="en-US"/>
          </a:p>
        </p:txBody>
      </p:sp>
      <p:pic>
        <p:nvPicPr>
          <p:cNvPr id="4104" name="Picture 10" descr="logo_horizontal"/>
          <p:cNvPicPr>
            <a:picLocks noChangeAspect="1" noChangeArrowheads="1"/>
          </p:cNvPicPr>
          <p:nvPr userDrawn="1"/>
        </p:nvPicPr>
        <p:blipFill>
          <a:blip r:embed="rId14" cstate="print"/>
          <a:srcRect/>
          <a:stretch>
            <a:fillRect/>
          </a:stretch>
        </p:blipFill>
        <p:spPr bwMode="auto">
          <a:xfrm>
            <a:off x="7239000" y="6324600"/>
            <a:ext cx="1743075"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Lst>
  <p:hf hdr="0" ft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Verdana" pitchFamily="34" charset="0"/>
        </a:defRPr>
      </a:lvl2pPr>
      <a:lvl3pPr algn="l" rtl="0" eaLnBrk="0" fontAlgn="base" hangingPunct="0">
        <a:spcBef>
          <a:spcPct val="0"/>
        </a:spcBef>
        <a:spcAft>
          <a:spcPct val="0"/>
        </a:spcAft>
        <a:defRPr sz="3200">
          <a:solidFill>
            <a:schemeClr val="bg1"/>
          </a:solidFill>
          <a:latin typeface="Verdana" pitchFamily="34" charset="0"/>
        </a:defRPr>
      </a:lvl3pPr>
      <a:lvl4pPr algn="l" rtl="0" eaLnBrk="0" fontAlgn="base" hangingPunct="0">
        <a:spcBef>
          <a:spcPct val="0"/>
        </a:spcBef>
        <a:spcAft>
          <a:spcPct val="0"/>
        </a:spcAft>
        <a:defRPr sz="3200">
          <a:solidFill>
            <a:schemeClr val="bg1"/>
          </a:solidFill>
          <a:latin typeface="Verdana" pitchFamily="34" charset="0"/>
        </a:defRPr>
      </a:lvl4pPr>
      <a:lvl5pPr algn="l" rtl="0" eaLnBrk="0" fontAlgn="base" hangingPunct="0">
        <a:spcBef>
          <a:spcPct val="0"/>
        </a:spcBef>
        <a:spcAft>
          <a:spcPct val="0"/>
        </a:spcAft>
        <a:defRPr sz="3200">
          <a:solidFill>
            <a:schemeClr val="bg1"/>
          </a:solidFill>
          <a:latin typeface="Verdana" pitchFamily="34" charset="0"/>
        </a:defRPr>
      </a:lvl5pPr>
      <a:lvl6pPr marL="457200" algn="l" rtl="0" fontAlgn="base">
        <a:spcBef>
          <a:spcPct val="0"/>
        </a:spcBef>
        <a:spcAft>
          <a:spcPct val="0"/>
        </a:spcAft>
        <a:defRPr sz="3200">
          <a:solidFill>
            <a:schemeClr val="bg1"/>
          </a:solidFill>
          <a:latin typeface="Verdana" pitchFamily="34" charset="0"/>
        </a:defRPr>
      </a:lvl6pPr>
      <a:lvl7pPr marL="914400" algn="l" rtl="0" fontAlgn="base">
        <a:spcBef>
          <a:spcPct val="0"/>
        </a:spcBef>
        <a:spcAft>
          <a:spcPct val="0"/>
        </a:spcAft>
        <a:defRPr sz="3200">
          <a:solidFill>
            <a:schemeClr val="bg1"/>
          </a:solidFill>
          <a:latin typeface="Verdana" pitchFamily="34" charset="0"/>
        </a:defRPr>
      </a:lvl7pPr>
      <a:lvl8pPr marL="1371600" algn="l" rtl="0" fontAlgn="base">
        <a:spcBef>
          <a:spcPct val="0"/>
        </a:spcBef>
        <a:spcAft>
          <a:spcPct val="0"/>
        </a:spcAft>
        <a:defRPr sz="3200">
          <a:solidFill>
            <a:schemeClr val="bg1"/>
          </a:solidFill>
          <a:latin typeface="Verdana" pitchFamily="34" charset="0"/>
        </a:defRPr>
      </a:lvl8pPr>
      <a:lvl9pPr marL="1828800" algn="l" rtl="0" fontAlgn="base">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www.energytrust.or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44"/>
          <p:cNvSpPr txBox="1">
            <a:spLocks noChangeArrowheads="1"/>
          </p:cNvSpPr>
          <p:nvPr/>
        </p:nvSpPr>
        <p:spPr bwMode="auto">
          <a:xfrm>
            <a:off x="914400" y="3505200"/>
            <a:ext cx="7496175" cy="3323987"/>
          </a:xfrm>
          <a:prstGeom prst="rect">
            <a:avLst/>
          </a:prstGeom>
          <a:noFill/>
          <a:ln w="9525" algn="ctr">
            <a:noFill/>
            <a:miter lim="800000"/>
            <a:headEnd/>
            <a:tailEnd/>
          </a:ln>
          <a:effectLst/>
        </p:spPr>
        <p:txBody>
          <a:bodyPr wrap="square">
            <a:spAutoFit/>
          </a:bodyPr>
          <a:lstStyle>
            <a:lvl1pPr>
              <a:spcBef>
                <a:spcPct val="0"/>
              </a:spcBef>
              <a:defRPr sz="3800">
                <a:solidFill>
                  <a:srgbClr val="016596"/>
                </a:solidFill>
              </a:defRPr>
            </a:lvl1pPr>
          </a:lstStyle>
          <a:p>
            <a:pPr>
              <a:defRPr/>
            </a:pPr>
            <a:r>
              <a:rPr lang="en-US" dirty="0" smtClean="0"/>
              <a:t>O&amp;M Energy Efficiency Measures for WWTP’s</a:t>
            </a:r>
          </a:p>
          <a:p>
            <a:pPr>
              <a:defRPr/>
            </a:pPr>
            <a:r>
              <a:rPr lang="en-US" sz="2400" dirty="0" smtClean="0"/>
              <a:t>Wastewater/Water Sustainability Energy Cohort,</a:t>
            </a:r>
            <a:endParaRPr lang="en-US" sz="2400" dirty="0" smtClean="0"/>
          </a:p>
          <a:p>
            <a:pPr>
              <a:defRPr/>
            </a:pPr>
            <a:r>
              <a:rPr lang="en-US" sz="2400" dirty="0" smtClean="0"/>
              <a:t>Olympia, WA</a:t>
            </a:r>
            <a:r>
              <a:rPr lang="en-US" sz="2000" dirty="0" smtClean="0"/>
              <a:t>, October 11, </a:t>
            </a:r>
            <a:r>
              <a:rPr lang="en-US" sz="2000" dirty="0" smtClean="0"/>
              <a:t>2012</a:t>
            </a:r>
          </a:p>
          <a:p>
            <a:pPr>
              <a:defRPr/>
            </a:pPr>
            <a:endParaRPr lang="en-US" sz="1400" dirty="0" smtClean="0"/>
          </a:p>
          <a:p>
            <a:pPr>
              <a:defRPr/>
            </a:pPr>
            <a:r>
              <a:rPr lang="en-US" sz="2400" dirty="0" smtClean="0"/>
              <a:t>Presentation by Walt Mintkeski, P.E. </a:t>
            </a:r>
          </a:p>
          <a:p>
            <a:pPr>
              <a:defRPr/>
            </a:pPr>
            <a:r>
              <a:rPr lang="en-US" sz="2400" dirty="0" smtClean="0"/>
              <a:t/>
            </a:r>
            <a:br>
              <a:rPr lang="en-US" sz="2400" dirty="0" smtClean="0"/>
            </a:br>
            <a:endParaRPr lang="en-US" sz="2400" kern="0" dirty="0" smtClean="0">
              <a:latin typeface="+mj-lt"/>
              <a:ea typeface="+mj-ea"/>
              <a:cs typeface="+mj-cs"/>
            </a:endParaRPr>
          </a:p>
        </p:txBody>
      </p:sp>
      <p:pic>
        <p:nvPicPr>
          <p:cNvPr id="7" name="Picture 6" descr="_72G1804.jpg"/>
          <p:cNvPicPr>
            <a:picLocks noChangeAspect="1"/>
          </p:cNvPicPr>
          <p:nvPr/>
        </p:nvPicPr>
        <p:blipFill>
          <a:blip r:embed="rId2" cstate="print"/>
          <a:stretch>
            <a:fillRect/>
          </a:stretch>
        </p:blipFill>
        <p:spPr>
          <a:xfrm>
            <a:off x="1066800" y="381000"/>
            <a:ext cx="4457700" cy="2971800"/>
          </a:xfrm>
          <a:prstGeom prst="roundRect">
            <a:avLst/>
          </a:prstGeom>
          <a:ln w="57150">
            <a:solidFill>
              <a:schemeClr val="bg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295400"/>
            <a:ext cx="7543800" cy="984885"/>
          </a:xfrm>
          <a:prstGeom prst="rect">
            <a:avLst/>
          </a:prstGeom>
          <a:noFill/>
          <a:ln w="9525">
            <a:noFill/>
            <a:miter lim="800000"/>
            <a:headEnd/>
            <a:tailEnd/>
          </a:ln>
        </p:spPr>
        <p:txBody>
          <a:bodyPr wrap="square">
            <a:spAutoFit/>
          </a:bodyPr>
          <a:lstStyle/>
          <a:p>
            <a:pPr marL="228600" indent="-228600">
              <a:buFontTx/>
              <a:buChar char="•"/>
              <a:defRPr/>
            </a:pPr>
            <a:endParaRPr lang="en-US" sz="2800" dirty="0" smtClean="0">
              <a:latin typeface="+mn-lt"/>
            </a:endParaRPr>
          </a:p>
          <a:p>
            <a:pPr marL="228600" indent="-228600">
              <a:buFontTx/>
              <a:buChar char="•"/>
              <a:defRPr/>
            </a:pPr>
            <a:endParaRPr lang="en-US" sz="3000" dirty="0">
              <a:latin typeface="+mn-lt"/>
            </a:endParaRPr>
          </a:p>
        </p:txBody>
      </p:sp>
      <p:sp>
        <p:nvSpPr>
          <p:cNvPr id="16387" name="Rectangle 3"/>
          <p:cNvSpPr>
            <a:spLocks noGrp="1" noChangeArrowheads="1"/>
          </p:cNvSpPr>
          <p:nvPr>
            <p:ph type="title"/>
          </p:nvPr>
        </p:nvSpPr>
        <p:spPr/>
        <p:txBody>
          <a:bodyPr/>
          <a:lstStyle/>
          <a:p>
            <a:r>
              <a:rPr lang="en-US" smtClean="0"/>
              <a:t>Pump Performance Curve</a:t>
            </a:r>
            <a:endParaRPr lang="en-US" dirty="0" smtClean="0"/>
          </a:p>
        </p:txBody>
      </p:sp>
      <p:pic>
        <p:nvPicPr>
          <p:cNvPr id="717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66800" y="1276350"/>
            <a:ext cx="6672263" cy="51742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315200" cy="5016758"/>
          </a:xfrm>
          <a:prstGeom prst="rect">
            <a:avLst/>
          </a:prstGeom>
          <a:noFill/>
          <a:ln w="9525">
            <a:noFill/>
            <a:miter lim="800000"/>
            <a:headEnd/>
            <a:tailEnd/>
          </a:ln>
        </p:spPr>
        <p:txBody>
          <a:bodyPr>
            <a:spAutoFit/>
          </a:bodyPr>
          <a:lstStyle/>
          <a:p>
            <a:pPr marL="228600" indent="-228600">
              <a:spcBef>
                <a:spcPts val="600"/>
              </a:spcBef>
              <a:buFontTx/>
              <a:buChar char="•"/>
              <a:defRPr/>
            </a:pPr>
            <a:r>
              <a:rPr lang="en-US" sz="3000" dirty="0">
                <a:latin typeface="+mn-lt"/>
              </a:rPr>
              <a:t>Reduce demand – spray nozzles, pump seal water, CL</a:t>
            </a:r>
            <a:r>
              <a:rPr lang="en-US" sz="2000" dirty="0">
                <a:latin typeface="+mn-lt"/>
              </a:rPr>
              <a:t>2</a:t>
            </a:r>
            <a:r>
              <a:rPr lang="en-US" sz="3000" dirty="0">
                <a:latin typeface="+mn-lt"/>
              </a:rPr>
              <a:t> dilution </a:t>
            </a:r>
            <a:r>
              <a:rPr lang="en-US" sz="3000" dirty="0" smtClean="0">
                <a:latin typeface="+mn-lt"/>
              </a:rPr>
              <a:t>water</a:t>
            </a:r>
            <a:endParaRPr lang="en-US" sz="3000" dirty="0">
              <a:latin typeface="+mn-lt"/>
            </a:endParaRPr>
          </a:p>
          <a:p>
            <a:pPr marL="228600" indent="-228600">
              <a:spcBef>
                <a:spcPts val="600"/>
              </a:spcBef>
              <a:buFontTx/>
              <a:buChar char="•"/>
              <a:defRPr/>
            </a:pPr>
            <a:r>
              <a:rPr lang="en-US" sz="3000" dirty="0">
                <a:latin typeface="+mn-lt"/>
              </a:rPr>
              <a:t>Eliminate leaks and </a:t>
            </a:r>
            <a:r>
              <a:rPr lang="en-US" sz="3000" dirty="0" smtClean="0">
                <a:latin typeface="+mn-lt"/>
              </a:rPr>
              <a:t>restrictions</a:t>
            </a:r>
          </a:p>
          <a:p>
            <a:pPr marL="228600" indent="-228600">
              <a:spcBef>
                <a:spcPts val="600"/>
              </a:spcBef>
              <a:buFontTx/>
              <a:buChar char="•"/>
              <a:defRPr/>
            </a:pPr>
            <a:r>
              <a:rPr lang="en-US" sz="3000" dirty="0" smtClean="0">
                <a:latin typeface="+mn-lt"/>
              </a:rPr>
              <a:t>Set controls to produce minimum pressure needed</a:t>
            </a:r>
          </a:p>
          <a:p>
            <a:pPr marL="228600" indent="-228600">
              <a:spcBef>
                <a:spcPts val="600"/>
              </a:spcBef>
              <a:buFontTx/>
              <a:buChar char="•"/>
              <a:defRPr/>
            </a:pPr>
            <a:r>
              <a:rPr lang="en-US" sz="3000" dirty="0" smtClean="0"/>
              <a:t>If too much pressure or flow, trim impeller or eliminate a pump stage</a:t>
            </a:r>
            <a:endParaRPr lang="en-US" sz="3000" dirty="0" smtClean="0">
              <a:latin typeface="+mn-lt"/>
            </a:endParaRPr>
          </a:p>
          <a:p>
            <a:pPr marL="228600" indent="-228600">
              <a:spcBef>
                <a:spcPts val="600"/>
              </a:spcBef>
              <a:buFontTx/>
              <a:buChar char="•"/>
              <a:defRPr/>
            </a:pPr>
            <a:r>
              <a:rPr lang="en-US" sz="3000" dirty="0" smtClean="0">
                <a:latin typeface="+mn-lt"/>
              </a:rPr>
              <a:t>Operate </a:t>
            </a:r>
            <a:r>
              <a:rPr lang="en-US" sz="3000" dirty="0">
                <a:latin typeface="+mn-lt"/>
              </a:rPr>
              <a:t>most efficient equipment. Check operation against pump </a:t>
            </a:r>
            <a:r>
              <a:rPr lang="en-US" sz="3000" dirty="0" smtClean="0">
                <a:latin typeface="+mn-lt"/>
              </a:rPr>
              <a:t>curve, W2W efficiency should be &gt; 75%</a:t>
            </a:r>
            <a:endParaRPr lang="en-US" sz="3000" dirty="0">
              <a:latin typeface="+mn-lt"/>
            </a:endParaRPr>
          </a:p>
        </p:txBody>
      </p:sp>
      <p:sp>
        <p:nvSpPr>
          <p:cNvPr id="21507" name="Rectangle 3"/>
          <p:cNvSpPr>
            <a:spLocks noGrp="1" noChangeArrowheads="1"/>
          </p:cNvSpPr>
          <p:nvPr>
            <p:ph type="title"/>
          </p:nvPr>
        </p:nvSpPr>
        <p:spPr>
          <a:xfrm>
            <a:off x="914400" y="400050"/>
            <a:ext cx="7772400" cy="647700"/>
          </a:xfrm>
        </p:spPr>
        <p:txBody>
          <a:bodyPr/>
          <a:lstStyle/>
          <a:p>
            <a:pPr eaLnBrk="1" hangingPunct="1"/>
            <a:r>
              <a:rPr lang="en-US" smtClean="0"/>
              <a:t>Plant Water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620000" cy="5401479"/>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3000" dirty="0" smtClean="0">
                <a:latin typeface="+mn-lt"/>
              </a:rPr>
              <a:t>If a Variable Frequency Drive (VFD) controls the motor of a piece of equipment which is not needed in automatic standby mode, turn off the VFD</a:t>
            </a:r>
          </a:p>
          <a:p>
            <a:pPr marL="228600" indent="-228600">
              <a:spcBef>
                <a:spcPts val="600"/>
              </a:spcBef>
              <a:buFontTx/>
              <a:buChar char="•"/>
              <a:defRPr/>
            </a:pPr>
            <a:r>
              <a:rPr lang="en-US" sz="3000" dirty="0" smtClean="0">
                <a:latin typeface="+mn-lt"/>
              </a:rPr>
              <a:t>Measure motor kW draw &amp; compare with motor HP to determine % motor loading. Change motor to achieve at least 75% loading</a:t>
            </a:r>
          </a:p>
          <a:p>
            <a:pPr marL="228600" indent="-228600">
              <a:spcBef>
                <a:spcPts val="600"/>
              </a:spcBef>
              <a:buFontTx/>
              <a:buChar char="•"/>
              <a:defRPr/>
            </a:pPr>
            <a:r>
              <a:rPr lang="en-US" sz="3000" dirty="0" smtClean="0">
                <a:latin typeface="+mn-lt"/>
              </a:rPr>
              <a:t>When motor dies, consider Green Rewind if replacing motor is too expensive</a:t>
            </a:r>
          </a:p>
          <a:p>
            <a:pPr marL="228600" indent="-228600">
              <a:spcBef>
                <a:spcPts val="600"/>
              </a:spcBef>
              <a:buFontTx/>
              <a:buChar char="•"/>
              <a:defRPr/>
            </a:pPr>
            <a:endParaRPr lang="en-US" sz="3000" dirty="0">
              <a:latin typeface="+mn-lt"/>
            </a:endParaRPr>
          </a:p>
        </p:txBody>
      </p:sp>
      <p:sp>
        <p:nvSpPr>
          <p:cNvPr id="21507" name="Rectangle 3"/>
          <p:cNvSpPr>
            <a:spLocks noGrp="1" noChangeArrowheads="1"/>
          </p:cNvSpPr>
          <p:nvPr>
            <p:ph type="title"/>
          </p:nvPr>
        </p:nvSpPr>
        <p:spPr>
          <a:xfrm>
            <a:off x="914400" y="400050"/>
            <a:ext cx="7772400" cy="647700"/>
          </a:xfrm>
        </p:spPr>
        <p:txBody>
          <a:bodyPr/>
          <a:lstStyle/>
          <a:p>
            <a:pPr eaLnBrk="1" hangingPunct="1"/>
            <a:r>
              <a:rPr lang="en-US" dirty="0" smtClean="0"/>
              <a:t>Motor Maintenance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315200" cy="5401479"/>
          </a:xfrm>
          <a:prstGeom prst="rect">
            <a:avLst/>
          </a:prstGeom>
          <a:noFill/>
          <a:ln w="9525">
            <a:noFill/>
            <a:miter lim="800000"/>
            <a:headEnd/>
            <a:tailEnd/>
          </a:ln>
        </p:spPr>
        <p:txBody>
          <a:bodyPr>
            <a:spAutoFit/>
          </a:bodyPr>
          <a:lstStyle/>
          <a:p>
            <a:pPr marL="228600" indent="-228600">
              <a:spcBef>
                <a:spcPts val="600"/>
              </a:spcBef>
              <a:buFontTx/>
              <a:buChar char="•"/>
              <a:defRPr/>
            </a:pPr>
            <a:r>
              <a:rPr lang="en-US" sz="3000" dirty="0">
                <a:latin typeface="+mn-lt"/>
              </a:rPr>
              <a:t>Replace lamps with low pressure, high output lamps</a:t>
            </a:r>
          </a:p>
          <a:p>
            <a:pPr marL="228600" indent="-228600">
              <a:spcBef>
                <a:spcPts val="600"/>
              </a:spcBef>
              <a:buFontTx/>
              <a:buChar char="•"/>
              <a:defRPr/>
            </a:pPr>
            <a:r>
              <a:rPr lang="en-US" sz="3000" dirty="0">
                <a:latin typeface="+mn-lt"/>
              </a:rPr>
              <a:t>Keep lamps clean &amp; remove scaling</a:t>
            </a:r>
          </a:p>
          <a:p>
            <a:pPr marL="228600" indent="-228600">
              <a:spcBef>
                <a:spcPts val="600"/>
              </a:spcBef>
              <a:buFontTx/>
              <a:buChar char="•"/>
              <a:defRPr/>
            </a:pPr>
            <a:r>
              <a:rPr lang="en-US" sz="3000" dirty="0" smtClean="0">
                <a:latin typeface="+mn-lt"/>
              </a:rPr>
              <a:t>Modulate the ultraviolet dose based upon </a:t>
            </a:r>
            <a:r>
              <a:rPr lang="en-US" sz="3000" u="sng" dirty="0" smtClean="0">
                <a:latin typeface="+mn-lt"/>
              </a:rPr>
              <a:t>dose pacing </a:t>
            </a:r>
            <a:r>
              <a:rPr lang="en-US" sz="3000" dirty="0" smtClean="0">
                <a:latin typeface="+mn-lt"/>
              </a:rPr>
              <a:t>using: </a:t>
            </a:r>
            <a:r>
              <a:rPr lang="en-US" sz="3000" dirty="0" smtClean="0">
                <a:latin typeface="+mn-lt"/>
              </a:rPr>
              <a:t>flow, % ultraviolet transmittance, and lamp </a:t>
            </a:r>
            <a:r>
              <a:rPr lang="en-US" sz="3000" dirty="0" smtClean="0">
                <a:latin typeface="+mn-lt"/>
              </a:rPr>
              <a:t>power</a:t>
            </a:r>
          </a:p>
          <a:p>
            <a:pPr marL="228600" indent="-228600">
              <a:spcBef>
                <a:spcPts val="600"/>
              </a:spcBef>
              <a:buFontTx/>
              <a:buChar char="•"/>
              <a:defRPr/>
            </a:pPr>
            <a:r>
              <a:rPr lang="en-US" sz="3000" dirty="0" smtClean="0">
                <a:latin typeface="+mn-lt"/>
              </a:rPr>
              <a:t>Check quarterly that UV intensity meter, % UV transmittance meter, and flow meter are clean, calibrated, and operating correctly</a:t>
            </a:r>
            <a:endParaRPr lang="en-US" sz="3000" dirty="0">
              <a:latin typeface="+mn-lt"/>
            </a:endParaRPr>
          </a:p>
        </p:txBody>
      </p:sp>
      <p:sp>
        <p:nvSpPr>
          <p:cNvPr id="22531" name="Rectangle 3"/>
          <p:cNvSpPr>
            <a:spLocks noGrp="1" noChangeArrowheads="1"/>
          </p:cNvSpPr>
          <p:nvPr>
            <p:ph type="title"/>
          </p:nvPr>
        </p:nvSpPr>
        <p:spPr>
          <a:xfrm>
            <a:off x="914400" y="400050"/>
            <a:ext cx="7772400" cy="647700"/>
          </a:xfrm>
        </p:spPr>
        <p:txBody>
          <a:bodyPr/>
          <a:lstStyle/>
          <a:p>
            <a:pPr eaLnBrk="1" hangingPunct="1"/>
            <a:r>
              <a:rPr lang="en-US" smtClean="0"/>
              <a:t>Ultra Violet Disinfection System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1143000"/>
            <a:ext cx="8229600" cy="5324535"/>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3000" dirty="0">
                <a:latin typeface="+mn-lt"/>
              </a:rPr>
              <a:t>Reduce air flow to minimum needed to control odor </a:t>
            </a:r>
            <a:r>
              <a:rPr lang="en-US" sz="3000" dirty="0" smtClean="0">
                <a:latin typeface="+mn-lt"/>
              </a:rPr>
              <a:t>&amp; corrosion during </a:t>
            </a:r>
            <a:r>
              <a:rPr lang="en-US" sz="3000" dirty="0">
                <a:latin typeface="+mn-lt"/>
              </a:rPr>
              <a:t>warm </a:t>
            </a:r>
            <a:r>
              <a:rPr lang="en-US" sz="3000" dirty="0" smtClean="0">
                <a:latin typeface="+mn-lt"/>
              </a:rPr>
              <a:t>weather &amp; to insure code required air changes/hour</a:t>
            </a:r>
            <a:endParaRPr lang="en-US" sz="3000" dirty="0">
              <a:latin typeface="+mn-lt"/>
            </a:endParaRPr>
          </a:p>
          <a:p>
            <a:pPr marL="228600" indent="-228600">
              <a:spcBef>
                <a:spcPts val="600"/>
              </a:spcBef>
              <a:buFontTx/>
              <a:buChar char="•"/>
              <a:defRPr/>
            </a:pPr>
            <a:r>
              <a:rPr lang="en-US" sz="3000" dirty="0">
                <a:latin typeface="+mn-lt"/>
              </a:rPr>
              <a:t>Consider turning system off during cool </a:t>
            </a:r>
            <a:r>
              <a:rPr lang="en-US" sz="3000" dirty="0" smtClean="0">
                <a:latin typeface="+mn-lt"/>
              </a:rPr>
              <a:t>weather &amp; using odor monitors for automatic operation</a:t>
            </a:r>
            <a:endParaRPr lang="en-US" sz="3000" dirty="0">
              <a:latin typeface="+mn-lt"/>
            </a:endParaRPr>
          </a:p>
          <a:p>
            <a:pPr marL="228600" indent="-228600">
              <a:spcBef>
                <a:spcPts val="600"/>
              </a:spcBef>
              <a:buFontTx/>
              <a:buChar char="•"/>
              <a:defRPr/>
            </a:pPr>
            <a:r>
              <a:rPr lang="en-US" sz="3000" dirty="0">
                <a:latin typeface="+mn-lt"/>
              </a:rPr>
              <a:t>For </a:t>
            </a:r>
            <a:r>
              <a:rPr lang="en-US" sz="3000" dirty="0" err="1">
                <a:latin typeface="+mn-lt"/>
              </a:rPr>
              <a:t>biofilters</a:t>
            </a:r>
            <a:r>
              <a:rPr lang="en-US" sz="3000" dirty="0">
                <a:latin typeface="+mn-lt"/>
              </a:rPr>
              <a:t>, measure air pressure of each distribution pipe at set SCFM blower rate, to detect piping resistance, and to determine if filter media is compacting and needs to be changed</a:t>
            </a:r>
          </a:p>
        </p:txBody>
      </p:sp>
      <p:sp>
        <p:nvSpPr>
          <p:cNvPr id="23555" name="Rectangle 3"/>
          <p:cNvSpPr>
            <a:spLocks noGrp="1" noChangeArrowheads="1"/>
          </p:cNvSpPr>
          <p:nvPr>
            <p:ph type="title"/>
          </p:nvPr>
        </p:nvSpPr>
        <p:spPr>
          <a:xfrm>
            <a:off x="609600" y="400050"/>
            <a:ext cx="8077200" cy="647700"/>
          </a:xfrm>
        </p:spPr>
        <p:txBody>
          <a:bodyPr/>
          <a:lstStyle/>
          <a:p>
            <a:pPr eaLnBrk="1" hangingPunct="1"/>
            <a:r>
              <a:rPr lang="en-US" dirty="0" smtClean="0"/>
              <a:t>Odor Control System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315200" cy="6556375"/>
          </a:xfrm>
          <a:prstGeom prst="rect">
            <a:avLst/>
          </a:prstGeom>
          <a:noFill/>
          <a:ln w="9525">
            <a:noFill/>
            <a:miter lim="800000"/>
            <a:headEnd/>
            <a:tailEnd/>
          </a:ln>
        </p:spPr>
        <p:txBody>
          <a:bodyPr>
            <a:spAutoFit/>
          </a:bodyPr>
          <a:lstStyle/>
          <a:p>
            <a:pPr marL="228600" indent="-228600">
              <a:spcBef>
                <a:spcPts val="600"/>
              </a:spcBef>
              <a:buFontTx/>
              <a:buChar char="•"/>
              <a:defRPr/>
            </a:pPr>
            <a:r>
              <a:rPr lang="en-US" sz="3000" dirty="0">
                <a:latin typeface="+mn-lt"/>
              </a:rPr>
              <a:t>Eliminate simultaneous heating &amp; cooling</a:t>
            </a:r>
          </a:p>
          <a:p>
            <a:pPr marL="228600" indent="-228600">
              <a:spcBef>
                <a:spcPts val="600"/>
              </a:spcBef>
              <a:buFontTx/>
              <a:buChar char="•"/>
              <a:defRPr/>
            </a:pPr>
            <a:r>
              <a:rPr lang="en-US" sz="3000" dirty="0">
                <a:latin typeface="+mn-lt"/>
              </a:rPr>
              <a:t>Tune HVAC controls &amp; service units annually</a:t>
            </a:r>
          </a:p>
          <a:p>
            <a:pPr marL="228600" indent="-228600">
              <a:spcBef>
                <a:spcPts val="600"/>
              </a:spcBef>
              <a:buFontTx/>
              <a:buChar char="•"/>
              <a:defRPr/>
            </a:pPr>
            <a:r>
              <a:rPr lang="en-US" sz="3000" dirty="0">
                <a:latin typeface="+mn-lt"/>
              </a:rPr>
              <a:t>Use automatic thermostats programmed for occupancy schedule</a:t>
            </a:r>
          </a:p>
          <a:p>
            <a:pPr marL="228600" indent="-228600">
              <a:spcBef>
                <a:spcPts val="600"/>
              </a:spcBef>
              <a:buFontTx/>
              <a:buChar char="•"/>
              <a:defRPr/>
            </a:pPr>
            <a:r>
              <a:rPr lang="en-US" sz="3000" dirty="0">
                <a:latin typeface="+mn-lt"/>
              </a:rPr>
              <a:t>Use timers or occupancy sensors to control ventilation </a:t>
            </a:r>
            <a:r>
              <a:rPr lang="en-US" sz="3000" dirty="0" smtClean="0">
                <a:latin typeface="+mn-lt"/>
              </a:rPr>
              <a:t>systems, lab </a:t>
            </a:r>
            <a:r>
              <a:rPr lang="en-US" sz="3000" dirty="0">
                <a:latin typeface="+mn-lt"/>
              </a:rPr>
              <a:t>fume </a:t>
            </a:r>
            <a:r>
              <a:rPr lang="en-US" sz="3000" dirty="0" smtClean="0">
                <a:latin typeface="+mn-lt"/>
              </a:rPr>
              <a:t>hood, &amp; electric unit heaters</a:t>
            </a:r>
            <a:endParaRPr lang="en-US" sz="3000" dirty="0">
              <a:latin typeface="+mn-lt"/>
            </a:endParaRPr>
          </a:p>
          <a:p>
            <a:pPr marL="228600" indent="-228600">
              <a:spcBef>
                <a:spcPts val="600"/>
              </a:spcBef>
              <a:buFontTx/>
              <a:buChar char="•"/>
              <a:defRPr/>
            </a:pPr>
            <a:r>
              <a:rPr lang="en-US" sz="3000" dirty="0">
                <a:latin typeface="+mn-lt"/>
              </a:rPr>
              <a:t>Seal leaks at doors, windows, and wall </a:t>
            </a:r>
            <a:r>
              <a:rPr lang="en-US" sz="3000" dirty="0" smtClean="0">
                <a:latin typeface="+mn-lt"/>
              </a:rPr>
              <a:t>penetrations, install insulation</a:t>
            </a:r>
            <a:endParaRPr lang="en-US" sz="3000" dirty="0">
              <a:latin typeface="+mn-lt"/>
            </a:endParaRPr>
          </a:p>
          <a:p>
            <a:pPr marL="228600" indent="-228600">
              <a:spcBef>
                <a:spcPts val="600"/>
              </a:spcBef>
              <a:buFontTx/>
              <a:buChar char="•"/>
              <a:defRPr/>
            </a:pPr>
            <a:endParaRPr lang="en-US" sz="3000" dirty="0">
              <a:latin typeface="+mn-lt"/>
            </a:endParaRPr>
          </a:p>
          <a:p>
            <a:pPr marL="228600" indent="-228600">
              <a:spcBef>
                <a:spcPts val="600"/>
              </a:spcBef>
              <a:defRPr/>
            </a:pPr>
            <a:endParaRPr lang="en-US" sz="3000" u="sng" dirty="0">
              <a:latin typeface="+mn-lt"/>
            </a:endParaRPr>
          </a:p>
        </p:txBody>
      </p:sp>
      <p:sp>
        <p:nvSpPr>
          <p:cNvPr id="24579" name="Rectangle 3"/>
          <p:cNvSpPr>
            <a:spLocks noGrp="1" noChangeArrowheads="1"/>
          </p:cNvSpPr>
          <p:nvPr>
            <p:ph type="title"/>
          </p:nvPr>
        </p:nvSpPr>
        <p:spPr>
          <a:xfrm>
            <a:off x="914400" y="400050"/>
            <a:ext cx="7772400" cy="647700"/>
          </a:xfrm>
        </p:spPr>
        <p:txBody>
          <a:bodyPr/>
          <a:lstStyle/>
          <a:p>
            <a:pPr eaLnBrk="1" hangingPunct="1"/>
            <a:r>
              <a:rPr lang="en-US" smtClean="0"/>
              <a:t>Building HVAC System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295401"/>
            <a:ext cx="7315200" cy="5555367"/>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3000" dirty="0" smtClean="0">
                <a:latin typeface="+mn-lt"/>
              </a:rPr>
              <a:t>Turn off unnecessary lights</a:t>
            </a:r>
          </a:p>
          <a:p>
            <a:pPr marL="228600" indent="-228600">
              <a:spcBef>
                <a:spcPts val="600"/>
              </a:spcBef>
              <a:buFontTx/>
              <a:buChar char="•"/>
              <a:defRPr/>
            </a:pPr>
            <a:r>
              <a:rPr lang="en-US" sz="3000" dirty="0" smtClean="0">
                <a:latin typeface="+mn-lt"/>
              </a:rPr>
              <a:t>Check </a:t>
            </a:r>
            <a:r>
              <a:rPr lang="en-US" sz="3000" dirty="0">
                <a:latin typeface="+mn-lt"/>
              </a:rPr>
              <a:t>twice per year that optical sensors for indoor &amp; outdoor lights are operating correctly</a:t>
            </a:r>
          </a:p>
          <a:p>
            <a:pPr marL="228600" indent="-228600">
              <a:spcBef>
                <a:spcPts val="600"/>
              </a:spcBef>
              <a:buFontTx/>
              <a:buChar char="•"/>
              <a:defRPr/>
            </a:pPr>
            <a:r>
              <a:rPr lang="en-US" sz="3000" dirty="0"/>
              <a:t>Check twice per year that </a:t>
            </a:r>
            <a:r>
              <a:rPr lang="en-US" sz="3000" dirty="0" smtClean="0"/>
              <a:t>occupancy </a:t>
            </a:r>
            <a:r>
              <a:rPr lang="en-US" sz="3000" dirty="0"/>
              <a:t>sensors </a:t>
            </a:r>
            <a:r>
              <a:rPr lang="en-US" sz="3000" dirty="0" smtClean="0"/>
              <a:t>for indoor lights are </a:t>
            </a:r>
            <a:r>
              <a:rPr lang="en-US" sz="3000" dirty="0"/>
              <a:t>operating correctly. Minimize time delay for shutting lights off</a:t>
            </a:r>
            <a:r>
              <a:rPr lang="en-US" sz="3000" dirty="0" smtClean="0"/>
              <a:t>.</a:t>
            </a:r>
          </a:p>
          <a:p>
            <a:pPr marL="228600" indent="-228600">
              <a:spcBef>
                <a:spcPts val="600"/>
              </a:spcBef>
              <a:buFontTx/>
              <a:buChar char="•"/>
              <a:defRPr/>
            </a:pPr>
            <a:r>
              <a:rPr lang="en-US" sz="3000" dirty="0" smtClean="0"/>
              <a:t>Paint surfaces white to reflect light</a:t>
            </a:r>
            <a:endParaRPr lang="en-US" sz="3000" dirty="0"/>
          </a:p>
          <a:p>
            <a:pPr marL="228600" indent="-228600">
              <a:spcBef>
                <a:spcPts val="600"/>
              </a:spcBef>
              <a:defRPr/>
            </a:pPr>
            <a:endParaRPr lang="en-US" sz="3000" dirty="0">
              <a:latin typeface="+mn-lt"/>
            </a:endParaRPr>
          </a:p>
          <a:p>
            <a:pPr marL="228600" indent="-228600">
              <a:spcBef>
                <a:spcPts val="600"/>
              </a:spcBef>
              <a:defRPr/>
            </a:pPr>
            <a:endParaRPr lang="en-US" sz="3000" u="sng" dirty="0">
              <a:latin typeface="+mn-lt"/>
            </a:endParaRPr>
          </a:p>
        </p:txBody>
      </p:sp>
      <p:sp>
        <p:nvSpPr>
          <p:cNvPr id="25603" name="Rectangle 3"/>
          <p:cNvSpPr>
            <a:spLocks noGrp="1" noChangeArrowheads="1"/>
          </p:cNvSpPr>
          <p:nvPr>
            <p:ph type="title"/>
          </p:nvPr>
        </p:nvSpPr>
        <p:spPr>
          <a:xfrm>
            <a:off x="914400" y="400050"/>
            <a:ext cx="7772400" cy="647700"/>
          </a:xfrm>
        </p:spPr>
        <p:txBody>
          <a:bodyPr/>
          <a:lstStyle/>
          <a:p>
            <a:pPr eaLnBrk="1" hangingPunct="1"/>
            <a:r>
              <a:rPr lang="en-US" smtClean="0"/>
              <a:t>Lighting Systems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315200" cy="4632037"/>
          </a:xfrm>
          <a:prstGeom prst="rect">
            <a:avLst/>
          </a:prstGeom>
          <a:noFill/>
          <a:ln w="9525">
            <a:noFill/>
            <a:miter lim="800000"/>
            <a:headEnd/>
            <a:tailEnd/>
          </a:ln>
        </p:spPr>
        <p:txBody>
          <a:bodyPr>
            <a:spAutoFit/>
          </a:bodyPr>
          <a:lstStyle/>
          <a:p>
            <a:pPr marL="228600" indent="-228600">
              <a:spcBef>
                <a:spcPts val="600"/>
              </a:spcBef>
              <a:buFontTx/>
              <a:buChar char="•"/>
              <a:defRPr/>
            </a:pPr>
            <a:r>
              <a:rPr lang="en-US" sz="3000" dirty="0">
                <a:latin typeface="+mn-lt"/>
              </a:rPr>
              <a:t>Fix </a:t>
            </a:r>
            <a:r>
              <a:rPr lang="en-US" sz="3000" dirty="0" smtClean="0">
                <a:latin typeface="+mn-lt"/>
              </a:rPr>
              <a:t>air leaks</a:t>
            </a:r>
            <a:endParaRPr lang="en-US" sz="3000" dirty="0">
              <a:latin typeface="+mn-lt"/>
            </a:endParaRPr>
          </a:p>
          <a:p>
            <a:pPr marL="228600" indent="-228600">
              <a:spcBef>
                <a:spcPts val="600"/>
              </a:spcBef>
              <a:buFontTx/>
              <a:buChar char="•"/>
              <a:defRPr/>
            </a:pPr>
            <a:r>
              <a:rPr lang="en-US" sz="3000" dirty="0">
                <a:latin typeface="+mn-lt"/>
              </a:rPr>
              <a:t>Reduce pressure setting to minimum needed for equipment operated</a:t>
            </a:r>
          </a:p>
          <a:p>
            <a:pPr marL="228600" indent="-228600">
              <a:spcBef>
                <a:spcPts val="600"/>
              </a:spcBef>
              <a:buFontTx/>
              <a:buChar char="•"/>
              <a:defRPr/>
            </a:pPr>
            <a:r>
              <a:rPr lang="en-US" sz="3000" dirty="0">
                <a:latin typeface="+mn-lt"/>
              </a:rPr>
              <a:t>Turn off compressor if not routinely </a:t>
            </a:r>
            <a:r>
              <a:rPr lang="en-US" sz="3000" dirty="0" smtClean="0">
                <a:latin typeface="+mn-lt"/>
              </a:rPr>
              <a:t>needed</a:t>
            </a:r>
          </a:p>
          <a:p>
            <a:pPr marL="228600" indent="-228600">
              <a:spcBef>
                <a:spcPts val="600"/>
              </a:spcBef>
              <a:buFontTx/>
              <a:buChar char="•"/>
              <a:defRPr/>
            </a:pPr>
            <a:r>
              <a:rPr lang="en-US" sz="3000" dirty="0" smtClean="0">
                <a:latin typeface="+mn-lt"/>
              </a:rPr>
              <a:t>Use low pressure blower air rather than high pressure compressed air</a:t>
            </a:r>
            <a:endParaRPr lang="en-US" sz="3000" dirty="0">
              <a:latin typeface="+mn-lt"/>
            </a:endParaRPr>
          </a:p>
          <a:p>
            <a:pPr marL="228600" indent="-228600">
              <a:spcBef>
                <a:spcPts val="600"/>
              </a:spcBef>
              <a:defRPr/>
            </a:pPr>
            <a:endParaRPr lang="en-US" sz="3000" dirty="0">
              <a:latin typeface="+mn-lt"/>
            </a:endParaRPr>
          </a:p>
          <a:p>
            <a:pPr marL="228600" indent="-228600">
              <a:spcBef>
                <a:spcPts val="600"/>
              </a:spcBef>
              <a:defRPr/>
            </a:pPr>
            <a:endParaRPr lang="en-US" sz="3000" u="sng" dirty="0">
              <a:latin typeface="+mn-lt"/>
            </a:endParaRPr>
          </a:p>
        </p:txBody>
      </p:sp>
      <p:sp>
        <p:nvSpPr>
          <p:cNvPr id="26627" name="Rectangle 3"/>
          <p:cNvSpPr>
            <a:spLocks noGrp="1" noChangeArrowheads="1"/>
          </p:cNvSpPr>
          <p:nvPr>
            <p:ph type="title"/>
          </p:nvPr>
        </p:nvSpPr>
        <p:spPr>
          <a:xfrm>
            <a:off x="914400" y="400050"/>
            <a:ext cx="7772400" cy="647700"/>
          </a:xfrm>
        </p:spPr>
        <p:txBody>
          <a:bodyPr/>
          <a:lstStyle/>
          <a:p>
            <a:pPr eaLnBrk="1" hangingPunct="1"/>
            <a:r>
              <a:rPr lang="en-US" smtClean="0"/>
              <a:t>Compressed Air System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990600"/>
            <a:ext cx="7315200" cy="4708981"/>
          </a:xfrm>
          <a:prstGeom prst="rect">
            <a:avLst/>
          </a:prstGeom>
          <a:noFill/>
          <a:ln w="9525">
            <a:noFill/>
            <a:miter lim="800000"/>
            <a:headEnd/>
            <a:tailEnd/>
          </a:ln>
        </p:spPr>
        <p:txBody>
          <a:bodyPr>
            <a:spAutoFit/>
          </a:bodyPr>
          <a:lstStyle/>
          <a:p>
            <a:pPr>
              <a:buFont typeface="Arial" pitchFamily="34" charset="0"/>
              <a:buChar char="•"/>
              <a:defRPr/>
            </a:pPr>
            <a:r>
              <a:rPr lang="en-US" sz="3000" dirty="0">
                <a:latin typeface="+mn-lt"/>
              </a:rPr>
              <a:t>Use SCADA System to observe trends, and  tune controls accordingly</a:t>
            </a:r>
          </a:p>
          <a:p>
            <a:pPr>
              <a:buFont typeface="Arial" pitchFamily="34" charset="0"/>
              <a:buChar char="•"/>
              <a:defRPr/>
            </a:pPr>
            <a:r>
              <a:rPr lang="en-US" sz="3000" dirty="0" smtClean="0">
                <a:latin typeface="+mn-lt"/>
              </a:rPr>
              <a:t>Use </a:t>
            </a:r>
            <a:r>
              <a:rPr lang="en-US" sz="3000" dirty="0">
                <a:latin typeface="+mn-lt"/>
              </a:rPr>
              <a:t>SCADA System to operate only the equipment needed, so blower</a:t>
            </a:r>
            <a:r>
              <a:rPr lang="en-US" sz="3000">
                <a:latin typeface="+mn-lt"/>
              </a:rPr>
              <a:t>, </a:t>
            </a:r>
            <a:r>
              <a:rPr lang="en-US" sz="3000" smtClean="0">
                <a:latin typeface="+mn-lt"/>
              </a:rPr>
              <a:t>pump </a:t>
            </a:r>
            <a:r>
              <a:rPr lang="en-US" sz="3000" dirty="0">
                <a:latin typeface="+mn-lt"/>
              </a:rPr>
              <a:t>and mixer outputs match demands.</a:t>
            </a:r>
          </a:p>
          <a:p>
            <a:pPr>
              <a:buFont typeface="Arial" pitchFamily="34" charset="0"/>
              <a:buChar char="•"/>
              <a:defRPr/>
            </a:pPr>
            <a:r>
              <a:rPr lang="en-US" sz="3000" dirty="0">
                <a:latin typeface="+mn-lt"/>
              </a:rPr>
              <a:t>Regularly check for manual overrides (HOA switch in HAND position) so control systems can do their jobs.  </a:t>
            </a:r>
            <a:endParaRPr lang="en-US" sz="3000" dirty="0" smtClean="0">
              <a:latin typeface="+mn-lt"/>
            </a:endParaRPr>
          </a:p>
          <a:p>
            <a:pPr>
              <a:buFont typeface="Arial" pitchFamily="34" charset="0"/>
              <a:buChar char="•"/>
              <a:defRPr/>
            </a:pPr>
            <a:r>
              <a:rPr lang="en-US" sz="3000" dirty="0" smtClean="0">
                <a:latin typeface="+mn-lt"/>
              </a:rPr>
              <a:t>Fix </a:t>
            </a:r>
            <a:r>
              <a:rPr lang="en-US" sz="3000" dirty="0">
                <a:latin typeface="+mn-lt"/>
              </a:rPr>
              <a:t>or tune control systems so manual overrides are not necessary.</a:t>
            </a:r>
          </a:p>
        </p:txBody>
      </p:sp>
      <p:sp>
        <p:nvSpPr>
          <p:cNvPr id="27651" name="Rectangle 3"/>
          <p:cNvSpPr>
            <a:spLocks noGrp="1" noChangeArrowheads="1"/>
          </p:cNvSpPr>
          <p:nvPr>
            <p:ph type="title"/>
          </p:nvPr>
        </p:nvSpPr>
        <p:spPr>
          <a:xfrm>
            <a:off x="914400" y="400050"/>
            <a:ext cx="7772400" cy="647700"/>
          </a:xfrm>
        </p:spPr>
        <p:txBody>
          <a:bodyPr/>
          <a:lstStyle/>
          <a:p>
            <a:pPr eaLnBrk="1" hangingPunct="1"/>
            <a:r>
              <a:rPr lang="en-US" smtClean="0"/>
              <a:t>Other Measures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143000"/>
            <a:ext cx="7315200" cy="4708525"/>
          </a:xfrm>
          <a:prstGeom prst="rect">
            <a:avLst/>
          </a:prstGeom>
          <a:noFill/>
          <a:ln w="9525">
            <a:noFill/>
            <a:miter lim="800000"/>
            <a:headEnd/>
            <a:tailEnd/>
          </a:ln>
        </p:spPr>
        <p:txBody>
          <a:bodyPr>
            <a:spAutoFit/>
          </a:bodyPr>
          <a:lstStyle/>
          <a:p>
            <a:pPr>
              <a:buFont typeface="Arial" pitchFamily="34" charset="0"/>
              <a:buChar char="•"/>
              <a:defRPr/>
            </a:pPr>
            <a:r>
              <a:rPr lang="en-US" sz="3000" dirty="0">
                <a:latin typeface="+mn-lt"/>
              </a:rPr>
              <a:t>Fix equipment that is not operating correctly or efficiently, such as worn bearings, failed control equipment and sensors, or improperly placed sensors.</a:t>
            </a:r>
          </a:p>
          <a:p>
            <a:pPr>
              <a:buFont typeface="Arial" pitchFamily="34" charset="0"/>
              <a:buChar char="•"/>
              <a:defRPr/>
            </a:pPr>
            <a:r>
              <a:rPr lang="en-US" sz="3000" dirty="0">
                <a:latin typeface="+mn-lt"/>
              </a:rPr>
              <a:t>Examine equipment which operates 24/7 or on a fixed schedule, like odor control and ventilation blowers.  Adjust operation to meet needs and seasonal variation.</a:t>
            </a:r>
          </a:p>
          <a:p>
            <a:pPr>
              <a:buFont typeface="Arial" pitchFamily="34" charset="0"/>
              <a:buChar char="•"/>
              <a:defRPr/>
            </a:pPr>
            <a:r>
              <a:rPr lang="en-US" sz="3000" dirty="0">
                <a:latin typeface="+mn-lt"/>
              </a:rPr>
              <a:t>Rethink Standard Operating Procedures to maximize energy efficiency.</a:t>
            </a:r>
          </a:p>
        </p:txBody>
      </p:sp>
      <p:sp>
        <p:nvSpPr>
          <p:cNvPr id="28675" name="Rectangle 3"/>
          <p:cNvSpPr>
            <a:spLocks noGrp="1" noChangeArrowheads="1"/>
          </p:cNvSpPr>
          <p:nvPr>
            <p:ph type="title"/>
          </p:nvPr>
        </p:nvSpPr>
        <p:spPr>
          <a:xfrm>
            <a:off x="914400" y="400050"/>
            <a:ext cx="7772400" cy="647700"/>
          </a:xfrm>
        </p:spPr>
        <p:txBody>
          <a:bodyPr/>
          <a:lstStyle/>
          <a:p>
            <a:pPr eaLnBrk="1" hangingPunct="1">
              <a:tabLst>
                <a:tab pos="3257550" algn="l"/>
              </a:tabLst>
            </a:pPr>
            <a:r>
              <a:rPr lang="en-US" smtClean="0"/>
              <a:t>Other Measures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0" y="0"/>
            <a:ext cx="9144000" cy="6858000"/>
          </a:xfrm>
          <a:prstGeom prst="rect">
            <a:avLst/>
          </a:prstGeom>
          <a:solidFill>
            <a:srgbClr val="41B9D3"/>
          </a:solidFill>
          <a:ln w="9525">
            <a:noFill/>
            <a:miter lim="800000"/>
            <a:headEnd/>
            <a:tailEnd/>
          </a:ln>
        </p:spPr>
        <p:txBody>
          <a:bodyPr wrap="none" anchor="ctr"/>
          <a:lstStyle/>
          <a:p>
            <a:pPr algn="ctr"/>
            <a:endParaRPr lang="en-US"/>
          </a:p>
        </p:txBody>
      </p:sp>
      <p:sp>
        <p:nvSpPr>
          <p:cNvPr id="15363" name="Text Box 5"/>
          <p:cNvSpPr txBox="1">
            <a:spLocks noChangeArrowheads="1"/>
          </p:cNvSpPr>
          <p:nvPr/>
        </p:nvSpPr>
        <p:spPr bwMode="auto">
          <a:xfrm>
            <a:off x="1752600" y="1905000"/>
            <a:ext cx="6705600" cy="3786188"/>
          </a:xfrm>
          <a:prstGeom prst="rect">
            <a:avLst/>
          </a:prstGeom>
          <a:noFill/>
          <a:ln w="9525">
            <a:noFill/>
            <a:miter lim="800000"/>
            <a:headEnd/>
            <a:tailEnd/>
          </a:ln>
        </p:spPr>
        <p:txBody>
          <a:bodyPr>
            <a:spAutoFit/>
          </a:bodyPr>
          <a:lstStyle/>
          <a:p>
            <a:r>
              <a:rPr lang="en-US" sz="4800">
                <a:solidFill>
                  <a:schemeClr val="bg1"/>
                </a:solidFill>
              </a:rPr>
              <a:t>Overview of O&amp;M Measure Checklist for WWTP’s</a:t>
            </a:r>
          </a:p>
          <a:p>
            <a:endParaRPr lang="en-US" sz="4800"/>
          </a:p>
          <a:p>
            <a:pPr algn="ctr"/>
            <a:endParaRPr lang="en-US" sz="480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066800" y="1143000"/>
            <a:ext cx="7315200" cy="4708981"/>
          </a:xfrm>
          <a:prstGeom prst="rect">
            <a:avLst/>
          </a:prstGeom>
          <a:noFill/>
          <a:ln w="9525">
            <a:noFill/>
            <a:miter lim="800000"/>
            <a:headEnd/>
            <a:tailEnd/>
          </a:ln>
        </p:spPr>
        <p:txBody>
          <a:bodyPr>
            <a:spAutoFit/>
          </a:bodyPr>
          <a:lstStyle/>
          <a:p>
            <a:pPr>
              <a:buFont typeface="Arial" charset="0"/>
              <a:buChar char="•"/>
            </a:pPr>
            <a:r>
              <a:rPr lang="en-US" sz="3000" dirty="0"/>
              <a:t>Maximize primary treatment </a:t>
            </a:r>
            <a:r>
              <a:rPr lang="en-US" sz="3000" dirty="0" smtClean="0"/>
              <a:t>efficiency. It is the </a:t>
            </a:r>
            <a:r>
              <a:rPr lang="en-US" sz="3000" smtClean="0"/>
              <a:t>cheapest treatment.</a:t>
            </a:r>
            <a:endParaRPr lang="en-US" sz="3000"/>
          </a:p>
          <a:p>
            <a:pPr>
              <a:buFont typeface="Arial" charset="0"/>
              <a:buChar char="•"/>
            </a:pPr>
            <a:r>
              <a:rPr lang="en-US" sz="3000" dirty="0"/>
              <a:t>Establish an energy management program which includes an energy champion and energy management team responsible for benchmarking and monitoring plant energy use, auditing plant operation monthly for energy efficiency, and implementing O&amp;M and other efficiency measures.</a:t>
            </a:r>
          </a:p>
        </p:txBody>
      </p:sp>
      <p:sp>
        <p:nvSpPr>
          <p:cNvPr id="29699" name="Rectangle 3"/>
          <p:cNvSpPr>
            <a:spLocks noGrp="1" noChangeArrowheads="1"/>
          </p:cNvSpPr>
          <p:nvPr>
            <p:ph type="title"/>
          </p:nvPr>
        </p:nvSpPr>
        <p:spPr>
          <a:xfrm>
            <a:off x="914400" y="400050"/>
            <a:ext cx="7772400" cy="647700"/>
          </a:xfrm>
        </p:spPr>
        <p:txBody>
          <a:bodyPr/>
          <a:lstStyle/>
          <a:p>
            <a:pPr eaLnBrk="1" hangingPunct="1">
              <a:tabLst>
                <a:tab pos="3257550" algn="l"/>
              </a:tabLst>
            </a:pPr>
            <a:r>
              <a:rPr lang="en-US" smtClean="0"/>
              <a:t>Other Measures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6858000"/>
          </a:xfrm>
          <a:prstGeom prst="rect">
            <a:avLst/>
          </a:prstGeom>
          <a:solidFill>
            <a:srgbClr val="60604B"/>
          </a:solidFill>
          <a:ln w="9525">
            <a:noFill/>
            <a:miter lim="800000"/>
            <a:headEnd/>
            <a:tailEnd/>
          </a:ln>
        </p:spPr>
        <p:txBody>
          <a:bodyPr wrap="none" anchor="ctr"/>
          <a:lstStyle/>
          <a:p>
            <a:pPr algn="ctr"/>
            <a:endParaRPr lang="en-US"/>
          </a:p>
        </p:txBody>
      </p:sp>
      <p:sp>
        <p:nvSpPr>
          <p:cNvPr id="33795" name="Text Box 5"/>
          <p:cNvSpPr txBox="1">
            <a:spLocks noChangeArrowheads="1"/>
          </p:cNvSpPr>
          <p:nvPr/>
        </p:nvSpPr>
        <p:spPr bwMode="auto">
          <a:xfrm>
            <a:off x="1752600" y="1905000"/>
            <a:ext cx="5638800" cy="1570038"/>
          </a:xfrm>
          <a:prstGeom prst="rect">
            <a:avLst/>
          </a:prstGeom>
          <a:noFill/>
          <a:ln w="9525">
            <a:noFill/>
            <a:miter lim="800000"/>
            <a:headEnd/>
            <a:tailEnd/>
          </a:ln>
        </p:spPr>
        <p:txBody>
          <a:bodyPr>
            <a:spAutoFit/>
          </a:bodyPr>
          <a:lstStyle/>
          <a:p>
            <a:pPr algn="ctr"/>
            <a:r>
              <a:rPr lang="en-US" sz="4800">
                <a:solidFill>
                  <a:schemeClr val="bg1"/>
                </a:solidFill>
              </a:rPr>
              <a:t>Energy Trust’s Program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066800" y="1371600"/>
            <a:ext cx="7315200" cy="3940175"/>
          </a:xfrm>
          <a:prstGeom prst="rect">
            <a:avLst/>
          </a:prstGeom>
          <a:noFill/>
          <a:ln w="9525">
            <a:noFill/>
            <a:miter lim="800000"/>
            <a:headEnd/>
            <a:tailEnd/>
          </a:ln>
        </p:spPr>
        <p:txBody>
          <a:bodyPr>
            <a:spAutoFit/>
          </a:bodyPr>
          <a:lstStyle/>
          <a:p>
            <a:pPr marL="228600" indent="-228600">
              <a:buFont typeface="Arial" charset="0"/>
              <a:buChar char="•"/>
            </a:pPr>
            <a:r>
              <a:rPr lang="en-US" sz="2000" u="sng" dirty="0"/>
              <a:t>Funded</a:t>
            </a:r>
            <a:r>
              <a:rPr lang="en-US" sz="2000" dirty="0"/>
              <a:t> by public purpose charges collected from Oregon customers </a:t>
            </a:r>
            <a:r>
              <a:rPr lang="en-US" sz="2000" dirty="0" smtClean="0"/>
              <a:t>of </a:t>
            </a:r>
            <a:r>
              <a:rPr lang="en-US" sz="2000" dirty="0"/>
              <a:t>Portland General Electric, Pacific Power, </a:t>
            </a:r>
            <a:br>
              <a:rPr lang="en-US" sz="2000" dirty="0"/>
            </a:br>
            <a:r>
              <a:rPr lang="en-US" sz="2000" dirty="0"/>
              <a:t>NW Natural, and Cascade Natural Gas. </a:t>
            </a:r>
          </a:p>
          <a:p>
            <a:pPr marL="228600" indent="-228600"/>
            <a:endParaRPr lang="en-US" sz="2000" dirty="0"/>
          </a:p>
          <a:p>
            <a:pPr marL="228600" indent="-228600">
              <a:buFont typeface="Arial" charset="0"/>
              <a:buChar char="•"/>
            </a:pPr>
            <a:r>
              <a:rPr lang="en-US" sz="2000" u="sng" dirty="0"/>
              <a:t>Technical assistance </a:t>
            </a:r>
            <a:r>
              <a:rPr lang="en-US" sz="2000" dirty="0"/>
              <a:t>to identify potential savings</a:t>
            </a:r>
          </a:p>
          <a:p>
            <a:pPr marL="685800" lvl="1" indent="-228600">
              <a:buFont typeface="Arial" charset="0"/>
              <a:buChar char="•"/>
            </a:pPr>
            <a:r>
              <a:rPr lang="en-US" sz="1800" dirty="0"/>
              <a:t>Site Visit by Program Delivery Contractor</a:t>
            </a:r>
          </a:p>
          <a:p>
            <a:pPr marL="685800" lvl="1" indent="-228600">
              <a:buFont typeface="Arial" charset="0"/>
              <a:buChar char="•"/>
            </a:pPr>
            <a:r>
              <a:rPr lang="en-US" sz="1800" dirty="0"/>
              <a:t>Scoping Report</a:t>
            </a:r>
          </a:p>
          <a:p>
            <a:pPr marL="685800" lvl="1" indent="-228600">
              <a:buFont typeface="Arial" charset="0"/>
              <a:buChar char="•"/>
            </a:pPr>
            <a:r>
              <a:rPr lang="en-US" sz="1800" dirty="0"/>
              <a:t>Detailed Technical Analysis Study</a:t>
            </a:r>
          </a:p>
          <a:p>
            <a:pPr marL="685800" lvl="1" indent="-228600">
              <a:buFont typeface="Arial" charset="0"/>
              <a:buChar char="•"/>
            </a:pPr>
            <a:r>
              <a:rPr lang="en-US" sz="1800" dirty="0"/>
              <a:t>We typically pay full cost of energy study</a:t>
            </a:r>
          </a:p>
          <a:p>
            <a:pPr marL="685800" lvl="1" indent="-228600"/>
            <a:endParaRPr lang="en-US" sz="1800" dirty="0"/>
          </a:p>
          <a:p>
            <a:pPr marL="228600" indent="-228600">
              <a:buFont typeface="Arial" charset="0"/>
              <a:buChar char="•"/>
            </a:pPr>
            <a:r>
              <a:rPr lang="en-US" sz="2000" u="sng" dirty="0"/>
              <a:t>Cash incentives </a:t>
            </a:r>
            <a:r>
              <a:rPr lang="en-US" sz="2000" dirty="0"/>
              <a:t>to improve the efficiency of manufacturing processes, water and wastewater treatment, and agriculture </a:t>
            </a:r>
          </a:p>
          <a:p>
            <a:pPr marL="228600" indent="-228600"/>
            <a:endParaRPr lang="en-US" sz="2000" dirty="0"/>
          </a:p>
        </p:txBody>
      </p:sp>
      <p:sp>
        <p:nvSpPr>
          <p:cNvPr id="34819" name="Rectangle 3"/>
          <p:cNvSpPr>
            <a:spLocks noGrp="1" noChangeArrowheads="1"/>
          </p:cNvSpPr>
          <p:nvPr>
            <p:ph type="title"/>
          </p:nvPr>
        </p:nvSpPr>
        <p:spPr>
          <a:xfrm>
            <a:off x="914400" y="563563"/>
            <a:ext cx="7772400" cy="646112"/>
          </a:xfrm>
        </p:spPr>
        <p:txBody>
          <a:bodyPr/>
          <a:lstStyle/>
          <a:p>
            <a:pPr eaLnBrk="1" hangingPunct="1"/>
            <a:r>
              <a:rPr lang="en-US" smtClean="0"/>
              <a:t>Industry &amp; Agriculture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066800" y="1219200"/>
            <a:ext cx="7315200" cy="4278094"/>
          </a:xfrm>
          <a:prstGeom prst="rect">
            <a:avLst/>
          </a:prstGeom>
          <a:noFill/>
          <a:ln w="9525">
            <a:noFill/>
            <a:miter lim="800000"/>
            <a:headEnd/>
            <a:tailEnd/>
          </a:ln>
        </p:spPr>
        <p:txBody>
          <a:bodyPr>
            <a:spAutoFit/>
          </a:bodyPr>
          <a:lstStyle/>
          <a:p>
            <a:pPr marL="228600" indent="-228600">
              <a:buFont typeface="Arial" charset="0"/>
              <a:buChar char="•"/>
            </a:pPr>
            <a:r>
              <a:rPr lang="en-US" sz="2000" u="sng" dirty="0"/>
              <a:t>Custom </a:t>
            </a:r>
            <a:r>
              <a:rPr lang="en-US" sz="2000" u="sng" dirty="0" smtClean="0"/>
              <a:t>Measures</a:t>
            </a:r>
            <a:endParaRPr lang="en-US" sz="2000" u="sng" dirty="0"/>
          </a:p>
          <a:p>
            <a:pPr marL="685800" lvl="1" indent="-228600">
              <a:buFont typeface="Arial" charset="0"/>
              <a:buChar char="•"/>
            </a:pPr>
            <a:r>
              <a:rPr lang="en-US" sz="1800" u="sng" dirty="0"/>
              <a:t>Custom </a:t>
            </a:r>
            <a:r>
              <a:rPr lang="en-US" sz="1800" u="sng" dirty="0" smtClean="0"/>
              <a:t>Municipal </a:t>
            </a:r>
            <a:r>
              <a:rPr lang="en-US" sz="1800" u="sng" dirty="0"/>
              <a:t>Capital</a:t>
            </a:r>
            <a:r>
              <a:rPr lang="en-US" sz="1800" dirty="0"/>
              <a:t> Projects: $0.32/kWh &amp; </a:t>
            </a:r>
            <a:r>
              <a:rPr lang="en-US" sz="1800" dirty="0" smtClean="0"/>
              <a:t>$2.00/</a:t>
            </a:r>
            <a:r>
              <a:rPr lang="en-US" sz="1800" dirty="0" err="1" smtClean="0"/>
              <a:t>therm</a:t>
            </a:r>
            <a:r>
              <a:rPr lang="en-US" sz="1800" dirty="0" smtClean="0"/>
              <a:t> </a:t>
            </a:r>
            <a:r>
              <a:rPr lang="en-US" sz="1800" dirty="0"/>
              <a:t>annual savings up to 50% of eligible project cost</a:t>
            </a:r>
          </a:p>
          <a:p>
            <a:pPr marL="685800" lvl="1" indent="-228600">
              <a:buFont typeface="Arial" charset="0"/>
              <a:buChar char="•"/>
            </a:pPr>
            <a:endParaRPr lang="en-US" sz="1800" u="sng" dirty="0"/>
          </a:p>
          <a:p>
            <a:pPr marL="685800" lvl="1" indent="-228600">
              <a:buFont typeface="Arial" charset="0"/>
              <a:buChar char="•"/>
            </a:pPr>
            <a:r>
              <a:rPr lang="en-US" sz="1800" u="sng" dirty="0"/>
              <a:t>Custom Lighting:</a:t>
            </a:r>
            <a:r>
              <a:rPr lang="en-US" sz="1800" dirty="0"/>
              <a:t> </a:t>
            </a:r>
            <a:r>
              <a:rPr lang="en-US" sz="1800" dirty="0" smtClean="0"/>
              <a:t>$0.20/kWh  up to 35</a:t>
            </a:r>
            <a:r>
              <a:rPr lang="en-US" sz="1800" dirty="0"/>
              <a:t>% of </a:t>
            </a:r>
            <a:r>
              <a:rPr lang="en-US" sz="1800" dirty="0" smtClean="0"/>
              <a:t>eligible project cost</a:t>
            </a:r>
            <a:endParaRPr lang="en-US" sz="1800" dirty="0"/>
          </a:p>
          <a:p>
            <a:pPr marL="685800" lvl="1" indent="-228600">
              <a:buFont typeface="Arial" charset="0"/>
              <a:buChar char="•"/>
            </a:pPr>
            <a:endParaRPr lang="en-US" sz="1800" dirty="0"/>
          </a:p>
          <a:p>
            <a:pPr marL="685800" lvl="1" indent="-228600">
              <a:buFont typeface="Arial" charset="0"/>
              <a:buChar char="•"/>
            </a:pPr>
            <a:r>
              <a:rPr lang="en-US" sz="1800" u="sng" dirty="0" smtClean="0"/>
              <a:t>CUSTOM O&amp;M PROJECTS</a:t>
            </a:r>
            <a:r>
              <a:rPr lang="en-US" sz="1800" dirty="0" smtClean="0"/>
              <a:t>: </a:t>
            </a:r>
            <a:r>
              <a:rPr lang="en-US" sz="1800" dirty="0"/>
              <a:t>$0.08/kWh </a:t>
            </a:r>
            <a:r>
              <a:rPr lang="en-US" sz="1800" dirty="0" smtClean="0"/>
              <a:t>&amp; $0.40/</a:t>
            </a:r>
            <a:r>
              <a:rPr lang="en-US" sz="1800" dirty="0" err="1" smtClean="0"/>
              <a:t>therm</a:t>
            </a:r>
            <a:r>
              <a:rPr lang="en-US" sz="1800" dirty="0" smtClean="0"/>
              <a:t> annual </a:t>
            </a:r>
            <a:r>
              <a:rPr lang="en-US" sz="1800" dirty="0"/>
              <a:t>savings up to 50% of eligible project cost, &gt; 1 year simple payback. </a:t>
            </a:r>
          </a:p>
          <a:p>
            <a:pPr marL="685800" lvl="1" indent="-228600"/>
            <a:r>
              <a:rPr lang="en-US" sz="1800" dirty="0"/>
              <a:t>    Examples: tuning existing equipment, adjusting or reprogramming control systems, cleaning pipes.</a:t>
            </a:r>
          </a:p>
          <a:p>
            <a:pPr marL="685800" lvl="1" indent="-228600"/>
            <a:r>
              <a:rPr lang="en-US" sz="1800" dirty="0"/>
              <a:t>    </a:t>
            </a:r>
            <a:r>
              <a:rPr lang="en-US" sz="1800" b="1" dirty="0"/>
              <a:t>There must be plans &amp; mechanisms to maintain savings</a:t>
            </a:r>
            <a:r>
              <a:rPr lang="en-US" sz="1800" dirty="0"/>
              <a:t>: Training, SOP’s, Monitoring &amp; Alarms for checking &amp; readjusting                                   </a:t>
            </a:r>
          </a:p>
          <a:p>
            <a:pPr marL="685800" lvl="1" indent="-228600"/>
            <a:endParaRPr lang="en-US" sz="1800" dirty="0"/>
          </a:p>
        </p:txBody>
      </p:sp>
      <p:sp>
        <p:nvSpPr>
          <p:cNvPr id="35843" name="Rectangle 3"/>
          <p:cNvSpPr>
            <a:spLocks noGrp="1" noChangeArrowheads="1"/>
          </p:cNvSpPr>
          <p:nvPr>
            <p:ph type="title"/>
          </p:nvPr>
        </p:nvSpPr>
        <p:spPr>
          <a:xfrm>
            <a:off x="914400" y="563563"/>
            <a:ext cx="7772400" cy="646112"/>
          </a:xfrm>
        </p:spPr>
        <p:txBody>
          <a:bodyPr/>
          <a:lstStyle/>
          <a:p>
            <a:pPr eaLnBrk="1" hangingPunct="1"/>
            <a:r>
              <a:rPr lang="en-US" smtClean="0"/>
              <a:t>Industry &amp; Agriculture Program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0" y="0"/>
            <a:ext cx="9144000" cy="6858000"/>
          </a:xfrm>
          <a:prstGeom prst="rect">
            <a:avLst/>
          </a:prstGeom>
          <a:solidFill>
            <a:srgbClr val="41B9D3"/>
          </a:solidFill>
          <a:ln w="9525">
            <a:noFill/>
            <a:miter lim="800000"/>
            <a:headEnd/>
            <a:tailEnd/>
          </a:ln>
        </p:spPr>
        <p:txBody>
          <a:bodyPr wrap="none" anchor="ctr"/>
          <a:lstStyle/>
          <a:p>
            <a:pPr algn="ctr"/>
            <a:endParaRPr lang="en-US"/>
          </a:p>
        </p:txBody>
      </p:sp>
      <p:sp>
        <p:nvSpPr>
          <p:cNvPr id="36867" name="Text Box 5"/>
          <p:cNvSpPr txBox="1">
            <a:spLocks noChangeArrowheads="1"/>
          </p:cNvSpPr>
          <p:nvPr/>
        </p:nvSpPr>
        <p:spPr bwMode="auto">
          <a:xfrm>
            <a:off x="1752600" y="2392363"/>
            <a:ext cx="5638800" cy="830262"/>
          </a:xfrm>
          <a:prstGeom prst="rect">
            <a:avLst/>
          </a:prstGeom>
          <a:noFill/>
          <a:ln w="9525">
            <a:noFill/>
            <a:miter lim="800000"/>
            <a:headEnd/>
            <a:tailEnd/>
          </a:ln>
        </p:spPr>
        <p:txBody>
          <a:bodyPr>
            <a:spAutoFit/>
          </a:bodyPr>
          <a:lstStyle/>
          <a:p>
            <a:pPr algn="ctr"/>
            <a:r>
              <a:rPr lang="en-US" sz="4800">
                <a:solidFill>
                  <a:schemeClr val="bg1"/>
                </a:solidFill>
              </a:rPr>
              <a:t>BPA Programs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en-US" sz="2800" smtClean="0"/>
              <a:t>Energy Smart Industrial Program Components</a:t>
            </a:r>
          </a:p>
        </p:txBody>
      </p:sp>
      <p:sp>
        <p:nvSpPr>
          <p:cNvPr id="37891" name="Rectangle 3"/>
          <p:cNvSpPr>
            <a:spLocks noChangeArrowheads="1"/>
          </p:cNvSpPr>
          <p:nvPr/>
        </p:nvSpPr>
        <p:spPr bwMode="auto">
          <a:xfrm>
            <a:off x="1447800" y="2667000"/>
            <a:ext cx="4572000" cy="304800"/>
          </a:xfrm>
          <a:prstGeom prst="rect">
            <a:avLst/>
          </a:prstGeom>
          <a:solidFill>
            <a:srgbClr val="FFCC99"/>
          </a:solidFill>
          <a:ln w="9525">
            <a:solidFill>
              <a:schemeClr val="tx1"/>
            </a:solidFill>
            <a:miter lim="800000"/>
            <a:headEnd/>
            <a:tailEnd/>
          </a:ln>
        </p:spPr>
        <p:txBody>
          <a:bodyPr wrap="none" anchor="ctr"/>
          <a:lstStyle/>
          <a:p>
            <a:pPr algn="ctr"/>
            <a:r>
              <a:rPr lang="en-US" sz="1600">
                <a:solidFill>
                  <a:srgbClr val="000000"/>
                </a:solidFill>
              </a:rPr>
              <a:t>Energy Management - Pilot</a:t>
            </a:r>
          </a:p>
        </p:txBody>
      </p:sp>
      <p:sp>
        <p:nvSpPr>
          <p:cNvPr id="37892" name="Rectangle 4"/>
          <p:cNvSpPr>
            <a:spLocks noChangeArrowheads="1"/>
          </p:cNvSpPr>
          <p:nvPr/>
        </p:nvSpPr>
        <p:spPr bwMode="auto">
          <a:xfrm>
            <a:off x="1447800" y="3124200"/>
            <a:ext cx="1371600" cy="1447800"/>
          </a:xfrm>
          <a:prstGeom prst="rect">
            <a:avLst/>
          </a:prstGeom>
          <a:solidFill>
            <a:srgbClr val="FFCC99"/>
          </a:solidFill>
          <a:ln w="9525">
            <a:solidFill>
              <a:schemeClr val="tx1"/>
            </a:solidFill>
            <a:miter lim="800000"/>
            <a:headEnd/>
            <a:tailEnd/>
          </a:ln>
        </p:spPr>
        <p:txBody>
          <a:bodyPr wrap="none" anchor="ctr"/>
          <a:lstStyle/>
          <a:p>
            <a:pPr algn="ctr"/>
            <a:r>
              <a:rPr lang="en-US" sz="1400" b="1">
                <a:solidFill>
                  <a:srgbClr val="000000"/>
                </a:solidFill>
              </a:rPr>
              <a:t>Energy Project </a:t>
            </a:r>
          </a:p>
          <a:p>
            <a:pPr algn="ctr"/>
            <a:r>
              <a:rPr lang="en-US" sz="1400" b="1">
                <a:solidFill>
                  <a:srgbClr val="000000"/>
                </a:solidFill>
              </a:rPr>
              <a:t>Manager (EPM)</a:t>
            </a:r>
          </a:p>
          <a:p>
            <a:pPr algn="ctr"/>
            <a:endParaRPr lang="en-US" sz="1400">
              <a:solidFill>
                <a:srgbClr val="000000"/>
              </a:solidFill>
            </a:endParaRPr>
          </a:p>
          <a:p>
            <a:pPr algn="ctr"/>
            <a:r>
              <a:rPr lang="en-US" sz="1000" b="1">
                <a:solidFill>
                  <a:srgbClr val="000000"/>
                </a:solidFill>
              </a:rPr>
              <a:t>Addresses</a:t>
            </a:r>
          </a:p>
          <a:p>
            <a:pPr algn="ctr"/>
            <a:r>
              <a:rPr lang="en-US" sz="1000" b="1">
                <a:solidFill>
                  <a:srgbClr val="000000"/>
                </a:solidFill>
              </a:rPr>
              <a:t>End User</a:t>
            </a:r>
          </a:p>
          <a:p>
            <a:pPr algn="ctr"/>
            <a:r>
              <a:rPr lang="en-US" sz="1000" b="1">
                <a:solidFill>
                  <a:srgbClr val="000000"/>
                </a:solidFill>
              </a:rPr>
              <a:t>Staffing</a:t>
            </a:r>
          </a:p>
        </p:txBody>
      </p:sp>
      <p:sp>
        <p:nvSpPr>
          <p:cNvPr id="37893" name="Rectangle 5"/>
          <p:cNvSpPr>
            <a:spLocks noChangeArrowheads="1"/>
          </p:cNvSpPr>
          <p:nvPr/>
        </p:nvSpPr>
        <p:spPr bwMode="auto">
          <a:xfrm>
            <a:off x="2971800" y="3124200"/>
            <a:ext cx="1295400" cy="1447800"/>
          </a:xfrm>
          <a:prstGeom prst="rect">
            <a:avLst/>
          </a:prstGeom>
          <a:solidFill>
            <a:srgbClr val="FFCC99"/>
          </a:solidFill>
          <a:ln w="9525">
            <a:solidFill>
              <a:schemeClr val="tx1"/>
            </a:solidFill>
            <a:miter lim="800000"/>
            <a:headEnd/>
            <a:tailEnd/>
          </a:ln>
        </p:spPr>
        <p:txBody>
          <a:bodyPr wrap="none" anchor="ctr"/>
          <a:lstStyle/>
          <a:p>
            <a:pPr algn="ctr"/>
            <a:r>
              <a:rPr lang="en-US" sz="1400" b="1">
                <a:solidFill>
                  <a:srgbClr val="FD0303"/>
                </a:solidFill>
              </a:rPr>
              <a:t>Track &amp; Tune</a:t>
            </a:r>
          </a:p>
          <a:p>
            <a:pPr algn="ctr"/>
            <a:r>
              <a:rPr lang="en-US" sz="1400" b="1">
                <a:solidFill>
                  <a:srgbClr val="FD0303"/>
                </a:solidFill>
              </a:rPr>
              <a:t>(T&amp;T)</a:t>
            </a:r>
          </a:p>
          <a:p>
            <a:pPr algn="ctr"/>
            <a:endParaRPr lang="en-US" sz="1000" b="1">
              <a:solidFill>
                <a:srgbClr val="FD0303"/>
              </a:solidFill>
            </a:endParaRPr>
          </a:p>
          <a:p>
            <a:pPr algn="ctr"/>
            <a:r>
              <a:rPr lang="en-US" sz="1000" b="1">
                <a:solidFill>
                  <a:srgbClr val="FD0303"/>
                </a:solidFill>
              </a:rPr>
              <a:t>Addresses</a:t>
            </a:r>
          </a:p>
          <a:p>
            <a:pPr algn="ctr"/>
            <a:r>
              <a:rPr lang="en-US" sz="1000" b="1">
                <a:solidFill>
                  <a:srgbClr val="FD0303"/>
                </a:solidFill>
              </a:rPr>
              <a:t>O&amp;M</a:t>
            </a:r>
          </a:p>
          <a:p>
            <a:pPr algn="ctr"/>
            <a:r>
              <a:rPr lang="en-US" sz="1000" b="1">
                <a:solidFill>
                  <a:srgbClr val="FD0303"/>
                </a:solidFill>
              </a:rPr>
              <a:t>Savings</a:t>
            </a:r>
          </a:p>
        </p:txBody>
      </p:sp>
      <p:sp>
        <p:nvSpPr>
          <p:cNvPr id="37894" name="Rectangle 6"/>
          <p:cNvSpPr>
            <a:spLocks noChangeArrowheads="1"/>
          </p:cNvSpPr>
          <p:nvPr/>
        </p:nvSpPr>
        <p:spPr bwMode="auto">
          <a:xfrm>
            <a:off x="4419600" y="3124200"/>
            <a:ext cx="1600200" cy="1447800"/>
          </a:xfrm>
          <a:prstGeom prst="rect">
            <a:avLst/>
          </a:prstGeom>
          <a:solidFill>
            <a:srgbClr val="FFCC99"/>
          </a:solidFill>
          <a:ln w="9525">
            <a:solidFill>
              <a:schemeClr val="tx1"/>
            </a:solidFill>
            <a:miter lim="800000"/>
            <a:headEnd/>
            <a:tailEnd/>
          </a:ln>
        </p:spPr>
        <p:txBody>
          <a:bodyPr wrap="none" anchor="ctr"/>
          <a:lstStyle/>
          <a:p>
            <a:pPr algn="ctr"/>
            <a:r>
              <a:rPr lang="en-US" sz="1400" b="1">
                <a:solidFill>
                  <a:srgbClr val="000000"/>
                </a:solidFill>
              </a:rPr>
              <a:t>High Performance</a:t>
            </a:r>
          </a:p>
          <a:p>
            <a:pPr algn="ctr"/>
            <a:r>
              <a:rPr lang="en-US" sz="1400" b="1">
                <a:solidFill>
                  <a:srgbClr val="000000"/>
                </a:solidFill>
              </a:rPr>
              <a:t>Energy Mngt.</a:t>
            </a:r>
          </a:p>
          <a:p>
            <a:pPr algn="ctr"/>
            <a:r>
              <a:rPr lang="en-US" sz="1400" b="1">
                <a:solidFill>
                  <a:srgbClr val="000000"/>
                </a:solidFill>
              </a:rPr>
              <a:t>(HPEM)</a:t>
            </a:r>
          </a:p>
          <a:p>
            <a:pPr algn="ctr"/>
            <a:endParaRPr lang="en-US" sz="1000" b="1">
              <a:solidFill>
                <a:srgbClr val="000000"/>
              </a:solidFill>
            </a:endParaRPr>
          </a:p>
          <a:p>
            <a:pPr algn="ctr"/>
            <a:r>
              <a:rPr lang="en-US" sz="1000" b="1">
                <a:solidFill>
                  <a:srgbClr val="000000"/>
                </a:solidFill>
              </a:rPr>
              <a:t>Addresses Corporate</a:t>
            </a:r>
          </a:p>
          <a:p>
            <a:pPr algn="ctr"/>
            <a:r>
              <a:rPr lang="en-US" sz="1000" b="1">
                <a:solidFill>
                  <a:srgbClr val="000000"/>
                </a:solidFill>
              </a:rPr>
              <a:t>Management </a:t>
            </a:r>
          </a:p>
          <a:p>
            <a:pPr algn="ctr"/>
            <a:r>
              <a:rPr lang="en-US" sz="1000" b="1">
                <a:solidFill>
                  <a:srgbClr val="000000"/>
                </a:solidFill>
              </a:rPr>
              <a:t>And Culture</a:t>
            </a:r>
          </a:p>
        </p:txBody>
      </p:sp>
      <p:sp>
        <p:nvSpPr>
          <p:cNvPr id="37895" name="Rectangle 7"/>
          <p:cNvSpPr>
            <a:spLocks noChangeArrowheads="1"/>
          </p:cNvSpPr>
          <p:nvPr/>
        </p:nvSpPr>
        <p:spPr bwMode="auto">
          <a:xfrm>
            <a:off x="6172200" y="2667000"/>
            <a:ext cx="2667000" cy="304800"/>
          </a:xfrm>
          <a:prstGeom prst="rect">
            <a:avLst/>
          </a:prstGeom>
          <a:solidFill>
            <a:srgbClr val="CCFFCC"/>
          </a:solidFill>
          <a:ln w="9525">
            <a:solidFill>
              <a:schemeClr val="tx1"/>
            </a:solidFill>
            <a:miter lim="800000"/>
            <a:headEnd/>
            <a:tailEnd/>
          </a:ln>
        </p:spPr>
        <p:txBody>
          <a:bodyPr wrap="none" anchor="ctr"/>
          <a:lstStyle/>
          <a:p>
            <a:pPr algn="ctr"/>
            <a:r>
              <a:rPr lang="en-US" sz="1600">
                <a:solidFill>
                  <a:srgbClr val="000000"/>
                </a:solidFill>
              </a:rPr>
              <a:t>Trade Ally Driven</a:t>
            </a:r>
          </a:p>
        </p:txBody>
      </p:sp>
      <p:sp>
        <p:nvSpPr>
          <p:cNvPr id="37896" name="Rectangle 8"/>
          <p:cNvSpPr>
            <a:spLocks noChangeArrowheads="1"/>
          </p:cNvSpPr>
          <p:nvPr/>
        </p:nvSpPr>
        <p:spPr bwMode="auto">
          <a:xfrm>
            <a:off x="6172200" y="3124200"/>
            <a:ext cx="1219200" cy="1447800"/>
          </a:xfrm>
          <a:prstGeom prst="rect">
            <a:avLst/>
          </a:prstGeom>
          <a:solidFill>
            <a:srgbClr val="CCFFCC"/>
          </a:solidFill>
          <a:ln w="9525">
            <a:solidFill>
              <a:schemeClr val="tx1"/>
            </a:solidFill>
            <a:miter lim="800000"/>
            <a:headEnd/>
            <a:tailEnd/>
          </a:ln>
        </p:spPr>
        <p:txBody>
          <a:bodyPr wrap="none" anchor="ctr"/>
          <a:lstStyle/>
          <a:p>
            <a:pPr algn="ctr"/>
            <a:r>
              <a:rPr lang="en-US" sz="1400" b="1">
                <a:solidFill>
                  <a:srgbClr val="000000"/>
                </a:solidFill>
              </a:rPr>
              <a:t>Small </a:t>
            </a:r>
          </a:p>
          <a:p>
            <a:pPr algn="ctr"/>
            <a:r>
              <a:rPr lang="en-US" sz="1400" b="1">
                <a:solidFill>
                  <a:srgbClr val="000000"/>
                </a:solidFill>
              </a:rPr>
              <a:t>Industrial</a:t>
            </a:r>
          </a:p>
          <a:p>
            <a:pPr algn="ctr"/>
            <a:r>
              <a:rPr lang="en-US" sz="1400" b="1">
                <a:solidFill>
                  <a:srgbClr val="000000"/>
                </a:solidFill>
              </a:rPr>
              <a:t>(SI)</a:t>
            </a:r>
          </a:p>
          <a:p>
            <a:pPr algn="ctr"/>
            <a:endParaRPr lang="en-US" sz="1000" b="1">
              <a:solidFill>
                <a:srgbClr val="000000"/>
              </a:solidFill>
            </a:endParaRPr>
          </a:p>
          <a:p>
            <a:pPr algn="ctr"/>
            <a:r>
              <a:rPr lang="en-US" sz="1000" b="1">
                <a:solidFill>
                  <a:srgbClr val="000000"/>
                </a:solidFill>
              </a:rPr>
              <a:t>Addresses</a:t>
            </a:r>
          </a:p>
          <a:p>
            <a:pPr algn="ctr"/>
            <a:r>
              <a:rPr lang="en-US" sz="1000" b="1">
                <a:solidFill>
                  <a:srgbClr val="000000"/>
                </a:solidFill>
              </a:rPr>
              <a:t>Small</a:t>
            </a:r>
          </a:p>
          <a:p>
            <a:pPr algn="ctr"/>
            <a:r>
              <a:rPr lang="en-US" sz="1000" b="1">
                <a:solidFill>
                  <a:srgbClr val="000000"/>
                </a:solidFill>
              </a:rPr>
              <a:t>Projects</a:t>
            </a:r>
          </a:p>
        </p:txBody>
      </p:sp>
      <p:sp>
        <p:nvSpPr>
          <p:cNvPr id="37897" name="Rectangle 9"/>
          <p:cNvSpPr>
            <a:spLocks noChangeArrowheads="1"/>
          </p:cNvSpPr>
          <p:nvPr/>
        </p:nvSpPr>
        <p:spPr bwMode="auto">
          <a:xfrm>
            <a:off x="7543800" y="3124200"/>
            <a:ext cx="1295400" cy="1447800"/>
          </a:xfrm>
          <a:prstGeom prst="rect">
            <a:avLst/>
          </a:prstGeom>
          <a:solidFill>
            <a:srgbClr val="CCFFCC"/>
          </a:solidFill>
          <a:ln w="9525">
            <a:solidFill>
              <a:schemeClr val="tx1"/>
            </a:solidFill>
            <a:miter lim="800000"/>
            <a:headEnd/>
            <a:tailEnd/>
          </a:ln>
        </p:spPr>
        <p:txBody>
          <a:bodyPr wrap="none" anchor="ctr"/>
          <a:lstStyle/>
          <a:p>
            <a:pPr algn="ctr"/>
            <a:r>
              <a:rPr lang="en-US" sz="1400" b="1">
                <a:solidFill>
                  <a:srgbClr val="000000"/>
                </a:solidFill>
              </a:rPr>
              <a:t>NW Trade </a:t>
            </a:r>
          </a:p>
          <a:p>
            <a:pPr algn="ctr"/>
            <a:r>
              <a:rPr lang="en-US" sz="1400" b="1">
                <a:solidFill>
                  <a:srgbClr val="000000"/>
                </a:solidFill>
              </a:rPr>
              <a:t>Ally Network</a:t>
            </a:r>
          </a:p>
          <a:p>
            <a:pPr algn="ctr"/>
            <a:r>
              <a:rPr lang="en-US" sz="1400" b="1">
                <a:solidFill>
                  <a:srgbClr val="000000"/>
                </a:solidFill>
              </a:rPr>
              <a:t> (NW TAN)</a:t>
            </a:r>
          </a:p>
          <a:p>
            <a:pPr algn="ctr"/>
            <a:endParaRPr lang="en-US" sz="1000" b="1">
              <a:solidFill>
                <a:srgbClr val="000000"/>
              </a:solidFill>
            </a:endParaRPr>
          </a:p>
          <a:p>
            <a:pPr algn="ctr"/>
            <a:r>
              <a:rPr lang="en-US" sz="1000" b="1">
                <a:solidFill>
                  <a:srgbClr val="000000"/>
                </a:solidFill>
              </a:rPr>
              <a:t>Addresses</a:t>
            </a:r>
          </a:p>
          <a:p>
            <a:pPr algn="ctr"/>
            <a:r>
              <a:rPr lang="en-US" sz="1000" b="1">
                <a:solidFill>
                  <a:srgbClr val="000000"/>
                </a:solidFill>
              </a:rPr>
              <a:t>Lighting</a:t>
            </a:r>
          </a:p>
          <a:p>
            <a:pPr algn="ctr"/>
            <a:r>
              <a:rPr lang="en-US" sz="1000" b="1">
                <a:solidFill>
                  <a:srgbClr val="000000"/>
                </a:solidFill>
              </a:rPr>
              <a:t>Projects</a:t>
            </a:r>
          </a:p>
        </p:txBody>
      </p:sp>
      <p:sp>
        <p:nvSpPr>
          <p:cNvPr id="37898" name="Rectangle 10"/>
          <p:cNvSpPr>
            <a:spLocks noChangeArrowheads="1"/>
          </p:cNvSpPr>
          <p:nvPr/>
        </p:nvSpPr>
        <p:spPr bwMode="auto">
          <a:xfrm>
            <a:off x="381000" y="5105400"/>
            <a:ext cx="5562600" cy="762000"/>
          </a:xfrm>
          <a:prstGeom prst="rect">
            <a:avLst/>
          </a:prstGeom>
          <a:solidFill>
            <a:srgbClr val="FFFF99"/>
          </a:solidFill>
          <a:ln w="9525">
            <a:solidFill>
              <a:schemeClr val="tx1"/>
            </a:solidFill>
            <a:miter lim="800000"/>
            <a:headEnd/>
            <a:tailEnd/>
          </a:ln>
        </p:spPr>
        <p:txBody>
          <a:bodyPr wrap="none" anchor="ctr"/>
          <a:lstStyle/>
          <a:p>
            <a:pPr algn="ctr"/>
            <a:r>
              <a:rPr lang="en-US" sz="1600">
                <a:solidFill>
                  <a:srgbClr val="000000"/>
                </a:solidFill>
              </a:rPr>
              <a:t>Technical Service Proposal (TSP) Consultants</a:t>
            </a:r>
          </a:p>
          <a:p>
            <a:pPr algn="ctr"/>
            <a:endParaRPr lang="en-US" sz="1000">
              <a:solidFill>
                <a:srgbClr val="000000"/>
              </a:solidFill>
            </a:endParaRPr>
          </a:p>
          <a:p>
            <a:pPr algn="ctr"/>
            <a:r>
              <a:rPr lang="en-US" sz="1000" b="1">
                <a:solidFill>
                  <a:srgbClr val="000000"/>
                </a:solidFill>
              </a:rPr>
              <a:t>Provide Technical Consulting</a:t>
            </a:r>
          </a:p>
        </p:txBody>
      </p:sp>
      <p:sp>
        <p:nvSpPr>
          <p:cNvPr id="37899" name="Rectangle 11"/>
          <p:cNvSpPr>
            <a:spLocks noChangeArrowheads="1"/>
          </p:cNvSpPr>
          <p:nvPr/>
        </p:nvSpPr>
        <p:spPr bwMode="auto">
          <a:xfrm>
            <a:off x="381000" y="1676400"/>
            <a:ext cx="8458200" cy="533400"/>
          </a:xfrm>
          <a:prstGeom prst="rect">
            <a:avLst/>
          </a:prstGeom>
          <a:solidFill>
            <a:srgbClr val="CCFFFF"/>
          </a:solidFill>
          <a:ln w="9525">
            <a:solidFill>
              <a:schemeClr val="tx1"/>
            </a:solidFill>
            <a:miter lim="800000"/>
            <a:headEnd/>
            <a:tailEnd/>
          </a:ln>
        </p:spPr>
        <p:txBody>
          <a:bodyPr wrap="none" anchor="ctr"/>
          <a:lstStyle/>
          <a:p>
            <a:pPr algn="ctr"/>
            <a:r>
              <a:rPr lang="en-US" sz="1600">
                <a:solidFill>
                  <a:srgbClr val="000000"/>
                </a:solidFill>
              </a:rPr>
              <a:t>Energy Smart Industrial Partner (ESIP)</a:t>
            </a:r>
          </a:p>
          <a:p>
            <a:pPr algn="ctr"/>
            <a:r>
              <a:rPr lang="en-US" sz="1000" b="1">
                <a:solidFill>
                  <a:srgbClr val="000000"/>
                </a:solidFill>
              </a:rPr>
              <a:t>Face of the program</a:t>
            </a:r>
          </a:p>
        </p:txBody>
      </p:sp>
      <p:sp>
        <p:nvSpPr>
          <p:cNvPr id="37900" name="Rectangle 12"/>
          <p:cNvSpPr>
            <a:spLocks noChangeArrowheads="1"/>
          </p:cNvSpPr>
          <p:nvPr/>
        </p:nvSpPr>
        <p:spPr bwMode="auto">
          <a:xfrm>
            <a:off x="381000" y="2667000"/>
            <a:ext cx="914400" cy="1905000"/>
          </a:xfrm>
          <a:prstGeom prst="rect">
            <a:avLst/>
          </a:prstGeom>
          <a:solidFill>
            <a:srgbClr val="CC99FF"/>
          </a:solidFill>
          <a:ln w="9525">
            <a:solidFill>
              <a:schemeClr val="tx1"/>
            </a:solidFill>
            <a:miter lim="800000"/>
            <a:headEnd/>
            <a:tailEnd/>
          </a:ln>
        </p:spPr>
        <p:txBody>
          <a:bodyPr wrap="none" anchor="ctr"/>
          <a:lstStyle/>
          <a:p>
            <a:pPr algn="ctr"/>
            <a:endParaRPr lang="en-US" sz="1600">
              <a:solidFill>
                <a:srgbClr val="000000"/>
              </a:solidFill>
            </a:endParaRPr>
          </a:p>
          <a:p>
            <a:pPr algn="ctr"/>
            <a:endParaRPr lang="en-US" sz="1600">
              <a:solidFill>
                <a:srgbClr val="000000"/>
              </a:solidFill>
            </a:endParaRPr>
          </a:p>
          <a:p>
            <a:pPr algn="ctr"/>
            <a:r>
              <a:rPr lang="en-US" sz="1400" b="1">
                <a:solidFill>
                  <a:srgbClr val="000000"/>
                </a:solidFill>
              </a:rPr>
              <a:t>Custom</a:t>
            </a:r>
          </a:p>
          <a:p>
            <a:pPr algn="ctr"/>
            <a:r>
              <a:rPr lang="en-US" sz="1400" b="1">
                <a:solidFill>
                  <a:srgbClr val="000000"/>
                </a:solidFill>
              </a:rPr>
              <a:t>Projects</a:t>
            </a:r>
          </a:p>
          <a:p>
            <a:pPr algn="ctr"/>
            <a:endParaRPr lang="en-US" sz="1000" b="1">
              <a:solidFill>
                <a:srgbClr val="000000"/>
              </a:solidFill>
            </a:endParaRPr>
          </a:p>
          <a:p>
            <a:pPr algn="ctr"/>
            <a:r>
              <a:rPr lang="en-US" sz="1000" b="1">
                <a:solidFill>
                  <a:srgbClr val="000000"/>
                </a:solidFill>
              </a:rPr>
              <a:t>Traditional</a:t>
            </a:r>
          </a:p>
          <a:p>
            <a:pPr algn="ctr"/>
            <a:r>
              <a:rPr lang="en-US" sz="1000" b="1">
                <a:solidFill>
                  <a:srgbClr val="000000"/>
                </a:solidFill>
              </a:rPr>
              <a:t>Capital</a:t>
            </a:r>
          </a:p>
          <a:p>
            <a:pPr algn="ctr"/>
            <a:r>
              <a:rPr lang="en-US" sz="1000" b="1">
                <a:solidFill>
                  <a:srgbClr val="000000"/>
                </a:solidFill>
              </a:rPr>
              <a:t>Projects</a:t>
            </a:r>
          </a:p>
        </p:txBody>
      </p:sp>
      <p:sp>
        <p:nvSpPr>
          <p:cNvPr id="37901" name="Line 13"/>
          <p:cNvSpPr>
            <a:spLocks noChangeShapeType="1"/>
          </p:cNvSpPr>
          <p:nvPr/>
        </p:nvSpPr>
        <p:spPr bwMode="auto">
          <a:xfrm>
            <a:off x="914400" y="2209800"/>
            <a:ext cx="0" cy="304800"/>
          </a:xfrm>
          <a:prstGeom prst="line">
            <a:avLst/>
          </a:prstGeom>
          <a:noFill/>
          <a:ln w="25400">
            <a:solidFill>
              <a:schemeClr val="tx1"/>
            </a:solidFill>
            <a:round/>
            <a:headEnd/>
            <a:tailEnd type="triangle" w="lg" len="lg"/>
          </a:ln>
        </p:spPr>
        <p:txBody>
          <a:bodyPr/>
          <a:lstStyle/>
          <a:p>
            <a:endParaRPr lang="en-US"/>
          </a:p>
        </p:txBody>
      </p:sp>
      <p:sp>
        <p:nvSpPr>
          <p:cNvPr id="37902" name="Line 14"/>
          <p:cNvSpPr>
            <a:spLocks noChangeShapeType="1"/>
          </p:cNvSpPr>
          <p:nvPr/>
        </p:nvSpPr>
        <p:spPr bwMode="auto">
          <a:xfrm>
            <a:off x="3962400" y="2209800"/>
            <a:ext cx="0" cy="304800"/>
          </a:xfrm>
          <a:prstGeom prst="line">
            <a:avLst/>
          </a:prstGeom>
          <a:noFill/>
          <a:ln w="25400">
            <a:solidFill>
              <a:schemeClr val="tx1"/>
            </a:solidFill>
            <a:round/>
            <a:headEnd/>
            <a:tailEnd type="triangle" w="lg" len="lg"/>
          </a:ln>
        </p:spPr>
        <p:txBody>
          <a:bodyPr/>
          <a:lstStyle/>
          <a:p>
            <a:endParaRPr lang="en-US"/>
          </a:p>
        </p:txBody>
      </p:sp>
      <p:sp>
        <p:nvSpPr>
          <p:cNvPr id="37903" name="Line 15"/>
          <p:cNvSpPr>
            <a:spLocks noChangeShapeType="1"/>
          </p:cNvSpPr>
          <p:nvPr/>
        </p:nvSpPr>
        <p:spPr bwMode="auto">
          <a:xfrm>
            <a:off x="7391400" y="2209800"/>
            <a:ext cx="0" cy="304800"/>
          </a:xfrm>
          <a:prstGeom prst="line">
            <a:avLst/>
          </a:prstGeom>
          <a:noFill/>
          <a:ln w="25400">
            <a:solidFill>
              <a:schemeClr val="tx1"/>
            </a:solidFill>
            <a:round/>
            <a:headEnd/>
            <a:tailEnd type="triangle" w="lg" len="lg"/>
          </a:ln>
        </p:spPr>
        <p:txBody>
          <a:bodyPr/>
          <a:lstStyle/>
          <a:p>
            <a:endParaRPr lang="en-US"/>
          </a:p>
        </p:txBody>
      </p:sp>
      <p:sp>
        <p:nvSpPr>
          <p:cNvPr id="37904" name="Line 16"/>
          <p:cNvSpPr>
            <a:spLocks noChangeShapeType="1"/>
          </p:cNvSpPr>
          <p:nvPr/>
        </p:nvSpPr>
        <p:spPr bwMode="auto">
          <a:xfrm rot="10800000">
            <a:off x="838200" y="4800600"/>
            <a:ext cx="0" cy="304800"/>
          </a:xfrm>
          <a:prstGeom prst="line">
            <a:avLst/>
          </a:prstGeom>
          <a:noFill/>
          <a:ln w="25400">
            <a:solidFill>
              <a:schemeClr val="tx1"/>
            </a:solidFill>
            <a:round/>
            <a:headEnd/>
            <a:tailEnd type="triangle" w="lg" len="lg"/>
          </a:ln>
        </p:spPr>
        <p:txBody>
          <a:bodyPr/>
          <a:lstStyle/>
          <a:p>
            <a:endParaRPr lang="en-US"/>
          </a:p>
        </p:txBody>
      </p:sp>
      <p:sp>
        <p:nvSpPr>
          <p:cNvPr id="37905" name="Line 17"/>
          <p:cNvSpPr>
            <a:spLocks noChangeShapeType="1"/>
          </p:cNvSpPr>
          <p:nvPr/>
        </p:nvSpPr>
        <p:spPr bwMode="auto">
          <a:xfrm rot="10800000">
            <a:off x="3733800" y="4800600"/>
            <a:ext cx="0" cy="304800"/>
          </a:xfrm>
          <a:prstGeom prst="line">
            <a:avLst/>
          </a:prstGeom>
          <a:noFill/>
          <a:ln w="25400">
            <a:solidFill>
              <a:schemeClr val="tx1"/>
            </a:solidFill>
            <a:round/>
            <a:headEnd/>
            <a:tailEnd type="triangle" w="lg" len="lg"/>
          </a:ln>
        </p:spPr>
        <p:txBody>
          <a:bodyPr/>
          <a:lstStyle/>
          <a:p>
            <a:endParaRPr lang="en-US"/>
          </a:p>
        </p:txBody>
      </p:sp>
      <p:sp>
        <p:nvSpPr>
          <p:cNvPr id="37906" name="Line 18"/>
          <p:cNvSpPr>
            <a:spLocks noChangeShapeType="1"/>
          </p:cNvSpPr>
          <p:nvPr/>
        </p:nvSpPr>
        <p:spPr bwMode="auto">
          <a:xfrm rot="10800000">
            <a:off x="2133600" y="4800600"/>
            <a:ext cx="0" cy="304800"/>
          </a:xfrm>
          <a:prstGeom prst="line">
            <a:avLst/>
          </a:prstGeom>
          <a:noFill/>
          <a:ln w="25400">
            <a:solidFill>
              <a:schemeClr val="tx1"/>
            </a:solidFill>
            <a:round/>
            <a:headEnd/>
            <a:tailEnd type="triangle" w="lg" len="lg"/>
          </a:ln>
        </p:spPr>
        <p:txBody>
          <a:bodyPr/>
          <a:lstStyle/>
          <a:p>
            <a:endParaRPr lang="en-US"/>
          </a:p>
        </p:txBody>
      </p:sp>
      <p:sp>
        <p:nvSpPr>
          <p:cNvPr id="37907" name="Line 19"/>
          <p:cNvSpPr>
            <a:spLocks noChangeShapeType="1"/>
          </p:cNvSpPr>
          <p:nvPr/>
        </p:nvSpPr>
        <p:spPr bwMode="auto">
          <a:xfrm rot="10800000">
            <a:off x="5105400" y="4800600"/>
            <a:ext cx="0" cy="304800"/>
          </a:xfrm>
          <a:prstGeom prst="line">
            <a:avLst/>
          </a:prstGeom>
          <a:noFill/>
          <a:ln w="25400">
            <a:solidFill>
              <a:schemeClr val="tx1"/>
            </a:solidFill>
            <a:round/>
            <a:headEnd/>
            <a:tailEnd type="triangle" w="lg" len="lg"/>
          </a:ln>
        </p:spPr>
        <p:txBody>
          <a:bodyPr/>
          <a:lstStyle/>
          <a:p>
            <a:endParaRPr lang="en-US"/>
          </a:p>
        </p:txBody>
      </p:sp>
      <p:sp>
        <p:nvSpPr>
          <p:cNvPr id="37908" name="Oval 20"/>
          <p:cNvSpPr>
            <a:spLocks noChangeArrowheads="1"/>
          </p:cNvSpPr>
          <p:nvPr/>
        </p:nvSpPr>
        <p:spPr bwMode="auto">
          <a:xfrm>
            <a:off x="2819400" y="2971800"/>
            <a:ext cx="1600200" cy="1784350"/>
          </a:xfrm>
          <a:prstGeom prst="ellipse">
            <a:avLst/>
          </a:prstGeom>
          <a:noFill/>
          <a:ln w="25400">
            <a:solidFill>
              <a:srgbClr val="FF0000"/>
            </a:solidFill>
            <a:round/>
            <a:headEnd/>
            <a:tailEnd/>
          </a:ln>
        </p:spPr>
        <p:txBody>
          <a:bodyPr wrap="none" anchor="ctr"/>
          <a:lstStyle/>
          <a:p>
            <a:pPr algn="ctr"/>
            <a:endParaRPr lang="en-US" sz="180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571500"/>
            <a:ext cx="7772400" cy="947738"/>
          </a:xfrm>
        </p:spPr>
        <p:txBody>
          <a:bodyPr/>
          <a:lstStyle/>
          <a:p>
            <a:pPr eaLnBrk="1" hangingPunct="1"/>
            <a:r>
              <a:rPr lang="en-US" smtClean="0"/>
              <a:t>What is Track &amp; Tune?</a:t>
            </a:r>
            <a:endParaRPr lang="en-US" smtClean="0">
              <a:solidFill>
                <a:srgbClr val="003399"/>
              </a:solidFill>
            </a:endParaRPr>
          </a:p>
        </p:txBody>
      </p:sp>
      <p:sp>
        <p:nvSpPr>
          <p:cNvPr id="38915" name="Rectangle 3"/>
          <p:cNvSpPr>
            <a:spLocks noGrp="1" noChangeArrowheads="1"/>
          </p:cNvSpPr>
          <p:nvPr>
            <p:ph type="body" idx="1"/>
          </p:nvPr>
        </p:nvSpPr>
        <p:spPr>
          <a:xfrm>
            <a:off x="685800" y="1600200"/>
            <a:ext cx="7772400" cy="4191000"/>
          </a:xfrm>
        </p:spPr>
        <p:txBody>
          <a:bodyPr/>
          <a:lstStyle/>
          <a:p>
            <a:pPr eaLnBrk="1" hangingPunct="1">
              <a:lnSpc>
                <a:spcPct val="90000"/>
              </a:lnSpc>
            </a:pPr>
            <a:r>
              <a:rPr lang="en-US" smtClean="0"/>
              <a:t>Targeting energy savings through low and no cost (O&amp;M) improvements.</a:t>
            </a:r>
          </a:p>
          <a:p>
            <a:pPr eaLnBrk="1" hangingPunct="1">
              <a:lnSpc>
                <a:spcPct val="90000"/>
              </a:lnSpc>
            </a:pPr>
            <a:r>
              <a:rPr lang="en-US" smtClean="0"/>
              <a:t>Can be applied to entire facility or targeted sub-systems.</a:t>
            </a:r>
          </a:p>
          <a:p>
            <a:pPr eaLnBrk="1" hangingPunct="1">
              <a:lnSpc>
                <a:spcPct val="90000"/>
              </a:lnSpc>
            </a:pPr>
            <a:r>
              <a:rPr lang="en-US" smtClean="0"/>
              <a:t>Technical expert utilized to identify O&amp;M opportunities.</a:t>
            </a:r>
          </a:p>
          <a:p>
            <a:pPr lvl="1" eaLnBrk="1" hangingPunct="1">
              <a:lnSpc>
                <a:spcPct val="90000"/>
              </a:lnSpc>
            </a:pPr>
            <a:r>
              <a:rPr lang="en-US" smtClean="0"/>
              <a:t>Action items are co-funded</a:t>
            </a:r>
          </a:p>
          <a:p>
            <a:pPr eaLnBrk="1" hangingPunct="1">
              <a:lnSpc>
                <a:spcPct val="90000"/>
              </a:lnSpc>
            </a:pPr>
            <a:r>
              <a:rPr lang="en-US" smtClean="0"/>
              <a:t>Baseline and savings documented and tracked via comprehensive tracking system.</a:t>
            </a:r>
          </a:p>
          <a:p>
            <a:pPr eaLnBrk="1" hangingPunct="1">
              <a:lnSpc>
                <a:spcPct val="90000"/>
              </a:lnSpc>
            </a:pPr>
            <a:r>
              <a:rPr lang="en-US" smtClean="0"/>
              <a:t>Incremental savings documented annually for 5 year period.</a:t>
            </a:r>
          </a:p>
          <a:p>
            <a:pPr lvl="1" eaLnBrk="1" hangingPunct="1">
              <a:lnSpc>
                <a:spcPct val="90000"/>
              </a:lnSpc>
            </a:pPr>
            <a:r>
              <a:rPr lang="en-US" smtClean="0"/>
              <a:t>Includes sustained savings incentive payments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Guidelines for Track &amp; Tune</a:t>
            </a:r>
          </a:p>
        </p:txBody>
      </p:sp>
      <p:sp>
        <p:nvSpPr>
          <p:cNvPr id="39939" name="Rectangle 3"/>
          <p:cNvSpPr>
            <a:spLocks noGrp="1" noChangeArrowheads="1"/>
          </p:cNvSpPr>
          <p:nvPr>
            <p:ph type="body" idx="1"/>
          </p:nvPr>
        </p:nvSpPr>
        <p:spPr>
          <a:xfrm>
            <a:off x="685800" y="1600200"/>
            <a:ext cx="7924800" cy="4876800"/>
          </a:xfrm>
        </p:spPr>
        <p:txBody>
          <a:bodyPr/>
          <a:lstStyle/>
          <a:p>
            <a:pPr eaLnBrk="1" hangingPunct="1"/>
            <a:r>
              <a:rPr lang="en-US" sz="2000" smtClean="0"/>
              <a:t>Use technical expertise (TSP consultants, industry or technology experts, or in-house experts) for:</a:t>
            </a:r>
          </a:p>
          <a:p>
            <a:pPr lvl="1" eaLnBrk="1" hangingPunct="1"/>
            <a:r>
              <a:rPr lang="en-US" sz="1800" smtClean="0"/>
              <a:t>Facility tune-up and action plan development</a:t>
            </a:r>
          </a:p>
          <a:p>
            <a:pPr lvl="1" eaLnBrk="1" hangingPunct="1"/>
            <a:r>
              <a:rPr lang="en-US" sz="1800" smtClean="0"/>
              <a:t>Action plan implementation support</a:t>
            </a:r>
          </a:p>
          <a:p>
            <a:pPr eaLnBrk="1" hangingPunct="1">
              <a:lnSpc>
                <a:spcPct val="80000"/>
              </a:lnSpc>
            </a:pPr>
            <a:r>
              <a:rPr lang="en-US" sz="2000" smtClean="0"/>
              <a:t>Minimum </a:t>
            </a:r>
            <a:r>
              <a:rPr lang="en-US" sz="2000" u="sng" smtClean="0"/>
              <a:t>baseline</a:t>
            </a:r>
            <a:r>
              <a:rPr lang="en-US" sz="2000" smtClean="0"/>
              <a:t> energy use requirements</a:t>
            </a:r>
          </a:p>
          <a:p>
            <a:pPr lvl="1" eaLnBrk="1" hangingPunct="1">
              <a:lnSpc>
                <a:spcPct val="80000"/>
              </a:lnSpc>
            </a:pPr>
            <a:r>
              <a:rPr lang="en-US" sz="1800" smtClean="0"/>
              <a:t>Sub-System &gt; 1,000,000 kWh/yr</a:t>
            </a:r>
          </a:p>
          <a:p>
            <a:pPr lvl="1" eaLnBrk="1" hangingPunct="1">
              <a:lnSpc>
                <a:spcPct val="80000"/>
              </a:lnSpc>
            </a:pPr>
            <a:r>
              <a:rPr lang="en-US" sz="1800" smtClean="0"/>
              <a:t>Plant-Wide  &gt;  4,000,000 kWh/yr</a:t>
            </a:r>
          </a:p>
          <a:p>
            <a:pPr eaLnBrk="1" hangingPunct="1"/>
            <a:r>
              <a:rPr lang="en-US" sz="2000" smtClean="0"/>
              <a:t>Funding</a:t>
            </a:r>
          </a:p>
          <a:p>
            <a:pPr lvl="1" eaLnBrk="1" hangingPunct="1"/>
            <a:r>
              <a:rPr lang="en-US" sz="1800" smtClean="0"/>
              <a:t>Scoping</a:t>
            </a:r>
          </a:p>
          <a:p>
            <a:pPr lvl="1" eaLnBrk="1" hangingPunct="1"/>
            <a:r>
              <a:rPr lang="en-US" sz="1800" smtClean="0"/>
              <a:t>Tracking system</a:t>
            </a:r>
          </a:p>
          <a:p>
            <a:pPr lvl="1" eaLnBrk="1" hangingPunct="1"/>
            <a:r>
              <a:rPr lang="en-US" sz="1800" smtClean="0"/>
              <a:t>Tune-up</a:t>
            </a:r>
          </a:p>
          <a:p>
            <a:pPr lvl="1" eaLnBrk="1" hangingPunct="1"/>
            <a:r>
              <a:rPr lang="en-US" sz="1800" smtClean="0"/>
              <a:t>Implementation support</a:t>
            </a:r>
          </a:p>
          <a:p>
            <a:pPr lvl="1" eaLnBrk="1" hangingPunct="1"/>
            <a:r>
              <a:rPr lang="en-US" sz="1800" smtClean="0"/>
              <a:t>Action item implementation</a:t>
            </a:r>
          </a:p>
          <a:p>
            <a:pPr lvl="1" eaLnBrk="1" hangingPunct="1"/>
            <a:r>
              <a:rPr lang="en-US" sz="1800" smtClean="0"/>
              <a:t>Sustained savings incentives</a:t>
            </a:r>
          </a:p>
          <a:p>
            <a:pPr lvl="2" eaLnBrk="1" hangingPunct="1"/>
            <a:endParaRPr lang="en-US" sz="1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71500"/>
            <a:ext cx="7772400" cy="947738"/>
          </a:xfrm>
        </p:spPr>
        <p:txBody>
          <a:bodyPr/>
          <a:lstStyle/>
          <a:p>
            <a:pPr eaLnBrk="1" hangingPunct="1"/>
            <a:r>
              <a:rPr lang="en-US" smtClean="0"/>
              <a:t>Track &amp; Tune – Major Steps</a:t>
            </a:r>
            <a:endParaRPr lang="en-US" smtClean="0">
              <a:solidFill>
                <a:srgbClr val="003399"/>
              </a:solidFill>
            </a:endParaRPr>
          </a:p>
        </p:txBody>
      </p:sp>
      <p:sp>
        <p:nvSpPr>
          <p:cNvPr id="40963" name="Rectangle 3"/>
          <p:cNvSpPr>
            <a:spLocks noGrp="1" noChangeArrowheads="1"/>
          </p:cNvSpPr>
          <p:nvPr>
            <p:ph type="body" idx="1"/>
          </p:nvPr>
        </p:nvSpPr>
        <p:spPr>
          <a:xfrm>
            <a:off x="685800" y="1714500"/>
            <a:ext cx="7315200" cy="4610100"/>
          </a:xfrm>
        </p:spPr>
        <p:txBody>
          <a:bodyPr/>
          <a:lstStyle/>
          <a:p>
            <a:pPr marL="381000" indent="-381000" eaLnBrk="1" hangingPunct="1">
              <a:buFontTx/>
              <a:buAutoNum type="arabicPeriod"/>
            </a:pPr>
            <a:r>
              <a:rPr lang="en-US" sz="2000" smtClean="0"/>
              <a:t>Identify a Plant, Process, or Subsystem to target</a:t>
            </a:r>
          </a:p>
          <a:p>
            <a:pPr marL="381000" indent="-381000" eaLnBrk="1" hangingPunct="1">
              <a:buFontTx/>
              <a:buAutoNum type="arabicPeriod"/>
            </a:pPr>
            <a:r>
              <a:rPr lang="en-US" sz="2000" smtClean="0"/>
              <a:t>Perform scoping by a TSP consultant or other expert</a:t>
            </a:r>
          </a:p>
          <a:p>
            <a:pPr marL="381000" indent="-381000" eaLnBrk="1" hangingPunct="1">
              <a:buFontTx/>
              <a:buAutoNum type="arabicPeriod"/>
            </a:pPr>
            <a:r>
              <a:rPr lang="en-US" sz="2000" smtClean="0"/>
              <a:t>Sign Track &amp; Tune agreement</a:t>
            </a:r>
          </a:p>
          <a:p>
            <a:pPr marL="381000" indent="-381000" eaLnBrk="1" hangingPunct="1">
              <a:buFontTx/>
              <a:buAutoNum type="arabicPeriod"/>
            </a:pPr>
            <a:r>
              <a:rPr lang="en-US" sz="2000" smtClean="0"/>
              <a:t>Install tracking system</a:t>
            </a:r>
          </a:p>
          <a:p>
            <a:pPr marL="381000" indent="-381000" eaLnBrk="1" hangingPunct="1">
              <a:buFontTx/>
              <a:buAutoNum type="arabicPeriod"/>
            </a:pPr>
            <a:r>
              <a:rPr lang="en-US" sz="2000" smtClean="0"/>
              <a:t>Document baseline energy use</a:t>
            </a:r>
          </a:p>
          <a:p>
            <a:pPr marL="381000" indent="-381000" eaLnBrk="1" hangingPunct="1">
              <a:buFontTx/>
              <a:buAutoNum type="arabicPeriod"/>
            </a:pPr>
            <a:r>
              <a:rPr lang="en-US" sz="2000" smtClean="0"/>
              <a:t>Perform tune-up with TSP consultant or other expert.</a:t>
            </a:r>
          </a:p>
          <a:p>
            <a:pPr marL="381000" indent="-381000" eaLnBrk="1" hangingPunct="1">
              <a:buFontTx/>
              <a:buAutoNum type="arabicPeriod"/>
            </a:pPr>
            <a:r>
              <a:rPr lang="en-US" sz="2000" smtClean="0"/>
              <a:t>Implement action items</a:t>
            </a:r>
          </a:p>
          <a:p>
            <a:pPr marL="381000" indent="-381000" eaLnBrk="1" hangingPunct="1">
              <a:buFontTx/>
              <a:buAutoNum type="arabicPeriod"/>
            </a:pPr>
            <a:r>
              <a:rPr lang="en-US" sz="2000" smtClean="0"/>
              <a:t>Prepare completion report</a:t>
            </a:r>
          </a:p>
          <a:p>
            <a:pPr marL="381000" indent="-381000" eaLnBrk="1" hangingPunct="1">
              <a:buFontTx/>
              <a:buAutoNum type="arabicPeriod"/>
            </a:pPr>
            <a:r>
              <a:rPr lang="en-US" sz="2000" smtClean="0"/>
              <a:t>Measure savings after 90 days</a:t>
            </a:r>
          </a:p>
          <a:p>
            <a:pPr marL="682625" lvl="1" indent="-342900" eaLnBrk="1" hangingPunct="1"/>
            <a:r>
              <a:rPr lang="en-US" sz="1800" smtClean="0"/>
              <a:t>First booking of savings</a:t>
            </a:r>
          </a:p>
          <a:p>
            <a:pPr marL="381000" indent="-381000" eaLnBrk="1" hangingPunct="1">
              <a:buFontTx/>
              <a:buAutoNum type="arabicPeriod"/>
            </a:pPr>
            <a:r>
              <a:rPr lang="en-US" sz="2000" smtClean="0"/>
              <a:t>Document incremental savings every 12 months for 5 years</a:t>
            </a:r>
          </a:p>
          <a:p>
            <a:pPr marL="682625" lvl="1" indent="-342900" eaLnBrk="1" hangingPunct="1"/>
            <a:r>
              <a:rPr lang="en-US" sz="1800" smtClean="0"/>
              <a:t>Book incremental change</a:t>
            </a:r>
          </a:p>
          <a:p>
            <a:pPr marL="682625" lvl="1" indent="-342900" eaLnBrk="1" hangingPunct="1"/>
            <a:endParaRPr lang="en-US" sz="1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533400"/>
            <a:ext cx="7772400" cy="914400"/>
          </a:xfrm>
        </p:spPr>
        <p:txBody>
          <a:bodyPr/>
          <a:lstStyle/>
          <a:p>
            <a:pPr eaLnBrk="1" hangingPunct="1"/>
            <a:r>
              <a:rPr lang="en-US" smtClean="0"/>
              <a:t>Track &amp; Tune Project Flow</a:t>
            </a:r>
          </a:p>
        </p:txBody>
      </p:sp>
      <p:pic>
        <p:nvPicPr>
          <p:cNvPr id="41987" name="Picture 4"/>
          <p:cNvPicPr>
            <a:picLocks noChangeAspect="1" noChangeArrowheads="1"/>
          </p:cNvPicPr>
          <p:nvPr/>
        </p:nvPicPr>
        <p:blipFill>
          <a:blip r:embed="rId3" cstate="print"/>
          <a:srcRect/>
          <a:stretch>
            <a:fillRect/>
          </a:stretch>
        </p:blipFill>
        <p:spPr bwMode="auto">
          <a:xfrm>
            <a:off x="838200" y="1295400"/>
            <a:ext cx="6934200" cy="5024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295400"/>
            <a:ext cx="7315200" cy="5293757"/>
          </a:xfrm>
          <a:prstGeom prst="rect">
            <a:avLst/>
          </a:prstGeom>
          <a:noFill/>
          <a:ln w="9525">
            <a:noFill/>
            <a:miter lim="800000"/>
            <a:headEnd/>
            <a:tailEnd/>
          </a:ln>
        </p:spPr>
        <p:txBody>
          <a:bodyPr>
            <a:spAutoFit/>
          </a:bodyPr>
          <a:lstStyle/>
          <a:p>
            <a:pPr marL="228600" indent="-228600">
              <a:buFontTx/>
              <a:buChar char="•"/>
              <a:defRPr/>
            </a:pPr>
            <a:r>
              <a:rPr lang="en-US" sz="2800" dirty="0"/>
              <a:t>Identify no cost or low cost kWh savings through O&amp;M practices at WWTP’s.</a:t>
            </a:r>
          </a:p>
          <a:p>
            <a:pPr marL="228600" indent="-228600">
              <a:buFontTx/>
              <a:buChar char="•"/>
              <a:defRPr/>
            </a:pPr>
            <a:r>
              <a:rPr lang="en-US" sz="2800" dirty="0"/>
              <a:t>Organized by </a:t>
            </a:r>
            <a:r>
              <a:rPr lang="en-US" sz="2800" b="1" dirty="0"/>
              <a:t>System</a:t>
            </a:r>
            <a:r>
              <a:rPr lang="en-US" sz="2800" dirty="0"/>
              <a:t> in approximate order from highest to lowest energy use.</a:t>
            </a:r>
          </a:p>
          <a:p>
            <a:pPr marL="228600" indent="-228600">
              <a:buFontTx/>
              <a:buChar char="•"/>
              <a:defRPr/>
            </a:pPr>
            <a:r>
              <a:rPr lang="en-US" sz="2800" dirty="0"/>
              <a:t>Start at the top of the list and work down. </a:t>
            </a:r>
          </a:p>
          <a:p>
            <a:pPr marL="228600" indent="-228600">
              <a:buFontTx/>
              <a:buChar char="•"/>
              <a:defRPr/>
            </a:pPr>
            <a:r>
              <a:rPr lang="en-US" sz="2800" dirty="0"/>
              <a:t>Because some measures are common to multiple systems, they are repeated, so that each system has a complete list.</a:t>
            </a:r>
          </a:p>
          <a:p>
            <a:pPr marL="228600" indent="-228600">
              <a:buFontTx/>
              <a:buChar char="•"/>
              <a:defRPr/>
            </a:pPr>
            <a:r>
              <a:rPr lang="en-US" sz="2800" dirty="0"/>
              <a:t>Review “</a:t>
            </a:r>
            <a:r>
              <a:rPr lang="en-US" sz="2800" b="1" dirty="0"/>
              <a:t>Other Measures</a:t>
            </a:r>
            <a:r>
              <a:rPr lang="en-US" sz="2800" dirty="0"/>
              <a:t>” on last page, which lists important ideas applicable to the entire plant. </a:t>
            </a:r>
            <a:endParaRPr lang="en-US" sz="2800" dirty="0" smtClean="0"/>
          </a:p>
          <a:p>
            <a:pPr marL="228600" indent="-228600">
              <a:buFontTx/>
              <a:buChar char="•"/>
              <a:defRPr/>
            </a:pPr>
            <a:r>
              <a:rPr lang="en-US" sz="2800" dirty="0" smtClean="0">
                <a:latin typeface="+mn-lt"/>
              </a:rPr>
              <a:t>Share and improve this checklist</a:t>
            </a:r>
            <a:endParaRPr lang="en-US" sz="3000" dirty="0">
              <a:latin typeface="+mn-lt"/>
            </a:endParaRPr>
          </a:p>
        </p:txBody>
      </p:sp>
      <p:sp>
        <p:nvSpPr>
          <p:cNvPr id="16387" name="Rectangle 3"/>
          <p:cNvSpPr>
            <a:spLocks noGrp="1" noChangeArrowheads="1"/>
          </p:cNvSpPr>
          <p:nvPr>
            <p:ph type="title"/>
          </p:nvPr>
        </p:nvSpPr>
        <p:spPr>
          <a:xfrm>
            <a:off x="914400" y="560388"/>
            <a:ext cx="7772400" cy="647700"/>
          </a:xfrm>
        </p:spPr>
        <p:txBody>
          <a:bodyPr/>
          <a:lstStyle/>
          <a:p>
            <a:pPr eaLnBrk="1" hangingPunct="1"/>
            <a:r>
              <a:rPr lang="en-US" dirty="0" smtClean="0"/>
              <a:t>O&amp;M Measure Checklist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533400"/>
            <a:ext cx="7772400" cy="914400"/>
          </a:xfrm>
        </p:spPr>
        <p:txBody>
          <a:bodyPr/>
          <a:lstStyle/>
          <a:p>
            <a:pPr eaLnBrk="1" hangingPunct="1"/>
            <a:r>
              <a:rPr lang="en-US" smtClean="0"/>
              <a:t>Track &amp; Tune  Project Flow</a:t>
            </a:r>
          </a:p>
        </p:txBody>
      </p:sp>
      <p:pic>
        <p:nvPicPr>
          <p:cNvPr id="43011" name="Picture 4"/>
          <p:cNvPicPr>
            <a:picLocks noChangeAspect="1" noChangeArrowheads="1"/>
          </p:cNvPicPr>
          <p:nvPr/>
        </p:nvPicPr>
        <p:blipFill>
          <a:blip r:embed="rId3" cstate="print"/>
          <a:srcRect/>
          <a:stretch>
            <a:fillRect/>
          </a:stretch>
        </p:blipFill>
        <p:spPr bwMode="auto">
          <a:xfrm>
            <a:off x="838200" y="1219200"/>
            <a:ext cx="7010400" cy="5078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3"/>
          <p:cNvSpPr>
            <a:spLocks noGrp="1" noChangeArrowheads="1"/>
          </p:cNvSpPr>
          <p:nvPr>
            <p:ph type="title"/>
          </p:nvPr>
        </p:nvSpPr>
        <p:spPr/>
        <p:txBody>
          <a:bodyPr/>
          <a:lstStyle/>
          <a:p>
            <a:pPr eaLnBrk="1" hangingPunct="1"/>
            <a:r>
              <a:rPr lang="en-US" dirty="0" smtClean="0"/>
              <a:t>Program Contact Information</a:t>
            </a:r>
          </a:p>
        </p:txBody>
      </p:sp>
      <p:sp>
        <p:nvSpPr>
          <p:cNvPr id="44035" name="Text Box 5"/>
          <p:cNvSpPr txBox="1">
            <a:spLocks noChangeArrowheads="1"/>
          </p:cNvSpPr>
          <p:nvPr/>
        </p:nvSpPr>
        <p:spPr bwMode="auto">
          <a:xfrm>
            <a:off x="1019175" y="1295400"/>
            <a:ext cx="6829425" cy="4801314"/>
          </a:xfrm>
          <a:prstGeom prst="rect">
            <a:avLst/>
          </a:prstGeom>
          <a:noFill/>
          <a:ln w="9525">
            <a:noFill/>
            <a:miter lim="800000"/>
            <a:headEnd/>
            <a:tailEnd/>
          </a:ln>
        </p:spPr>
        <p:txBody>
          <a:bodyPr wrap="square">
            <a:spAutoFit/>
          </a:bodyPr>
          <a:lstStyle/>
          <a:p>
            <a:r>
              <a:rPr lang="en-US" sz="2400" dirty="0" smtClean="0"/>
              <a:t>Energy Trust Municipal Efficiency:</a:t>
            </a:r>
            <a:br>
              <a:rPr lang="en-US" sz="2400" dirty="0" smtClean="0"/>
            </a:br>
            <a:r>
              <a:rPr lang="en-US" sz="1800" dirty="0" smtClean="0"/>
              <a:t>Athena </a:t>
            </a:r>
            <a:r>
              <a:rPr lang="en-US" sz="1800" dirty="0" err="1" smtClean="0"/>
              <a:t>Ehnot</a:t>
            </a:r>
            <a:r>
              <a:rPr lang="en-US" sz="1800" dirty="0" smtClean="0"/>
              <a:t> (503.445.2956)</a:t>
            </a:r>
          </a:p>
          <a:p>
            <a:r>
              <a:rPr lang="en-US" sz="1800" dirty="0" smtClean="0"/>
              <a:t>Ray </a:t>
            </a:r>
            <a:r>
              <a:rPr lang="en-US" sz="1800" dirty="0" err="1" smtClean="0"/>
              <a:t>Hawksley</a:t>
            </a:r>
            <a:r>
              <a:rPr lang="en-US" sz="1800" dirty="0" smtClean="0"/>
              <a:t> (Sr. Industrial Technical Manager) 503.445.2941</a:t>
            </a:r>
          </a:p>
          <a:p>
            <a:r>
              <a:rPr lang="en-US" sz="1800" dirty="0" smtClean="0"/>
              <a:t>Kim Crossman (Industrial &amp; Ag Program Lead) 503.459.4074</a:t>
            </a:r>
          </a:p>
          <a:p>
            <a:r>
              <a:rPr lang="en-US" sz="1800" dirty="0" smtClean="0"/>
              <a:t>Thad Roth (</a:t>
            </a:r>
            <a:r>
              <a:rPr lang="en-US" sz="1800" dirty="0" err="1" smtClean="0"/>
              <a:t>Biofuel</a:t>
            </a:r>
            <a:r>
              <a:rPr lang="en-US" sz="1800" dirty="0" smtClean="0"/>
              <a:t> Energy) 503.445.7632</a:t>
            </a:r>
          </a:p>
          <a:p>
            <a:r>
              <a:rPr lang="en-US" sz="1800" dirty="0" smtClean="0"/>
              <a:t>1.866.368.7878   </a:t>
            </a:r>
            <a:br>
              <a:rPr lang="en-US" sz="1800" dirty="0" smtClean="0"/>
            </a:br>
            <a:r>
              <a:rPr lang="en-US" sz="1800" dirty="0" smtClean="0">
                <a:hlinkClick r:id="rId2"/>
              </a:rPr>
              <a:t>www.energytrust.org</a:t>
            </a:r>
            <a:endParaRPr lang="en-US" sz="1800" dirty="0" smtClean="0"/>
          </a:p>
          <a:p>
            <a:endParaRPr lang="en-US" sz="2400" dirty="0" smtClean="0"/>
          </a:p>
          <a:p>
            <a:r>
              <a:rPr lang="en-US" sz="2400" dirty="0" smtClean="0"/>
              <a:t>Energy </a:t>
            </a:r>
            <a:r>
              <a:rPr lang="en-US" sz="2400" dirty="0"/>
              <a:t>Smart </a:t>
            </a:r>
            <a:r>
              <a:rPr lang="en-US" sz="2400" dirty="0" smtClean="0"/>
              <a:t>Industrial - </a:t>
            </a:r>
            <a:r>
              <a:rPr lang="en-US" sz="2400" dirty="0"/>
              <a:t>Water/Wastewater:</a:t>
            </a:r>
          </a:p>
          <a:p>
            <a:r>
              <a:rPr lang="en-US" sz="1800" dirty="0"/>
              <a:t>Layne McWilliams </a:t>
            </a:r>
            <a:r>
              <a:rPr lang="en-US" sz="1800" dirty="0" smtClean="0"/>
              <a:t>971.244.8581 layne.mcwilliams@energysmartindustrial.com</a:t>
            </a:r>
          </a:p>
          <a:p>
            <a:endParaRPr lang="en-US" sz="2400" dirty="0" smtClean="0"/>
          </a:p>
          <a:p>
            <a:r>
              <a:rPr lang="en-US" sz="2400" dirty="0" smtClean="0"/>
              <a:t>O&amp;M Energy Efficiency Checklist</a:t>
            </a:r>
          </a:p>
          <a:p>
            <a:r>
              <a:rPr lang="en-US" sz="1800" dirty="0" smtClean="0"/>
              <a:t>Walt Mintkeski  503.771.0232 mintkeski@juno.com</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1219200"/>
            <a:ext cx="7467600" cy="5216813"/>
          </a:xfrm>
          <a:prstGeom prst="rect">
            <a:avLst/>
          </a:prstGeom>
          <a:noFill/>
          <a:ln w="9525">
            <a:noFill/>
            <a:miter lim="800000"/>
            <a:headEnd/>
            <a:tailEnd/>
          </a:ln>
        </p:spPr>
        <p:txBody>
          <a:bodyPr wrap="square">
            <a:spAutoFit/>
          </a:bodyPr>
          <a:lstStyle/>
          <a:p>
            <a:pPr marL="228600" indent="-228600">
              <a:buFontTx/>
              <a:buChar char="•"/>
              <a:defRPr/>
            </a:pPr>
            <a:r>
              <a:rPr lang="en-US" sz="2800" dirty="0" smtClean="0">
                <a:latin typeface="+mn-lt"/>
              </a:rPr>
              <a:t>Find &amp; fix air leaks</a:t>
            </a:r>
            <a:endParaRPr lang="en-US" sz="2800" dirty="0">
              <a:latin typeface="+mn-lt"/>
            </a:endParaRPr>
          </a:p>
          <a:p>
            <a:pPr marL="228600" indent="-228600">
              <a:buFontTx/>
              <a:buChar char="•"/>
              <a:defRPr/>
            </a:pPr>
            <a:r>
              <a:rPr lang="en-US" sz="2800" dirty="0" smtClean="0">
                <a:latin typeface="+mn-lt"/>
              </a:rPr>
              <a:t>Reduce </a:t>
            </a:r>
            <a:r>
              <a:rPr lang="en-US" sz="2800" dirty="0">
                <a:latin typeface="+mn-lt"/>
              </a:rPr>
              <a:t>air demand </a:t>
            </a:r>
            <a:r>
              <a:rPr lang="en-US" sz="2800" dirty="0" smtClean="0">
                <a:latin typeface="+mn-lt"/>
              </a:rPr>
              <a:t>(aerated channels, grit chambers, &amp; off line aeration basins)</a:t>
            </a:r>
            <a:endParaRPr lang="en-US" sz="2800" dirty="0">
              <a:latin typeface="+mn-lt"/>
            </a:endParaRPr>
          </a:p>
          <a:p>
            <a:pPr marL="228600" indent="-228600">
              <a:spcBef>
                <a:spcPts val="600"/>
              </a:spcBef>
              <a:buFontTx/>
              <a:buChar char="•"/>
              <a:defRPr/>
            </a:pPr>
            <a:r>
              <a:rPr lang="en-US" sz="2800" dirty="0">
                <a:latin typeface="+mn-lt"/>
              </a:rPr>
              <a:t>Eliminate air flow </a:t>
            </a:r>
            <a:r>
              <a:rPr lang="en-US" sz="2800" dirty="0" smtClean="0">
                <a:latin typeface="+mn-lt"/>
              </a:rPr>
              <a:t>restrictions, clean filters</a:t>
            </a:r>
          </a:p>
          <a:p>
            <a:pPr marL="228600" indent="-228600">
              <a:spcBef>
                <a:spcPts val="600"/>
              </a:spcBef>
              <a:buFontTx/>
              <a:buChar char="•"/>
              <a:defRPr/>
            </a:pPr>
            <a:r>
              <a:rPr lang="en-US" sz="2800" dirty="0" smtClean="0">
                <a:latin typeface="+mn-lt"/>
              </a:rPr>
              <a:t>Minimize centrifugal blower inlet air temperature: cold air has more oxygen</a:t>
            </a:r>
            <a:endParaRPr lang="en-US" sz="2800" dirty="0">
              <a:latin typeface="+mn-lt"/>
            </a:endParaRPr>
          </a:p>
          <a:p>
            <a:pPr marL="228600" indent="-228600">
              <a:spcBef>
                <a:spcPts val="600"/>
              </a:spcBef>
              <a:buFontTx/>
              <a:buChar char="•"/>
              <a:defRPr/>
            </a:pPr>
            <a:r>
              <a:rPr lang="en-US" sz="2800" dirty="0" smtClean="0">
                <a:latin typeface="+mn-lt"/>
              </a:rPr>
              <a:t>Locate, calibrate, &amp; </a:t>
            </a:r>
            <a:r>
              <a:rPr lang="en-US" sz="2800" dirty="0">
                <a:latin typeface="+mn-lt"/>
              </a:rPr>
              <a:t>clean DO sensors</a:t>
            </a:r>
          </a:p>
          <a:p>
            <a:pPr marL="228600" indent="-228600">
              <a:spcBef>
                <a:spcPts val="600"/>
              </a:spcBef>
              <a:buFontTx/>
              <a:buChar char="•"/>
              <a:defRPr/>
            </a:pPr>
            <a:r>
              <a:rPr lang="en-US" sz="2800" dirty="0">
                <a:latin typeface="+mn-lt"/>
              </a:rPr>
              <a:t>Check &amp; calibrate air flow meters &amp; pressure </a:t>
            </a:r>
            <a:r>
              <a:rPr lang="en-US" sz="2800" dirty="0" smtClean="0">
                <a:latin typeface="+mn-lt"/>
              </a:rPr>
              <a:t>sensors annually</a:t>
            </a:r>
          </a:p>
          <a:p>
            <a:pPr marL="228600" indent="-228600">
              <a:spcBef>
                <a:spcPts val="600"/>
              </a:spcBef>
              <a:buFontTx/>
              <a:buChar char="•"/>
              <a:defRPr/>
            </a:pPr>
            <a:r>
              <a:rPr lang="en-US" sz="2800" dirty="0" smtClean="0"/>
              <a:t>Lower DO set point below 2 PPM (unless nitrification is required, esp. in cold weather)</a:t>
            </a:r>
            <a:endParaRPr lang="en-US" sz="2800" dirty="0">
              <a:latin typeface="+mn-lt"/>
            </a:endParaRPr>
          </a:p>
        </p:txBody>
      </p:sp>
      <p:sp>
        <p:nvSpPr>
          <p:cNvPr id="17411" name="Rectangle 3"/>
          <p:cNvSpPr>
            <a:spLocks noGrp="1" noChangeArrowheads="1"/>
          </p:cNvSpPr>
          <p:nvPr>
            <p:ph type="title"/>
          </p:nvPr>
        </p:nvSpPr>
        <p:spPr>
          <a:xfrm>
            <a:off x="457200" y="563563"/>
            <a:ext cx="8229600" cy="641350"/>
          </a:xfrm>
        </p:spPr>
        <p:txBody>
          <a:bodyPr/>
          <a:lstStyle/>
          <a:p>
            <a:pPr eaLnBrk="1" hangingPunct="1"/>
            <a:r>
              <a:rPr lang="en-US" dirty="0" smtClean="0"/>
              <a:t>Blower Aeration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1066800"/>
            <a:ext cx="7772400" cy="5877044"/>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2800" dirty="0" smtClean="0">
                <a:latin typeface="+mn-lt"/>
              </a:rPr>
              <a:t>Lower MCRT to 4-5 days &amp; turn off aerators 1-2 hours during low flow periods to inhibit nitrification</a:t>
            </a:r>
          </a:p>
          <a:p>
            <a:pPr marL="228600" indent="-228600">
              <a:spcBef>
                <a:spcPts val="600"/>
              </a:spcBef>
              <a:buFontTx/>
              <a:buChar char="•"/>
              <a:defRPr/>
            </a:pPr>
            <a:r>
              <a:rPr lang="en-US" sz="2800" dirty="0" smtClean="0">
                <a:latin typeface="+mn-lt"/>
              </a:rPr>
              <a:t>Convert 1</a:t>
            </a:r>
            <a:r>
              <a:rPr lang="en-US" sz="2800" baseline="30000" dirty="0" smtClean="0">
                <a:latin typeface="+mn-lt"/>
              </a:rPr>
              <a:t>st</a:t>
            </a:r>
            <a:r>
              <a:rPr lang="en-US" sz="2800" dirty="0" smtClean="0">
                <a:latin typeface="+mn-lt"/>
              </a:rPr>
              <a:t> AB zone to </a:t>
            </a:r>
            <a:r>
              <a:rPr lang="en-US" sz="2800" dirty="0" smtClean="0">
                <a:latin typeface="+mn-lt"/>
              </a:rPr>
              <a:t>Selector</a:t>
            </a:r>
            <a:endParaRPr lang="en-US" sz="2800" dirty="0" smtClean="0">
              <a:latin typeface="+mn-lt"/>
            </a:endParaRPr>
          </a:p>
          <a:p>
            <a:pPr marL="228600" indent="-228600">
              <a:spcBef>
                <a:spcPts val="600"/>
              </a:spcBef>
              <a:buFontTx/>
              <a:buChar char="•"/>
              <a:defRPr/>
            </a:pPr>
            <a:r>
              <a:rPr lang="en-US" sz="2800" dirty="0" smtClean="0">
                <a:latin typeface="+mn-lt"/>
              </a:rPr>
              <a:t>Monitor diffusers (large bubbles, fowling, CFM/diffuser)</a:t>
            </a:r>
          </a:p>
          <a:p>
            <a:pPr marL="228600" indent="-228600">
              <a:spcBef>
                <a:spcPts val="600"/>
              </a:spcBef>
              <a:buFontTx/>
              <a:buChar char="•"/>
              <a:defRPr/>
            </a:pPr>
            <a:r>
              <a:rPr lang="en-US" sz="2800" dirty="0" smtClean="0">
                <a:latin typeface="+mn-lt"/>
              </a:rPr>
              <a:t>Monitor blower performance against its curve</a:t>
            </a:r>
            <a:endParaRPr lang="en-US" sz="2800" dirty="0">
              <a:latin typeface="+mn-lt"/>
            </a:endParaRPr>
          </a:p>
          <a:p>
            <a:pPr marL="228600" indent="-228600">
              <a:spcBef>
                <a:spcPts val="600"/>
              </a:spcBef>
              <a:buFontTx/>
              <a:buChar char="•"/>
              <a:defRPr/>
            </a:pPr>
            <a:r>
              <a:rPr lang="en-US" sz="2800" dirty="0">
                <a:latin typeface="+mn-lt"/>
              </a:rPr>
              <a:t>Operate most efficient </a:t>
            </a:r>
            <a:r>
              <a:rPr lang="en-US" sz="2800" dirty="0" smtClean="0">
                <a:latin typeface="+mn-lt"/>
              </a:rPr>
              <a:t>blower (CFM/kW)</a:t>
            </a:r>
          </a:p>
          <a:p>
            <a:pPr marL="228600" indent="-228600">
              <a:spcBef>
                <a:spcPts val="600"/>
              </a:spcBef>
              <a:buFontTx/>
              <a:buChar char="•"/>
              <a:defRPr/>
            </a:pPr>
            <a:r>
              <a:rPr lang="en-US" sz="2800" dirty="0" smtClean="0">
                <a:latin typeface="+mn-lt"/>
              </a:rPr>
              <a:t>Program blower operation to match diurnal demand using proper size &amp; DO sensors</a:t>
            </a:r>
          </a:p>
          <a:p>
            <a:pPr marL="228600" indent="-228600">
              <a:spcBef>
                <a:spcPts val="600"/>
              </a:spcBef>
              <a:buFontTx/>
              <a:buChar char="•"/>
              <a:defRPr/>
            </a:pPr>
            <a:r>
              <a:rPr lang="en-US" sz="2800" dirty="0" smtClean="0">
                <a:latin typeface="+mn-lt"/>
              </a:rPr>
              <a:t>Monitor blower operation via SCADA System (avoid low speed operation)</a:t>
            </a:r>
            <a:endParaRPr lang="en-US" sz="2800" dirty="0">
              <a:latin typeface="+mn-lt"/>
            </a:endParaRPr>
          </a:p>
        </p:txBody>
      </p:sp>
      <p:sp>
        <p:nvSpPr>
          <p:cNvPr id="17411" name="Rectangle 3"/>
          <p:cNvSpPr>
            <a:spLocks noGrp="1" noChangeArrowheads="1"/>
          </p:cNvSpPr>
          <p:nvPr>
            <p:ph type="title"/>
          </p:nvPr>
        </p:nvSpPr>
        <p:spPr>
          <a:xfrm>
            <a:off x="457200" y="381001"/>
            <a:ext cx="8229600" cy="609600"/>
          </a:xfrm>
        </p:spPr>
        <p:txBody>
          <a:bodyPr/>
          <a:lstStyle/>
          <a:p>
            <a:pPr eaLnBrk="1" hangingPunct="1"/>
            <a:r>
              <a:rPr lang="en-US" dirty="0" smtClean="0"/>
              <a:t>Blower Aeration System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1219200"/>
            <a:ext cx="7467600" cy="5724644"/>
          </a:xfrm>
          <a:prstGeom prst="rect">
            <a:avLst/>
          </a:prstGeom>
          <a:noFill/>
          <a:ln w="9525">
            <a:noFill/>
            <a:miter lim="800000"/>
            <a:headEnd/>
            <a:tailEnd/>
          </a:ln>
        </p:spPr>
        <p:txBody>
          <a:bodyPr wrap="square">
            <a:spAutoFit/>
          </a:bodyPr>
          <a:lstStyle/>
          <a:p>
            <a:pPr marL="228600" indent="-228600">
              <a:buFontTx/>
              <a:buChar char="•"/>
              <a:defRPr/>
            </a:pPr>
            <a:r>
              <a:rPr lang="en-US" sz="2800" dirty="0">
                <a:latin typeface="+mn-lt"/>
              </a:rPr>
              <a:t>Check for optimum </a:t>
            </a:r>
            <a:r>
              <a:rPr lang="en-US" sz="2800" dirty="0" smtClean="0">
                <a:latin typeface="+mn-lt"/>
              </a:rPr>
              <a:t>submergence for mixing &amp; air flow</a:t>
            </a:r>
            <a:endParaRPr lang="en-US" sz="2800" dirty="0">
              <a:latin typeface="+mn-lt"/>
            </a:endParaRPr>
          </a:p>
          <a:p>
            <a:pPr marL="228600" indent="-228600">
              <a:spcBef>
                <a:spcPts val="600"/>
              </a:spcBef>
              <a:buFontTx/>
              <a:buChar char="•"/>
              <a:defRPr/>
            </a:pPr>
            <a:r>
              <a:rPr lang="en-US" sz="2800" dirty="0" smtClean="0">
                <a:latin typeface="+mn-lt"/>
              </a:rPr>
              <a:t>Program units to match DO demand</a:t>
            </a:r>
          </a:p>
          <a:p>
            <a:pPr marL="228600" indent="-228600">
              <a:spcBef>
                <a:spcPts val="600"/>
              </a:spcBef>
              <a:buFontTx/>
              <a:buChar char="•"/>
              <a:defRPr/>
            </a:pPr>
            <a:r>
              <a:rPr lang="en-US" sz="2800" dirty="0" smtClean="0">
                <a:latin typeface="+mn-lt"/>
              </a:rPr>
              <a:t>Lower </a:t>
            </a:r>
            <a:r>
              <a:rPr lang="en-US" sz="2800" dirty="0">
                <a:latin typeface="+mn-lt"/>
              </a:rPr>
              <a:t>DO set </a:t>
            </a:r>
            <a:r>
              <a:rPr lang="en-US" sz="2800" dirty="0" smtClean="0">
                <a:latin typeface="+mn-lt"/>
              </a:rPr>
              <a:t>point: 0.2 PPM for Digesters </a:t>
            </a:r>
          </a:p>
          <a:p>
            <a:pPr marL="228600" indent="-228600">
              <a:spcBef>
                <a:spcPts val="600"/>
              </a:spcBef>
              <a:buFontTx/>
              <a:buChar char="•"/>
              <a:defRPr/>
            </a:pPr>
            <a:r>
              <a:rPr lang="en-US" sz="2800" dirty="0" smtClean="0">
                <a:latin typeface="+mn-lt"/>
              </a:rPr>
              <a:t>MCRT of 4-5 days, turn off units for 1-2 hours to inhibit nitrification</a:t>
            </a:r>
            <a:endParaRPr lang="en-US" sz="2800" dirty="0">
              <a:latin typeface="+mn-lt"/>
            </a:endParaRPr>
          </a:p>
          <a:p>
            <a:pPr marL="228600" indent="-228600">
              <a:spcBef>
                <a:spcPts val="600"/>
              </a:spcBef>
              <a:buFontTx/>
              <a:buChar char="•"/>
              <a:defRPr/>
            </a:pPr>
            <a:r>
              <a:rPr lang="en-US" sz="2800" dirty="0" smtClean="0">
                <a:latin typeface="+mn-lt"/>
              </a:rPr>
              <a:t>Locate optimally; </a:t>
            </a:r>
            <a:r>
              <a:rPr lang="en-US" sz="2800" dirty="0" smtClean="0">
                <a:latin typeface="+mn-lt"/>
              </a:rPr>
              <a:t>calibrate </a:t>
            </a:r>
            <a:r>
              <a:rPr lang="en-US" sz="2800" dirty="0">
                <a:latin typeface="+mn-lt"/>
              </a:rPr>
              <a:t>&amp; clean DO sensors</a:t>
            </a:r>
          </a:p>
          <a:p>
            <a:pPr marL="228600" indent="-228600">
              <a:spcBef>
                <a:spcPts val="600"/>
              </a:spcBef>
              <a:buFontTx/>
              <a:buChar char="•"/>
              <a:defRPr/>
            </a:pPr>
            <a:r>
              <a:rPr lang="en-US" sz="2800" dirty="0">
                <a:latin typeface="+mn-lt"/>
              </a:rPr>
              <a:t>Operate most efficient </a:t>
            </a:r>
            <a:r>
              <a:rPr lang="en-US" sz="2800" dirty="0" smtClean="0">
                <a:latin typeface="+mn-lt"/>
              </a:rPr>
              <a:t>equipment (lbs O2/ kWh)</a:t>
            </a:r>
            <a:endParaRPr lang="en-US" sz="2800" dirty="0">
              <a:latin typeface="+mn-lt"/>
            </a:endParaRPr>
          </a:p>
          <a:p>
            <a:pPr marL="228600" indent="-228600">
              <a:spcBef>
                <a:spcPts val="600"/>
              </a:spcBef>
              <a:buFontTx/>
              <a:buChar char="•"/>
              <a:defRPr/>
            </a:pPr>
            <a:r>
              <a:rPr lang="en-US" sz="2800" dirty="0">
                <a:latin typeface="+mn-lt"/>
              </a:rPr>
              <a:t>Monitor for excessive vibration &amp; amp draw to detect fowling</a:t>
            </a:r>
          </a:p>
        </p:txBody>
      </p:sp>
      <p:sp>
        <p:nvSpPr>
          <p:cNvPr id="18435" name="Rectangle 3"/>
          <p:cNvSpPr>
            <a:spLocks noGrp="1" noChangeArrowheads="1"/>
          </p:cNvSpPr>
          <p:nvPr>
            <p:ph type="title"/>
          </p:nvPr>
        </p:nvSpPr>
        <p:spPr>
          <a:xfrm>
            <a:off x="457200" y="563563"/>
            <a:ext cx="8229600" cy="641350"/>
          </a:xfrm>
        </p:spPr>
        <p:txBody>
          <a:bodyPr/>
          <a:lstStyle/>
          <a:p>
            <a:pPr eaLnBrk="1" hangingPunct="1"/>
            <a:r>
              <a:rPr lang="en-US" dirty="0" smtClean="0"/>
              <a:t>Mechanical Aeration System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1600200"/>
            <a:ext cx="7315200" cy="3770263"/>
          </a:xfrm>
          <a:prstGeom prst="rect">
            <a:avLst/>
          </a:prstGeom>
          <a:noFill/>
          <a:ln w="9525">
            <a:noFill/>
            <a:miter lim="800000"/>
            <a:headEnd/>
            <a:tailEnd/>
          </a:ln>
        </p:spPr>
        <p:txBody>
          <a:bodyPr>
            <a:spAutoFit/>
          </a:bodyPr>
          <a:lstStyle/>
          <a:p>
            <a:pPr marL="228600" indent="-228600">
              <a:buFontTx/>
              <a:buChar char="•"/>
              <a:defRPr/>
            </a:pPr>
            <a:r>
              <a:rPr lang="en-US" sz="2800" dirty="0">
                <a:latin typeface="+mn-lt"/>
              </a:rPr>
              <a:t>Reduce # of AB mixers and/or speed to point where solids settling begins</a:t>
            </a:r>
          </a:p>
          <a:p>
            <a:pPr marL="228600" indent="-228600">
              <a:spcBef>
                <a:spcPts val="600"/>
              </a:spcBef>
              <a:buFontTx/>
              <a:buChar char="•"/>
              <a:defRPr/>
            </a:pPr>
            <a:r>
              <a:rPr lang="en-US" sz="2800" dirty="0"/>
              <a:t>Reduce # of Anaerobic Digester mixers (or pumps) and/or speed to optimize methane production</a:t>
            </a:r>
            <a:endParaRPr lang="en-US" sz="2800" dirty="0">
              <a:latin typeface="+mn-lt"/>
            </a:endParaRPr>
          </a:p>
          <a:p>
            <a:pPr marL="228600" indent="-228600">
              <a:spcBef>
                <a:spcPts val="600"/>
              </a:spcBef>
              <a:buFontTx/>
              <a:buChar char="•"/>
              <a:defRPr/>
            </a:pPr>
            <a:r>
              <a:rPr lang="en-US" sz="2800" dirty="0">
                <a:latin typeface="+mn-lt"/>
              </a:rPr>
              <a:t>Operate most efficient </a:t>
            </a:r>
            <a:r>
              <a:rPr lang="en-US" sz="2800" dirty="0" smtClean="0">
                <a:latin typeface="+mn-lt"/>
              </a:rPr>
              <a:t>equipment (</a:t>
            </a:r>
            <a:r>
              <a:rPr lang="en-US" sz="2800" dirty="0" err="1" smtClean="0">
                <a:latin typeface="+mn-lt"/>
              </a:rPr>
              <a:t>gpm</a:t>
            </a:r>
            <a:r>
              <a:rPr lang="en-US" sz="2800" dirty="0" smtClean="0">
                <a:latin typeface="+mn-lt"/>
              </a:rPr>
              <a:t>/kW)</a:t>
            </a:r>
            <a:endParaRPr lang="en-US" sz="2800" dirty="0">
              <a:latin typeface="+mn-lt"/>
            </a:endParaRPr>
          </a:p>
          <a:p>
            <a:pPr marL="228600" indent="-228600">
              <a:spcBef>
                <a:spcPts val="600"/>
              </a:spcBef>
              <a:buFontTx/>
              <a:buChar char="•"/>
              <a:defRPr/>
            </a:pPr>
            <a:r>
              <a:rPr lang="en-US" sz="2800" dirty="0">
                <a:latin typeface="+mn-lt"/>
              </a:rPr>
              <a:t>Monitor for excessive vibration &amp; amp draw to detect fowling</a:t>
            </a:r>
          </a:p>
        </p:txBody>
      </p:sp>
      <p:sp>
        <p:nvSpPr>
          <p:cNvPr id="19459" name="Rectangle 3"/>
          <p:cNvSpPr>
            <a:spLocks noGrp="1" noChangeArrowheads="1"/>
          </p:cNvSpPr>
          <p:nvPr>
            <p:ph type="title"/>
          </p:nvPr>
        </p:nvSpPr>
        <p:spPr>
          <a:xfrm>
            <a:off x="914400" y="284163"/>
            <a:ext cx="7772400" cy="1200150"/>
          </a:xfrm>
        </p:spPr>
        <p:txBody>
          <a:bodyPr/>
          <a:lstStyle/>
          <a:p>
            <a:pPr eaLnBrk="1" hangingPunct="1"/>
            <a:r>
              <a:rPr lang="en-US" smtClean="0"/>
              <a:t>Secondary Treatment &amp; Anaerobic Digester Mixing Systems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1143000"/>
            <a:ext cx="7848600" cy="5293757"/>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2800" dirty="0" smtClean="0">
                <a:latin typeface="+mn-lt"/>
              </a:rPr>
              <a:t>Reduce </a:t>
            </a:r>
            <a:r>
              <a:rPr lang="en-US" sz="2800" dirty="0">
                <a:latin typeface="+mn-lt"/>
              </a:rPr>
              <a:t>RAS, WAS, and Primary Sludge flow rates to minimum needed.  This increases solids concentration and reduces pumping of excess water.</a:t>
            </a:r>
          </a:p>
          <a:p>
            <a:pPr marL="228600" indent="-228600">
              <a:spcBef>
                <a:spcPts val="600"/>
              </a:spcBef>
              <a:buFontTx/>
              <a:buChar char="•"/>
              <a:defRPr/>
            </a:pPr>
            <a:r>
              <a:rPr lang="en-US" sz="2800" dirty="0">
                <a:latin typeface="+mn-lt"/>
              </a:rPr>
              <a:t>Reduce Trickling Filter and Aeration Basin recirculation rates to minimum needed.</a:t>
            </a:r>
          </a:p>
          <a:p>
            <a:pPr marL="228600" indent="-228600">
              <a:spcBef>
                <a:spcPts val="600"/>
              </a:spcBef>
              <a:buFontTx/>
              <a:buChar char="•"/>
              <a:defRPr/>
            </a:pPr>
            <a:r>
              <a:rPr lang="en-US" sz="2800" dirty="0" smtClean="0">
                <a:latin typeface="+mn-lt"/>
              </a:rPr>
              <a:t>Eliminate piping &amp; packing leaks </a:t>
            </a:r>
          </a:p>
          <a:p>
            <a:pPr marL="228600" indent="-228600">
              <a:spcBef>
                <a:spcPts val="600"/>
              </a:spcBef>
              <a:buFontTx/>
              <a:buChar char="•"/>
              <a:defRPr/>
            </a:pPr>
            <a:r>
              <a:rPr lang="en-US" sz="2800" dirty="0" smtClean="0">
                <a:latin typeface="+mn-lt"/>
              </a:rPr>
              <a:t>Eliminate air, maintain air release valves</a:t>
            </a:r>
          </a:p>
          <a:p>
            <a:pPr marL="228600" indent="-228600">
              <a:spcBef>
                <a:spcPts val="600"/>
              </a:spcBef>
              <a:buFontTx/>
              <a:buChar char="•"/>
              <a:defRPr/>
            </a:pPr>
            <a:r>
              <a:rPr lang="en-US" sz="2800" dirty="0" smtClean="0">
                <a:latin typeface="+mn-lt"/>
              </a:rPr>
              <a:t>Eliminate piping restrictions &amp; throttling valves</a:t>
            </a:r>
          </a:p>
          <a:p>
            <a:pPr marL="228600" indent="-228600">
              <a:spcBef>
                <a:spcPts val="600"/>
              </a:spcBef>
              <a:buFontTx/>
              <a:buChar char="•"/>
              <a:defRPr/>
            </a:pPr>
            <a:r>
              <a:rPr lang="en-US" sz="2800" dirty="0" smtClean="0">
                <a:latin typeface="+mn-lt"/>
              </a:rPr>
              <a:t>Flush scum &amp; sludge piping to reduce HL</a:t>
            </a:r>
          </a:p>
          <a:p>
            <a:pPr marL="228600" indent="-228600">
              <a:spcBef>
                <a:spcPts val="600"/>
              </a:spcBef>
              <a:buFontTx/>
              <a:buChar char="•"/>
              <a:defRPr/>
            </a:pPr>
            <a:endParaRPr lang="en-US" sz="2800" dirty="0" smtClean="0">
              <a:latin typeface="+mn-lt"/>
            </a:endParaRPr>
          </a:p>
        </p:txBody>
      </p:sp>
      <p:sp>
        <p:nvSpPr>
          <p:cNvPr id="20483" name="Rectangle 3"/>
          <p:cNvSpPr>
            <a:spLocks noGrp="1" noChangeArrowheads="1"/>
          </p:cNvSpPr>
          <p:nvPr>
            <p:ph type="title"/>
          </p:nvPr>
        </p:nvSpPr>
        <p:spPr>
          <a:xfrm>
            <a:off x="457200" y="381000"/>
            <a:ext cx="8229600" cy="685800"/>
          </a:xfrm>
        </p:spPr>
        <p:txBody>
          <a:bodyPr/>
          <a:lstStyle/>
          <a:p>
            <a:pPr eaLnBrk="1" hangingPunct="1"/>
            <a:r>
              <a:rPr lang="en-US" dirty="0" smtClean="0"/>
              <a:t>Pumping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1143000"/>
            <a:ext cx="7848600" cy="5139869"/>
          </a:xfrm>
          <a:prstGeom prst="rect">
            <a:avLst/>
          </a:prstGeom>
          <a:noFill/>
          <a:ln w="9525">
            <a:noFill/>
            <a:miter lim="800000"/>
            <a:headEnd/>
            <a:tailEnd/>
          </a:ln>
        </p:spPr>
        <p:txBody>
          <a:bodyPr wrap="square">
            <a:spAutoFit/>
          </a:bodyPr>
          <a:lstStyle/>
          <a:p>
            <a:pPr marL="228600" indent="-228600">
              <a:spcBef>
                <a:spcPts val="600"/>
              </a:spcBef>
              <a:buFontTx/>
              <a:buChar char="•"/>
              <a:defRPr/>
            </a:pPr>
            <a:r>
              <a:rPr lang="en-US" sz="2800" dirty="0" smtClean="0">
                <a:latin typeface="+mn-lt"/>
              </a:rPr>
              <a:t>Reduce pumping head – raise liquid level at pump inlet to maximize suction pressure.</a:t>
            </a:r>
            <a:endParaRPr lang="en-US" sz="2800" dirty="0">
              <a:latin typeface="+mn-lt"/>
            </a:endParaRPr>
          </a:p>
          <a:p>
            <a:pPr marL="228600" indent="-228600">
              <a:spcBef>
                <a:spcPts val="600"/>
              </a:spcBef>
              <a:buFontTx/>
              <a:buChar char="•"/>
              <a:defRPr/>
            </a:pPr>
            <a:r>
              <a:rPr lang="en-US" sz="2800" dirty="0" smtClean="0">
                <a:latin typeface="+mn-lt"/>
              </a:rPr>
              <a:t>Operate </a:t>
            </a:r>
            <a:r>
              <a:rPr lang="en-US" sz="2800" dirty="0">
                <a:latin typeface="+mn-lt"/>
              </a:rPr>
              <a:t>most efficient </a:t>
            </a:r>
            <a:r>
              <a:rPr lang="en-US" sz="2800" dirty="0" smtClean="0">
                <a:latin typeface="+mn-lt"/>
              </a:rPr>
              <a:t>pump. </a:t>
            </a:r>
            <a:r>
              <a:rPr lang="en-US" sz="2800" dirty="0">
                <a:latin typeface="+mn-lt"/>
              </a:rPr>
              <a:t>Check </a:t>
            </a:r>
            <a:r>
              <a:rPr lang="en-US" sz="2800" dirty="0" smtClean="0">
                <a:latin typeface="+mn-lt"/>
              </a:rPr>
              <a:t>pump curve or calculate W2W efficiency: 65% for raw, 70% for RAS, 75% for SE pumps</a:t>
            </a:r>
          </a:p>
          <a:p>
            <a:pPr marL="228600" indent="-228600">
              <a:spcBef>
                <a:spcPts val="600"/>
              </a:spcBef>
              <a:buFontTx/>
              <a:buChar char="•"/>
              <a:defRPr/>
            </a:pPr>
            <a:r>
              <a:rPr lang="en-US" sz="2800" dirty="0" smtClean="0">
                <a:latin typeface="+mn-lt"/>
              </a:rPr>
              <a:t>Reduce Seal water pressure to no more than 10 psi above pump volute pressure</a:t>
            </a:r>
          </a:p>
          <a:p>
            <a:pPr marL="228600" indent="-228600">
              <a:spcBef>
                <a:spcPts val="600"/>
              </a:spcBef>
              <a:buFontTx/>
              <a:buChar char="•"/>
              <a:defRPr/>
            </a:pPr>
            <a:r>
              <a:rPr lang="en-US" sz="2800" dirty="0" smtClean="0">
                <a:latin typeface="+mn-lt"/>
              </a:rPr>
              <a:t>Consider trimming impeller or removing pump stage to reduce unneeded flow or pressure</a:t>
            </a:r>
            <a:endParaRPr lang="en-US" sz="2800" dirty="0">
              <a:latin typeface="+mn-lt"/>
            </a:endParaRPr>
          </a:p>
          <a:p>
            <a:pPr marL="228600" indent="-228600">
              <a:spcBef>
                <a:spcPts val="600"/>
              </a:spcBef>
              <a:buFontTx/>
              <a:buChar char="•"/>
              <a:defRPr/>
            </a:pPr>
            <a:r>
              <a:rPr lang="en-US" sz="2800" dirty="0">
                <a:latin typeface="+mn-lt"/>
              </a:rPr>
              <a:t>Monitor for excessive vibration &amp; amp draw to detect plugging &amp; </a:t>
            </a:r>
            <a:r>
              <a:rPr lang="en-US" sz="2800" dirty="0" smtClean="0">
                <a:latin typeface="+mn-lt"/>
              </a:rPr>
              <a:t>wear</a:t>
            </a:r>
          </a:p>
        </p:txBody>
      </p:sp>
      <p:sp>
        <p:nvSpPr>
          <p:cNvPr id="20483" name="Rectangle 3"/>
          <p:cNvSpPr>
            <a:spLocks noGrp="1" noChangeArrowheads="1"/>
          </p:cNvSpPr>
          <p:nvPr>
            <p:ph type="title"/>
          </p:nvPr>
        </p:nvSpPr>
        <p:spPr>
          <a:xfrm>
            <a:off x="457200" y="381000"/>
            <a:ext cx="8229600" cy="685800"/>
          </a:xfrm>
        </p:spPr>
        <p:txBody>
          <a:bodyPr/>
          <a:lstStyle/>
          <a:p>
            <a:pPr eaLnBrk="1" hangingPunct="1"/>
            <a:r>
              <a:rPr lang="en-US" dirty="0" smtClean="0"/>
              <a:t>Pumping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_Arial_template">
  <a:themeElements>
    <a:clrScheme name="Powerpoint_Arial_template 9">
      <a:dk1>
        <a:srgbClr val="000000"/>
      </a:dk1>
      <a:lt1>
        <a:srgbClr val="FFFFFF"/>
      </a:lt1>
      <a:dk2>
        <a:srgbClr val="42C4DD"/>
      </a:dk2>
      <a:lt2>
        <a:srgbClr val="BDBCB0"/>
      </a:lt2>
      <a:accent1>
        <a:srgbClr val="B0D5D6"/>
      </a:accent1>
      <a:accent2>
        <a:srgbClr val="BAAF32"/>
      </a:accent2>
      <a:accent3>
        <a:srgbClr val="FFFFFF"/>
      </a:accent3>
      <a:accent4>
        <a:srgbClr val="000000"/>
      </a:accent4>
      <a:accent5>
        <a:srgbClr val="D4E7E8"/>
      </a:accent5>
      <a:accent6>
        <a:srgbClr val="A89E2C"/>
      </a:accent6>
      <a:hlink>
        <a:srgbClr val="016596"/>
      </a:hlink>
      <a:folHlink>
        <a:srgbClr val="EEAE1F"/>
      </a:folHlink>
    </a:clrScheme>
    <a:fontScheme name="Powerpoint_Arial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Powerpoint_Arial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Arial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Arial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Arial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Arial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Arial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Arial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oint_Arial_template 8">
        <a:dk1>
          <a:srgbClr val="000000"/>
        </a:dk1>
        <a:lt1>
          <a:srgbClr val="FFFFFF"/>
        </a:lt1>
        <a:dk2>
          <a:srgbClr val="000000"/>
        </a:dk2>
        <a:lt2>
          <a:srgbClr val="808080"/>
        </a:lt2>
        <a:accent1>
          <a:srgbClr val="D1E7E9"/>
        </a:accent1>
        <a:accent2>
          <a:srgbClr val="3333CC"/>
        </a:accent2>
        <a:accent3>
          <a:srgbClr val="FFFFFF"/>
        </a:accent3>
        <a:accent4>
          <a:srgbClr val="000000"/>
        </a:accent4>
        <a:accent5>
          <a:srgbClr val="E5F1F2"/>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Arial_template 9">
        <a:dk1>
          <a:srgbClr val="000000"/>
        </a:dk1>
        <a:lt1>
          <a:srgbClr val="FFFFFF"/>
        </a:lt1>
        <a:dk2>
          <a:srgbClr val="42C4DD"/>
        </a:dk2>
        <a:lt2>
          <a:srgbClr val="BDBCB0"/>
        </a:lt2>
        <a:accent1>
          <a:srgbClr val="B0D5D6"/>
        </a:accent1>
        <a:accent2>
          <a:srgbClr val="BAAF32"/>
        </a:accent2>
        <a:accent3>
          <a:srgbClr val="FFFFFF"/>
        </a:accent3>
        <a:accent4>
          <a:srgbClr val="000000"/>
        </a:accent4>
        <a:accent5>
          <a:srgbClr val="D4E7E8"/>
        </a:accent5>
        <a:accent6>
          <a:srgbClr val="A89E2C"/>
        </a:accent6>
        <a:hlink>
          <a:srgbClr val="016596"/>
        </a:hlink>
        <a:folHlink>
          <a:srgbClr val="EEAE1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1464</TotalTime>
  <Words>1566</Words>
  <Application>Microsoft Office PowerPoint</Application>
  <PresentationFormat>On-screen Show (4:3)</PresentationFormat>
  <Paragraphs>229</Paragraphs>
  <Slides>31</Slides>
  <Notes>6</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Powerpoint_Arial_template</vt:lpstr>
      <vt:lpstr>1_Default Design</vt:lpstr>
      <vt:lpstr>2_Default Design</vt:lpstr>
      <vt:lpstr>3_Default Design</vt:lpstr>
      <vt:lpstr>Slide 1</vt:lpstr>
      <vt:lpstr>Slide 2</vt:lpstr>
      <vt:lpstr>O&amp;M Measure Checklist</vt:lpstr>
      <vt:lpstr>Blower Aeration System</vt:lpstr>
      <vt:lpstr>Blower Aeration System</vt:lpstr>
      <vt:lpstr>Mechanical Aeration System</vt:lpstr>
      <vt:lpstr>Secondary Treatment &amp; Anaerobic Digester Mixing Systems</vt:lpstr>
      <vt:lpstr>Pumping Systems</vt:lpstr>
      <vt:lpstr>Pumping Systems</vt:lpstr>
      <vt:lpstr>Pump Performance Curve</vt:lpstr>
      <vt:lpstr>Plant Water System</vt:lpstr>
      <vt:lpstr>Motor Maintenance</vt:lpstr>
      <vt:lpstr>Ultra Violet Disinfection System</vt:lpstr>
      <vt:lpstr>Odor Control System</vt:lpstr>
      <vt:lpstr>Building HVAC System</vt:lpstr>
      <vt:lpstr>Lighting Systems</vt:lpstr>
      <vt:lpstr>Compressed Air System</vt:lpstr>
      <vt:lpstr>Other Measures</vt:lpstr>
      <vt:lpstr>Other Measures</vt:lpstr>
      <vt:lpstr>Other Measures</vt:lpstr>
      <vt:lpstr>Slide 21</vt:lpstr>
      <vt:lpstr>Industry &amp; Agriculture Program</vt:lpstr>
      <vt:lpstr>Industry &amp; Agriculture Program</vt:lpstr>
      <vt:lpstr>Slide 24</vt:lpstr>
      <vt:lpstr>Energy Smart Industrial Program Components</vt:lpstr>
      <vt:lpstr>What is Track &amp; Tune?</vt:lpstr>
      <vt:lpstr>Guidelines for Track &amp; Tune</vt:lpstr>
      <vt:lpstr>Track &amp; Tune – Major Steps</vt:lpstr>
      <vt:lpstr>Track &amp; Tune Project Flow</vt:lpstr>
      <vt:lpstr>Track &amp; Tune  Project Flow</vt:lpstr>
      <vt:lpstr>Program 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Date</dc:title>
  <dc:creator>Denise</dc:creator>
  <cp:lastModifiedBy> Walt Mintkeski</cp:lastModifiedBy>
  <cp:revision>214</cp:revision>
  <dcterms:created xsi:type="dcterms:W3CDTF">2007-02-09T23:15:07Z</dcterms:created>
  <dcterms:modified xsi:type="dcterms:W3CDTF">2012-10-08T17:47:10Z</dcterms:modified>
</cp:coreProperties>
</file>