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89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DA"/>
    <a:srgbClr val="33531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134" y="-102"/>
      </p:cViewPr>
      <p:guideLst>
        <p:guide orient="horz" pos="1440"/>
        <p:guide orient="horz" pos="636"/>
        <p:guide orient="horz" pos="2928"/>
        <p:guide pos="280"/>
        <p:guide pos="2881"/>
        <p:guide pos="5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6AE3-A508-4502-94F4-A53B2E674C67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4A28-3021-45F2-B7C1-5AD1F627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CF37A-9A86-4B6F-94E7-EC54F4263A07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7463"/>
            <a:ext cx="2057400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17463"/>
            <a:ext cx="60198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763"/>
            <a:ext cx="7924800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06538"/>
            <a:ext cx="7924800" cy="4589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941513"/>
            <a:ext cx="4038600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3425" y="1941513"/>
            <a:ext cx="4038600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438150"/>
            <a:ext cx="8210549" cy="7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467060"/>
            <a:ext cx="8229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10463" y="1"/>
            <a:ext cx="1358198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15400" y="0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1"/>
            <a:ext cx="7461369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32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76300" indent="-419100" algn="l" rtl="0" fontAlgn="base"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ü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295400" indent="-381000" algn="l" rtl="0" fontAlgn="base">
        <a:spcBef>
          <a:spcPts val="0"/>
        </a:spcBef>
        <a:spcAft>
          <a:spcPts val="120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714500" indent="-342900" algn="l" rtl="0" fontAlgn="base">
        <a:spcBef>
          <a:spcPts val="0"/>
        </a:spcBef>
        <a:spcAft>
          <a:spcPts val="120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133600" indent="-304800" algn="l" rtl="0" fontAlgn="base">
        <a:spcBef>
          <a:spcPts val="0"/>
        </a:spcBef>
        <a:spcAft>
          <a:spcPts val="120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908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30480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5052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9624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anJose Aerial AerBa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963" y="896215"/>
            <a:ext cx="2287454" cy="3201198"/>
          </a:xfrm>
          <a:prstGeom prst="rect">
            <a:avLst/>
          </a:prstGeom>
        </p:spPr>
      </p:pic>
      <p:pic>
        <p:nvPicPr>
          <p:cNvPr id="11" name="Picture 10" descr="ae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8945" y="896215"/>
            <a:ext cx="1995055" cy="1406039"/>
          </a:xfrm>
          <a:prstGeom prst="rect">
            <a:avLst/>
          </a:prstGeom>
        </p:spPr>
      </p:pic>
      <p:pic>
        <p:nvPicPr>
          <p:cNvPr id="13" name="Picture 12" descr="Ae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4873" y="2362843"/>
            <a:ext cx="1983297" cy="141692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129020"/>
            <a:ext cx="7772400" cy="88063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Aeration System Opportunities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6215"/>
            <a:ext cx="4517136" cy="3207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11518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455468"/>
            <a:ext cx="9144000" cy="387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43750" y="3879273"/>
            <a:ext cx="2000250" cy="2242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4155" y="896215"/>
            <a:ext cx="120701" cy="32073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38"/>
          <p:cNvSpPr txBox="1">
            <a:spLocks/>
          </p:cNvSpPr>
          <p:nvPr/>
        </p:nvSpPr>
        <p:spPr bwMode="auto">
          <a:xfrm>
            <a:off x="444500" y="1616365"/>
            <a:ext cx="3831936" cy="17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Aeration System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Opportunities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" name="Subtitle 7"/>
          <p:cNvSpPr txBox="1">
            <a:spLocks/>
          </p:cNvSpPr>
          <p:nvPr/>
        </p:nvSpPr>
        <p:spPr>
          <a:xfrm>
            <a:off x="2394927" y="4834516"/>
            <a:ext cx="6260123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Reardon, PE,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 SP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HDR National Director -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Water Sustainability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500" y="4346047"/>
            <a:ext cx="6260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WW/W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ustainable Energy Cohort-Session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January 31, 2013</a:t>
            </a:r>
            <a:endParaRPr lang="en-US" sz="22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241591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_Do Not Move This - PMK.jpg"/>
          <p:cNvPicPr>
            <a:picLocks noChangeAspect="1"/>
          </p:cNvPicPr>
          <p:nvPr/>
        </p:nvPicPr>
        <p:blipFill>
          <a:blip r:embed="rId5" cstate="print"/>
          <a:srcRect t="15299" b="17361"/>
          <a:stretch>
            <a:fillRect/>
          </a:stretch>
        </p:blipFill>
        <p:spPr>
          <a:xfrm>
            <a:off x="0" y="6266873"/>
            <a:ext cx="7630668" cy="591127"/>
          </a:xfrm>
          <a:prstGeom prst="rect">
            <a:avLst/>
          </a:prstGeom>
        </p:spPr>
      </p:pic>
      <p:pic>
        <p:nvPicPr>
          <p:cNvPr id="17" name="Picture 16" descr="_Do Not Move This - PMK.jpg"/>
          <p:cNvPicPr>
            <a:picLocks noChangeAspect="1"/>
          </p:cNvPicPr>
          <p:nvPr/>
        </p:nvPicPr>
        <p:blipFill>
          <a:blip r:embed="rId5" cstate="print"/>
          <a:srcRect l="73734" t="15299" b="17361"/>
          <a:stretch>
            <a:fillRect/>
          </a:stretch>
        </p:blipFill>
        <p:spPr>
          <a:xfrm>
            <a:off x="7139709" y="6266873"/>
            <a:ext cx="2004291" cy="5911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674"/>
            <a:ext cx="8229600" cy="1143000"/>
          </a:xfrm>
        </p:spPr>
        <p:txBody>
          <a:bodyPr/>
          <a:lstStyle/>
          <a:p>
            <a:r>
              <a:rPr lang="en-US" dirty="0" smtClean="0"/>
              <a:t>Modification of Dissolved Oxygen (DO) Control System to Include Ammonia 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2632364"/>
            <a:ext cx="3888509" cy="34636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Blower Energy Reduction of 5 to 10% May Be Possible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anJose Aerial AerBa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690" y="2198252"/>
            <a:ext cx="3104867" cy="4391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74638"/>
            <a:ext cx="8589818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Configuration of Aeration Basins Can Reduce Mixed Liquor Recycle Energy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120073" y="5985163"/>
            <a:ext cx="8903854" cy="65578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75% Reduction in Mixed Liquor Recycle Energy and Less Equipment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133" y="1749935"/>
            <a:ext cx="26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 Effluent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133" y="5347499"/>
            <a:ext cx="26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Pass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3405" y="2503055"/>
            <a:ext cx="1283760" cy="24291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Aeration Basin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118780" y="2326550"/>
            <a:ext cx="35301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087645" y="5139858"/>
            <a:ext cx="415281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118780" y="2937384"/>
            <a:ext cx="353010" cy="15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118780" y="4388727"/>
            <a:ext cx="353010" cy="15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43564" y="3260081"/>
            <a:ext cx="137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Mixed Liquor Recycle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909455" y="2743200"/>
            <a:ext cx="397164" cy="1948873"/>
          </a:xfrm>
          <a:custGeom>
            <a:avLst/>
            <a:gdLst>
              <a:gd name="connsiteX0" fmla="*/ 27709 w 397164"/>
              <a:gd name="connsiteY0" fmla="*/ 1948873 h 1948873"/>
              <a:gd name="connsiteX1" fmla="*/ 397164 w 397164"/>
              <a:gd name="connsiteY1" fmla="*/ 1948873 h 1948873"/>
              <a:gd name="connsiteX2" fmla="*/ 397164 w 397164"/>
              <a:gd name="connsiteY2" fmla="*/ 0 h 1948873"/>
              <a:gd name="connsiteX3" fmla="*/ 0 w 397164"/>
              <a:gd name="connsiteY3" fmla="*/ 0 h 19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64" h="1948873">
                <a:moveTo>
                  <a:pt x="27709" y="1948873"/>
                </a:moveTo>
                <a:lnTo>
                  <a:pt x="397164" y="1948873"/>
                </a:lnTo>
                <a:lnTo>
                  <a:pt x="397164" y="0"/>
                </a:lnTo>
                <a:lnTo>
                  <a:pt x="0" y="0"/>
                </a:lnTo>
              </a:path>
            </a:pathLst>
          </a:cu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59133" y="1749935"/>
            <a:ext cx="26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 Effluent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9133" y="5347499"/>
            <a:ext cx="26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“Folded” Basin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3405" y="2503055"/>
            <a:ext cx="1283760" cy="24291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5897645" y="5139858"/>
            <a:ext cx="415281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rot="16200000" flipH="1" flipV="1">
            <a:off x="5084643" y="3523648"/>
            <a:ext cx="2041236" cy="49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4873" y="2490857"/>
            <a:ext cx="196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Mixed Liquor Recycle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5862036" y="2134675"/>
            <a:ext cx="486498" cy="353011"/>
            <a:chOff x="5873582" y="2134675"/>
            <a:chExt cx="486498" cy="353011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5697871" y="2310386"/>
              <a:ext cx="353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V="1">
              <a:off x="6182781" y="2310387"/>
              <a:ext cx="353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urved Right Arrow 42"/>
          <p:cNvSpPr/>
          <p:nvPr/>
        </p:nvSpPr>
        <p:spPr>
          <a:xfrm rot="16039012">
            <a:off x="5989283" y="4173755"/>
            <a:ext cx="284968" cy="818710"/>
          </a:xfrm>
          <a:prstGeom prst="curvedRightArrow">
            <a:avLst>
              <a:gd name="adj1" fmla="val 25000"/>
              <a:gd name="adj2" fmla="val 50000"/>
              <a:gd name="adj3" fmla="val 535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5782198" y="2844800"/>
            <a:ext cx="646313" cy="1588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274638"/>
            <a:ext cx="8756072" cy="11430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Side Stream Treatment (Digester </a:t>
            </a:r>
            <a:r>
              <a:rPr lang="en-US" sz="3100" dirty="0" err="1" smtClean="0"/>
              <a:t>Centrate</a:t>
            </a:r>
            <a:r>
              <a:rPr lang="en-US" sz="3100" dirty="0" smtClean="0"/>
              <a:t> or Filtrate) Has Energy Advantages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491" y="1600200"/>
            <a:ext cx="5107709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err="1" smtClean="0"/>
              <a:t>Sidestreams</a:t>
            </a:r>
            <a:r>
              <a:rPr lang="en-US" dirty="0" smtClean="0"/>
              <a:t> are a high source of ammonia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100% reduction in carbon source required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Small footprint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50% reduction in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97" y="6151062"/>
            <a:ext cx="338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Anammox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Tower</a:t>
            </a:r>
          </a:p>
        </p:txBody>
      </p:sp>
      <p:pic>
        <p:nvPicPr>
          <p:cNvPr id="7" name="Picture 6" descr="Anammox T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67" y="1609735"/>
            <a:ext cx="2989273" cy="447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24020"/>
            <a:ext cx="798021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Right Sizing and Proper Selection of Equipment Produces Large Energy Savings</a:t>
            </a:r>
            <a:endParaRPr lang="en-US" dirty="0"/>
          </a:p>
        </p:txBody>
      </p:sp>
      <p:pic>
        <p:nvPicPr>
          <p:cNvPr id="4" name="Picture 3" descr="Too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536" y="2456872"/>
            <a:ext cx="4864928" cy="3754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Don’t Need to Optimize Energy … We Have a Brand New Plant!</a:t>
            </a:r>
          </a:p>
        </p:txBody>
      </p:sp>
      <p:pic>
        <p:nvPicPr>
          <p:cNvPr id="6147" name="Picture 5" descr="Pump_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5" y="1587211"/>
            <a:ext cx="3743325" cy="2614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7" descr="Boiler (new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861" y="4423497"/>
            <a:ext cx="3248025" cy="2163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6" descr="Aerial from Pl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2140238"/>
            <a:ext cx="4200525" cy="334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384175" y="1416050"/>
            <a:ext cx="4311650" cy="3798888"/>
          </a:xfrm>
        </p:spPr>
        <p:txBody>
          <a:bodyPr/>
          <a:lstStyle/>
          <a:p>
            <a:pPr algn="l" eaLnBrk="1" hangingPunct="1"/>
            <a:r>
              <a:rPr lang="en-US" smtClean="0"/>
              <a:t>You Have Just Been Asked to </a:t>
            </a:r>
            <a:br>
              <a:rPr lang="en-US" smtClean="0"/>
            </a:br>
            <a:r>
              <a:rPr lang="en-US" smtClean="0"/>
              <a:t>Design an Activated Sludge Aeration System</a:t>
            </a:r>
          </a:p>
        </p:txBody>
      </p:sp>
      <p:pic>
        <p:nvPicPr>
          <p:cNvPr id="7171" name="Picture 14" descr="aeration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8" y="781050"/>
            <a:ext cx="3559175" cy="5072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MG0013"/>
          <p:cNvPicPr>
            <a:picLocks noChangeAspect="1" noChangeArrowheads="1"/>
          </p:cNvPicPr>
          <p:nvPr/>
        </p:nvPicPr>
        <p:blipFill>
          <a:blip r:embed="rId2" cstate="print"/>
          <a:srcRect l="6250" t="14583" r="6250" b="14583"/>
          <a:stretch>
            <a:fillRect/>
          </a:stretch>
        </p:blipFill>
        <p:spPr bwMode="auto">
          <a:xfrm>
            <a:off x="5267325" y="533400"/>
            <a:ext cx="3387725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4" descr="green blower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92727" y="3009106"/>
            <a:ext cx="4953000" cy="327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784225"/>
            <a:ext cx="4617027" cy="1223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Where is the Energy?</a:t>
            </a:r>
            <a:br>
              <a:rPr lang="en-US" sz="3200" dirty="0" smtClean="0"/>
            </a:br>
            <a:r>
              <a:rPr lang="en-US" sz="6000" dirty="0" smtClean="0"/>
              <a:t>Blowers!!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Peaking Factors for Overdesigned </a:t>
            </a:r>
            <a:br>
              <a:rPr lang="en-US" sz="3600" smtClean="0"/>
            </a:br>
            <a:r>
              <a:rPr lang="en-US" sz="3600" smtClean="0"/>
              <a:t>Blower Systems</a:t>
            </a:r>
          </a:p>
        </p:txBody>
      </p:sp>
      <p:sp>
        <p:nvSpPr>
          <p:cNvPr id="9252" name="Rectangle 17"/>
          <p:cNvSpPr>
            <a:spLocks noChangeArrowheads="1"/>
          </p:cNvSpPr>
          <p:nvPr/>
        </p:nvSpPr>
        <p:spPr bwMode="auto">
          <a:xfrm>
            <a:off x="5275263" y="1441518"/>
            <a:ext cx="1392237" cy="58575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Avg</a:t>
            </a:r>
            <a:br>
              <a:rPr lang="en-US" sz="2000" b="1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Condition</a:t>
            </a:r>
          </a:p>
        </p:txBody>
      </p:sp>
      <p:sp>
        <p:nvSpPr>
          <p:cNvPr id="9253" name="Rectangle 23"/>
          <p:cNvSpPr>
            <a:spLocks noChangeArrowheads="1"/>
          </p:cNvSpPr>
          <p:nvPr/>
        </p:nvSpPr>
        <p:spPr bwMode="auto">
          <a:xfrm>
            <a:off x="6786563" y="1439863"/>
            <a:ext cx="981075" cy="58575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Worst Case</a:t>
            </a:r>
          </a:p>
        </p:txBody>
      </p:sp>
      <p:sp>
        <p:nvSpPr>
          <p:cNvPr id="9254" name="Rectangle 24"/>
          <p:cNvSpPr>
            <a:spLocks noChangeArrowheads="1"/>
          </p:cNvSpPr>
          <p:nvPr/>
        </p:nvSpPr>
        <p:spPr bwMode="auto">
          <a:xfrm>
            <a:off x="7874000" y="1439863"/>
            <a:ext cx="981075" cy="58575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 Factor</a:t>
            </a:r>
          </a:p>
        </p:txBody>
      </p:sp>
      <p:sp>
        <p:nvSpPr>
          <p:cNvPr id="9248" name="Rectangle 5"/>
          <p:cNvSpPr>
            <a:spLocks noChangeArrowheads="1"/>
          </p:cNvSpPr>
          <p:nvPr/>
        </p:nvSpPr>
        <p:spPr bwMode="auto">
          <a:xfrm>
            <a:off x="263525" y="2131522"/>
            <a:ext cx="4897438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Yearly: Peak Day versus Average Day BOD</a:t>
            </a:r>
          </a:p>
        </p:txBody>
      </p:sp>
      <p:sp>
        <p:nvSpPr>
          <p:cNvPr id="9249" name="Rectangle 11"/>
          <p:cNvSpPr>
            <a:spLocks noChangeArrowheads="1"/>
          </p:cNvSpPr>
          <p:nvPr/>
        </p:nvSpPr>
        <p:spPr bwMode="auto">
          <a:xfrm>
            <a:off x="5272088" y="2131522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</a:t>
            </a:r>
          </a:p>
        </p:txBody>
      </p:sp>
      <p:sp>
        <p:nvSpPr>
          <p:cNvPr id="9250" name="Rectangle 25"/>
          <p:cNvSpPr>
            <a:spLocks noChangeArrowheads="1"/>
          </p:cNvSpPr>
          <p:nvPr/>
        </p:nvSpPr>
        <p:spPr bwMode="auto">
          <a:xfrm>
            <a:off x="6780213" y="2131522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1.20</a:t>
            </a:r>
          </a:p>
        </p:txBody>
      </p:sp>
      <p:sp>
        <p:nvSpPr>
          <p:cNvPr id="9251" name="Rectangle 31"/>
          <p:cNvSpPr>
            <a:spLocks noChangeArrowheads="1"/>
          </p:cNvSpPr>
          <p:nvPr/>
        </p:nvSpPr>
        <p:spPr bwMode="auto">
          <a:xfrm>
            <a:off x="7874000" y="2131522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1.20</a:t>
            </a:r>
          </a:p>
        </p:txBody>
      </p:sp>
      <p:sp>
        <p:nvSpPr>
          <p:cNvPr id="9244" name="Rectangle 6"/>
          <p:cNvSpPr>
            <a:spLocks noChangeArrowheads="1"/>
          </p:cNvSpPr>
          <p:nvPr/>
        </p:nvSpPr>
        <p:spPr bwMode="auto">
          <a:xfrm>
            <a:off x="255588" y="2821527"/>
            <a:ext cx="4911725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Diffuser Alpha (a)</a:t>
            </a:r>
          </a:p>
        </p:txBody>
      </p:sp>
      <p:sp>
        <p:nvSpPr>
          <p:cNvPr id="9245" name="Rectangle 18"/>
          <p:cNvSpPr>
            <a:spLocks noChangeArrowheads="1"/>
          </p:cNvSpPr>
          <p:nvPr/>
        </p:nvSpPr>
        <p:spPr bwMode="auto">
          <a:xfrm>
            <a:off x="5276850" y="2821527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0.55</a:t>
            </a:r>
          </a:p>
        </p:txBody>
      </p:sp>
      <p:sp>
        <p:nvSpPr>
          <p:cNvPr id="9246" name="Rectangle 26"/>
          <p:cNvSpPr>
            <a:spLocks noChangeArrowheads="1"/>
          </p:cNvSpPr>
          <p:nvPr/>
        </p:nvSpPr>
        <p:spPr bwMode="auto">
          <a:xfrm>
            <a:off x="6783388" y="2821527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0.39</a:t>
            </a:r>
          </a:p>
        </p:txBody>
      </p:sp>
      <p:sp>
        <p:nvSpPr>
          <p:cNvPr id="9247" name="Rectangle 32"/>
          <p:cNvSpPr>
            <a:spLocks noChangeArrowheads="1"/>
          </p:cNvSpPr>
          <p:nvPr/>
        </p:nvSpPr>
        <p:spPr bwMode="auto">
          <a:xfrm>
            <a:off x="7874000" y="2821527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1.40</a:t>
            </a:r>
          </a:p>
        </p:txBody>
      </p:sp>
      <p:sp>
        <p:nvSpPr>
          <p:cNvPr id="9240" name="Rectangle 7"/>
          <p:cNvSpPr>
            <a:spLocks noChangeArrowheads="1"/>
          </p:cNvSpPr>
          <p:nvPr/>
        </p:nvSpPr>
        <p:spPr bwMode="auto">
          <a:xfrm>
            <a:off x="255588" y="3513186"/>
            <a:ext cx="4911725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 Day versus Average Day Ammonia</a:t>
            </a:r>
          </a:p>
        </p:txBody>
      </p:sp>
      <p:sp>
        <p:nvSpPr>
          <p:cNvPr id="9241" name="Rectangle 19"/>
          <p:cNvSpPr>
            <a:spLocks noChangeArrowheads="1"/>
          </p:cNvSpPr>
          <p:nvPr/>
        </p:nvSpPr>
        <p:spPr bwMode="auto">
          <a:xfrm>
            <a:off x="5276850" y="3513186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</a:t>
            </a:r>
          </a:p>
        </p:txBody>
      </p:sp>
      <p:sp>
        <p:nvSpPr>
          <p:cNvPr id="9242" name="Rectangle 27"/>
          <p:cNvSpPr>
            <a:spLocks noChangeArrowheads="1"/>
          </p:cNvSpPr>
          <p:nvPr/>
        </p:nvSpPr>
        <p:spPr bwMode="auto">
          <a:xfrm>
            <a:off x="6783388" y="3513186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1.30</a:t>
            </a:r>
          </a:p>
        </p:txBody>
      </p:sp>
      <p:sp>
        <p:nvSpPr>
          <p:cNvPr id="9243" name="Rectangle 33"/>
          <p:cNvSpPr>
            <a:spLocks noChangeArrowheads="1"/>
          </p:cNvSpPr>
          <p:nvPr/>
        </p:nvSpPr>
        <p:spPr bwMode="auto">
          <a:xfrm>
            <a:off x="7874000" y="3513186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1.15</a:t>
            </a:r>
          </a:p>
        </p:txBody>
      </p:sp>
      <p:sp>
        <p:nvSpPr>
          <p:cNvPr id="9236" name="Rectangle 8"/>
          <p:cNvSpPr>
            <a:spLocks noChangeArrowheads="1"/>
          </p:cNvSpPr>
          <p:nvPr/>
        </p:nvSpPr>
        <p:spPr bwMode="auto">
          <a:xfrm>
            <a:off x="255588" y="4203190"/>
            <a:ext cx="4911725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Diurnal: Maximum Hour versus Average BOD </a:t>
            </a: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5276850" y="4203190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</a:t>
            </a:r>
          </a:p>
        </p:txBody>
      </p:sp>
      <p:sp>
        <p:nvSpPr>
          <p:cNvPr id="9238" name="Rectangle 28"/>
          <p:cNvSpPr>
            <a:spLocks noChangeArrowheads="1"/>
          </p:cNvSpPr>
          <p:nvPr/>
        </p:nvSpPr>
        <p:spPr bwMode="auto">
          <a:xfrm>
            <a:off x="6783388" y="4203190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2.00</a:t>
            </a:r>
          </a:p>
        </p:txBody>
      </p:sp>
      <p:sp>
        <p:nvSpPr>
          <p:cNvPr id="9239" name="Rectangle 34"/>
          <p:cNvSpPr>
            <a:spLocks noChangeArrowheads="1"/>
          </p:cNvSpPr>
          <p:nvPr/>
        </p:nvSpPr>
        <p:spPr bwMode="auto">
          <a:xfrm>
            <a:off x="7874000" y="4203190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2.00</a:t>
            </a: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255588" y="4893195"/>
            <a:ext cx="4911725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Year 2025 versus current Loads</a:t>
            </a:r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5276850" y="4893195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</a:t>
            </a:r>
          </a:p>
        </p:txBody>
      </p:sp>
      <p:sp>
        <p:nvSpPr>
          <p:cNvPr id="9234" name="Rectangle 29"/>
          <p:cNvSpPr>
            <a:spLocks noChangeArrowheads="1"/>
          </p:cNvSpPr>
          <p:nvPr/>
        </p:nvSpPr>
        <p:spPr bwMode="auto">
          <a:xfrm>
            <a:off x="6783388" y="4893195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1.34</a:t>
            </a:r>
          </a:p>
        </p:txBody>
      </p:sp>
      <p:sp>
        <p:nvSpPr>
          <p:cNvPr id="9235" name="Rectangle 35"/>
          <p:cNvSpPr>
            <a:spLocks noChangeArrowheads="1"/>
          </p:cNvSpPr>
          <p:nvPr/>
        </p:nvSpPr>
        <p:spPr bwMode="auto">
          <a:xfrm>
            <a:off x="7874000" y="4893195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1.34</a:t>
            </a: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255588" y="5584854"/>
            <a:ext cx="4911725" cy="58575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 States Standards </a:t>
            </a:r>
            <a:r>
              <a:rPr lang="en-US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versus </a:t>
            </a:r>
            <a:r>
              <a:rPr lang="en-US" sz="20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Actual BOD Data</a:t>
            </a:r>
          </a:p>
        </p:txBody>
      </p:sp>
      <p:sp>
        <p:nvSpPr>
          <p:cNvPr id="9229" name="Rectangle 22"/>
          <p:cNvSpPr>
            <a:spLocks noChangeArrowheads="1"/>
          </p:cNvSpPr>
          <p:nvPr/>
        </p:nvSpPr>
        <p:spPr bwMode="auto">
          <a:xfrm>
            <a:off x="5276850" y="5584854"/>
            <a:ext cx="1397000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</a:t>
            </a:r>
          </a:p>
        </p:txBody>
      </p:sp>
      <p:sp>
        <p:nvSpPr>
          <p:cNvPr id="9230" name="Rectangle 30"/>
          <p:cNvSpPr>
            <a:spLocks noChangeArrowheads="1"/>
          </p:cNvSpPr>
          <p:nvPr/>
        </p:nvSpPr>
        <p:spPr bwMode="auto">
          <a:xfrm>
            <a:off x="6783388" y="5584854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1.10</a:t>
            </a:r>
          </a:p>
        </p:txBody>
      </p:sp>
      <p:sp>
        <p:nvSpPr>
          <p:cNvPr id="9231" name="Rectangle 36"/>
          <p:cNvSpPr>
            <a:spLocks noChangeArrowheads="1"/>
          </p:cNvSpPr>
          <p:nvPr/>
        </p:nvSpPr>
        <p:spPr bwMode="auto">
          <a:xfrm>
            <a:off x="7874000" y="5584854"/>
            <a:ext cx="981075" cy="58575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1.10</a:t>
            </a:r>
          </a:p>
        </p:txBody>
      </p:sp>
      <p:sp>
        <p:nvSpPr>
          <p:cNvPr id="539694" name="Text Box 46"/>
          <p:cNvSpPr txBox="1">
            <a:spLocks noChangeArrowheads="1"/>
          </p:cNvSpPr>
          <p:nvPr/>
        </p:nvSpPr>
        <p:spPr bwMode="auto">
          <a:xfrm>
            <a:off x="136525" y="6257925"/>
            <a:ext cx="88550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 i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doesn’t even include the safety factor for temperature!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04800"/>
            <a:ext cx="7954963" cy="1981200"/>
          </a:xfrm>
        </p:spPr>
        <p:txBody>
          <a:bodyPr/>
          <a:lstStyle/>
          <a:p>
            <a:pPr eaLnBrk="1" hangingPunct="1"/>
            <a:r>
              <a:rPr lang="en-US" sz="5900" smtClean="0"/>
              <a:t>What’s the Bottom Line?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12750" y="4619625"/>
            <a:ext cx="83439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 total safety </a:t>
            </a:r>
            <a:br>
              <a:rPr lang="en-US" sz="4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(or peaking) factor of 5.7!</a:t>
            </a:r>
          </a:p>
        </p:txBody>
      </p:sp>
      <p:sp>
        <p:nvSpPr>
          <p:cNvPr id="500742" name="AutoShape 6"/>
          <p:cNvSpPr>
            <a:spLocks noChangeArrowheads="1"/>
          </p:cNvSpPr>
          <p:nvPr/>
        </p:nvSpPr>
        <p:spPr bwMode="auto">
          <a:xfrm rot="5400000" flipV="1">
            <a:off x="3470275" y="2214563"/>
            <a:ext cx="2209800" cy="2438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Blower Design Conditions</a:t>
            </a:r>
          </a:p>
        </p:txBody>
      </p:sp>
      <p:sp>
        <p:nvSpPr>
          <p:cNvPr id="502787" name="AutoShape 3"/>
          <p:cNvSpPr>
            <a:spLocks noChangeArrowheads="1"/>
          </p:cNvSpPr>
          <p:nvPr/>
        </p:nvSpPr>
        <p:spPr bwMode="blackWhite">
          <a:xfrm>
            <a:off x="685800" y="2146300"/>
            <a:ext cx="4419600" cy="1447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Flow Conditions Now</a:t>
            </a:r>
          </a:p>
        </p:txBody>
      </p:sp>
      <p:sp>
        <p:nvSpPr>
          <p:cNvPr id="502788" name="AutoShape 4"/>
          <p:cNvSpPr>
            <a:spLocks noChangeArrowheads="1"/>
          </p:cNvSpPr>
          <p:nvPr/>
        </p:nvSpPr>
        <p:spPr bwMode="auto">
          <a:xfrm>
            <a:off x="5105400" y="21463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5,000 </a:t>
            </a:r>
            <a:r>
              <a:rPr lang="en-US" sz="3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Flow</a:t>
            </a:r>
          </a:p>
        </p:txBody>
      </p:sp>
      <p:sp>
        <p:nvSpPr>
          <p:cNvPr id="502791" name="AutoShape 7"/>
          <p:cNvSpPr>
            <a:spLocks noChangeArrowheads="1"/>
          </p:cNvSpPr>
          <p:nvPr/>
        </p:nvSpPr>
        <p:spPr bwMode="blackWhite">
          <a:xfrm>
            <a:off x="685800" y="4394200"/>
            <a:ext cx="4419600" cy="1371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762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Worst Case Future</a:t>
            </a:r>
          </a:p>
        </p:txBody>
      </p:sp>
      <p:sp>
        <p:nvSpPr>
          <p:cNvPr id="502792" name="AutoShape 8"/>
          <p:cNvSpPr>
            <a:spLocks noChangeArrowheads="1"/>
          </p:cNvSpPr>
          <p:nvPr/>
        </p:nvSpPr>
        <p:spPr bwMode="auto">
          <a:xfrm>
            <a:off x="5105400" y="4394200"/>
            <a:ext cx="32766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28,500 cfm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241713"/>
            <a:ext cx="8210549" cy="717790"/>
          </a:xfrm>
        </p:spPr>
        <p:txBody>
          <a:bodyPr/>
          <a:lstStyle/>
          <a:p>
            <a:r>
              <a:rPr lang="en-US" dirty="0" smtClean="0"/>
              <a:t>All Set for an Hour Discussion of Fine Bubble Diffusers, Turbo Blowers, and Dissolved Oxygen (DO) Control?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4679" y="2881746"/>
            <a:ext cx="6557818" cy="3168073"/>
            <a:chOff x="1294679" y="2881746"/>
            <a:chExt cx="6557818" cy="316807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294679" y="4202547"/>
              <a:ext cx="6557818" cy="1847272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Too Bad…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You</a:t>
              </a:r>
              <a:r>
                <a:rPr kumimoji="0" lang="en-US" sz="4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Will Be Disappointed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Down Arrow 4"/>
            <p:cNvSpPr/>
            <p:nvPr/>
          </p:nvSpPr>
          <p:spPr bwMode="auto">
            <a:xfrm>
              <a:off x="4005127" y="2881746"/>
              <a:ext cx="1136922" cy="1194086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23" name="Freeform 15"/>
          <p:cNvSpPr>
            <a:spLocks/>
          </p:cNvSpPr>
          <p:nvPr/>
        </p:nvSpPr>
        <p:spPr bwMode="auto">
          <a:xfrm>
            <a:off x="2209800" y="4394200"/>
            <a:ext cx="1524000" cy="1114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32"/>
              </a:cxn>
              <a:cxn ang="0">
                <a:pos x="384" y="624"/>
              </a:cxn>
              <a:cxn ang="0">
                <a:pos x="384" y="672"/>
              </a:cxn>
              <a:cxn ang="0">
                <a:pos x="240" y="672"/>
              </a:cxn>
              <a:cxn ang="0">
                <a:pos x="528" y="960"/>
              </a:cxn>
              <a:cxn ang="0">
                <a:pos x="816" y="672"/>
              </a:cxn>
              <a:cxn ang="0">
                <a:pos x="672" y="672"/>
              </a:cxn>
              <a:cxn ang="0">
                <a:pos x="720" y="480"/>
              </a:cxn>
              <a:cxn ang="0">
                <a:pos x="864" y="192"/>
              </a:cxn>
              <a:cxn ang="0">
                <a:pos x="960" y="0"/>
              </a:cxn>
              <a:cxn ang="0">
                <a:pos x="672" y="0"/>
              </a:cxn>
              <a:cxn ang="0">
                <a:pos x="528" y="384"/>
              </a:cxn>
              <a:cxn ang="0">
                <a:pos x="480" y="240"/>
              </a:cxn>
              <a:cxn ang="0">
                <a:pos x="336" y="0"/>
              </a:cxn>
              <a:cxn ang="0">
                <a:pos x="0" y="0"/>
              </a:cxn>
            </a:cxnLst>
            <a:rect l="0" t="0" r="r" b="b"/>
            <a:pathLst>
              <a:path w="960" h="960">
                <a:moveTo>
                  <a:pt x="0" y="0"/>
                </a:moveTo>
                <a:lnTo>
                  <a:pt x="288" y="432"/>
                </a:lnTo>
                <a:lnTo>
                  <a:pt x="384" y="624"/>
                </a:lnTo>
                <a:lnTo>
                  <a:pt x="384" y="672"/>
                </a:lnTo>
                <a:lnTo>
                  <a:pt x="240" y="672"/>
                </a:lnTo>
                <a:lnTo>
                  <a:pt x="528" y="960"/>
                </a:lnTo>
                <a:lnTo>
                  <a:pt x="816" y="672"/>
                </a:lnTo>
                <a:lnTo>
                  <a:pt x="672" y="672"/>
                </a:lnTo>
                <a:lnTo>
                  <a:pt x="720" y="480"/>
                </a:lnTo>
                <a:lnTo>
                  <a:pt x="864" y="192"/>
                </a:lnTo>
                <a:lnTo>
                  <a:pt x="960" y="0"/>
                </a:lnTo>
                <a:lnTo>
                  <a:pt x="672" y="0"/>
                </a:lnTo>
                <a:lnTo>
                  <a:pt x="528" y="384"/>
                </a:lnTo>
                <a:lnTo>
                  <a:pt x="480" y="240"/>
                </a:lnTo>
                <a:lnTo>
                  <a:pt x="3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noFill/>
            <a:prstDash val="solid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Three-Blower Installation Will Require 14,250 cfm Blowers</a:t>
            </a:r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blackWhite">
          <a:xfrm>
            <a:off x="304800" y="2489200"/>
            <a:ext cx="2667000" cy="1066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1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blackWhite">
          <a:xfrm>
            <a:off x="304800" y="3556000"/>
            <a:ext cx="2667000" cy="8382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</a:t>
            </a:r>
            <a:r>
              <a:rPr lang="en-US" sz="32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32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blackWhite">
          <a:xfrm>
            <a:off x="3276600" y="2489200"/>
            <a:ext cx="2667000" cy="10668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2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blackWhite">
          <a:xfrm>
            <a:off x="3276600" y="3556000"/>
            <a:ext cx="2667000" cy="8382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503818" name="Rectangle 10"/>
          <p:cNvSpPr>
            <a:spLocks noChangeArrowheads="1"/>
          </p:cNvSpPr>
          <p:nvPr/>
        </p:nvSpPr>
        <p:spPr bwMode="blackWhite">
          <a:xfrm>
            <a:off x="6248400" y="2489200"/>
            <a:ext cx="2667000" cy="106680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Standby Blower</a:t>
            </a:r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blackWhite">
          <a:xfrm>
            <a:off x="6248400" y="3556000"/>
            <a:ext cx="2667000" cy="8382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503824" name="Text Box 16"/>
          <p:cNvSpPr txBox="1">
            <a:spLocks noChangeArrowheads="1"/>
          </p:cNvSpPr>
          <p:nvPr/>
        </p:nvSpPr>
        <p:spPr bwMode="auto">
          <a:xfrm>
            <a:off x="1727364" y="5549900"/>
            <a:ext cx="272382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28,500 </a:t>
            </a:r>
            <a:r>
              <a:rPr lang="en-US" sz="4000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40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7"/>
          <p:cNvSpPr>
            <a:spLocks noChangeArrowheads="1"/>
          </p:cNvSpPr>
          <p:nvPr/>
        </p:nvSpPr>
        <p:spPr bwMode="auto">
          <a:xfrm>
            <a:off x="3578225" y="5670550"/>
            <a:ext cx="89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5,000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803564"/>
            <a:ext cx="8210549" cy="717790"/>
          </a:xfrm>
        </p:spPr>
        <p:txBody>
          <a:bodyPr/>
          <a:lstStyle/>
          <a:p>
            <a:r>
              <a:rPr lang="en-US" dirty="0" smtClean="0"/>
              <a:t>Multi-Stage Blower Has Surge Point at Approximately 50-60 Percent of Design Capacity</a:t>
            </a:r>
          </a:p>
        </p:txBody>
      </p:sp>
      <p:sp>
        <p:nvSpPr>
          <p:cNvPr id="506920" name="Rectangle 40"/>
          <p:cNvSpPr>
            <a:spLocks noChangeArrowheads="1"/>
          </p:cNvSpPr>
          <p:nvPr/>
        </p:nvSpPr>
        <p:spPr bwMode="blackWhite">
          <a:xfrm>
            <a:off x="3100388" y="2484438"/>
            <a:ext cx="5118100" cy="3011487"/>
          </a:xfrm>
          <a:prstGeom prst="rect">
            <a:avLst/>
          </a:prstGeom>
          <a:solidFill>
            <a:srgbClr val="FAF3DA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6911" name="Freeform 31"/>
          <p:cNvSpPr>
            <a:spLocks/>
          </p:cNvSpPr>
          <p:nvPr/>
        </p:nvSpPr>
        <p:spPr bwMode="auto">
          <a:xfrm>
            <a:off x="4657725" y="3141663"/>
            <a:ext cx="3035300" cy="615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24"/>
              </a:cxn>
              <a:cxn ang="0">
                <a:pos x="936" y="126"/>
              </a:cxn>
              <a:cxn ang="0">
                <a:pos x="1446" y="300"/>
              </a:cxn>
            </a:cxnLst>
            <a:rect l="0" t="0" r="r" b="b"/>
            <a:pathLst>
              <a:path w="1446" h="300">
                <a:moveTo>
                  <a:pt x="0" y="0"/>
                </a:moveTo>
                <a:cubicBezTo>
                  <a:pt x="58" y="4"/>
                  <a:pt x="192" y="3"/>
                  <a:pt x="348" y="24"/>
                </a:cubicBezTo>
                <a:cubicBezTo>
                  <a:pt x="504" y="45"/>
                  <a:pt x="753" y="80"/>
                  <a:pt x="936" y="126"/>
                </a:cubicBezTo>
                <a:cubicBezTo>
                  <a:pt x="1119" y="172"/>
                  <a:pt x="1340" y="264"/>
                  <a:pt x="1446" y="300"/>
                </a:cubicBezTo>
              </a:path>
            </a:pathLst>
          </a:custGeom>
          <a:noFill/>
          <a:ln w="127000" cmpd="sng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32"/>
          <p:cNvSpPr>
            <a:spLocks noChangeArrowheads="1"/>
          </p:cNvSpPr>
          <p:nvPr/>
        </p:nvSpPr>
        <p:spPr bwMode="auto">
          <a:xfrm>
            <a:off x="3100388" y="2552700"/>
            <a:ext cx="5118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Line 34"/>
          <p:cNvSpPr>
            <a:spLocks noChangeShapeType="1"/>
          </p:cNvSpPr>
          <p:nvPr/>
        </p:nvSpPr>
        <p:spPr bwMode="auto">
          <a:xfrm flipV="1">
            <a:off x="3100388" y="5065713"/>
            <a:ext cx="5118100" cy="95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Line 35"/>
          <p:cNvSpPr>
            <a:spLocks noChangeShapeType="1"/>
          </p:cNvSpPr>
          <p:nvPr/>
        </p:nvSpPr>
        <p:spPr bwMode="auto">
          <a:xfrm>
            <a:off x="3100388" y="4562475"/>
            <a:ext cx="5118100" cy="158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Line 36"/>
          <p:cNvSpPr>
            <a:spLocks noChangeShapeType="1"/>
          </p:cNvSpPr>
          <p:nvPr/>
        </p:nvSpPr>
        <p:spPr bwMode="auto">
          <a:xfrm>
            <a:off x="3100388" y="4059238"/>
            <a:ext cx="5118100" cy="31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Line 37"/>
          <p:cNvSpPr>
            <a:spLocks noChangeShapeType="1"/>
          </p:cNvSpPr>
          <p:nvPr/>
        </p:nvSpPr>
        <p:spPr bwMode="auto">
          <a:xfrm>
            <a:off x="3100388" y="3557588"/>
            <a:ext cx="5118100" cy="31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Line 38"/>
          <p:cNvSpPr>
            <a:spLocks noChangeShapeType="1"/>
          </p:cNvSpPr>
          <p:nvPr/>
        </p:nvSpPr>
        <p:spPr bwMode="auto">
          <a:xfrm>
            <a:off x="3100388" y="3055938"/>
            <a:ext cx="5118100" cy="15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Line 42"/>
          <p:cNvSpPr>
            <a:spLocks noChangeShapeType="1"/>
          </p:cNvSpPr>
          <p:nvPr/>
        </p:nvSpPr>
        <p:spPr bwMode="auto">
          <a:xfrm>
            <a:off x="2995613" y="5480050"/>
            <a:ext cx="1047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5" name="Line 43"/>
          <p:cNvSpPr>
            <a:spLocks noChangeShapeType="1"/>
          </p:cNvSpPr>
          <p:nvPr/>
        </p:nvSpPr>
        <p:spPr bwMode="auto">
          <a:xfrm>
            <a:off x="2995613" y="5064125"/>
            <a:ext cx="1047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44"/>
          <p:cNvSpPr>
            <a:spLocks noChangeShapeType="1"/>
          </p:cNvSpPr>
          <p:nvPr/>
        </p:nvSpPr>
        <p:spPr bwMode="auto">
          <a:xfrm>
            <a:off x="2995613" y="4562475"/>
            <a:ext cx="1047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45"/>
          <p:cNvSpPr>
            <a:spLocks noChangeShapeType="1"/>
          </p:cNvSpPr>
          <p:nvPr/>
        </p:nvSpPr>
        <p:spPr bwMode="auto">
          <a:xfrm>
            <a:off x="2995613" y="4059238"/>
            <a:ext cx="104775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46"/>
          <p:cNvSpPr>
            <a:spLocks noChangeShapeType="1"/>
          </p:cNvSpPr>
          <p:nvPr/>
        </p:nvSpPr>
        <p:spPr bwMode="auto">
          <a:xfrm>
            <a:off x="2995613" y="3557588"/>
            <a:ext cx="104775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9" name="Line 47"/>
          <p:cNvSpPr>
            <a:spLocks noChangeShapeType="1"/>
          </p:cNvSpPr>
          <p:nvPr/>
        </p:nvSpPr>
        <p:spPr bwMode="auto">
          <a:xfrm>
            <a:off x="2995613" y="3055938"/>
            <a:ext cx="104775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Line 48"/>
          <p:cNvSpPr>
            <a:spLocks noChangeShapeType="1"/>
          </p:cNvSpPr>
          <p:nvPr/>
        </p:nvSpPr>
        <p:spPr bwMode="auto">
          <a:xfrm>
            <a:off x="2995613" y="2552700"/>
            <a:ext cx="1047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Line 49"/>
          <p:cNvSpPr>
            <a:spLocks noChangeShapeType="1"/>
          </p:cNvSpPr>
          <p:nvPr/>
        </p:nvSpPr>
        <p:spPr bwMode="auto">
          <a:xfrm flipV="1">
            <a:off x="3100388" y="5522192"/>
            <a:ext cx="1587" cy="1174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Rectangle 50"/>
          <p:cNvSpPr>
            <a:spLocks noChangeArrowheads="1"/>
          </p:cNvSpPr>
          <p:nvPr/>
        </p:nvSpPr>
        <p:spPr bwMode="auto">
          <a:xfrm>
            <a:off x="2695224" y="5472113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3333" name="Rectangle 51"/>
          <p:cNvSpPr>
            <a:spLocks noChangeArrowheads="1"/>
          </p:cNvSpPr>
          <p:nvPr/>
        </p:nvSpPr>
        <p:spPr bwMode="auto">
          <a:xfrm>
            <a:off x="2695224" y="4967288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334" name="Rectangle 52"/>
          <p:cNvSpPr>
            <a:spLocks noChangeArrowheads="1"/>
          </p:cNvSpPr>
          <p:nvPr/>
        </p:nvSpPr>
        <p:spPr bwMode="auto">
          <a:xfrm>
            <a:off x="2695224" y="4467225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2695224" y="3963988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2695224" y="3459163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2498725" y="2959100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3338" name="Rectangle 56"/>
          <p:cNvSpPr>
            <a:spLocks noChangeArrowheads="1"/>
          </p:cNvSpPr>
          <p:nvPr/>
        </p:nvSpPr>
        <p:spPr bwMode="auto">
          <a:xfrm>
            <a:off x="2498725" y="2455863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3339" name="Rectangle 58"/>
          <p:cNvSpPr>
            <a:spLocks noChangeArrowheads="1"/>
          </p:cNvSpPr>
          <p:nvPr/>
        </p:nvSpPr>
        <p:spPr bwMode="auto">
          <a:xfrm>
            <a:off x="4762715" y="5670550"/>
            <a:ext cx="1925207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10,000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000" b="1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 (cfm)</a:t>
            </a:r>
            <a:endParaRPr lang="en-US" sz="3000" b="1" baseline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0" name="Rectangle 59"/>
          <p:cNvSpPr>
            <a:spLocks noChangeArrowheads="1"/>
          </p:cNvSpPr>
          <p:nvPr/>
        </p:nvSpPr>
        <p:spPr bwMode="auto">
          <a:xfrm>
            <a:off x="6884425" y="5670550"/>
            <a:ext cx="1101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15,000</a:t>
            </a:r>
          </a:p>
        </p:txBody>
      </p:sp>
      <p:sp>
        <p:nvSpPr>
          <p:cNvPr id="13341" name="Rectangle 60"/>
          <p:cNvSpPr>
            <a:spLocks noChangeArrowheads="1"/>
          </p:cNvSpPr>
          <p:nvPr/>
        </p:nvSpPr>
        <p:spPr bwMode="auto">
          <a:xfrm>
            <a:off x="85725" y="3454400"/>
            <a:ext cx="2495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000" b="1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 Pressure (psi)</a:t>
            </a:r>
          </a:p>
        </p:txBody>
      </p:sp>
      <p:sp>
        <p:nvSpPr>
          <p:cNvPr id="13342" name="Rectangle 62"/>
          <p:cNvSpPr>
            <a:spLocks noChangeArrowheads="1"/>
          </p:cNvSpPr>
          <p:nvPr/>
        </p:nvSpPr>
        <p:spPr bwMode="auto">
          <a:xfrm>
            <a:off x="4811713" y="2676525"/>
            <a:ext cx="2962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Surge: 7,100 </a:t>
            </a:r>
            <a:r>
              <a:rPr lang="en-US" sz="28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28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6944" name="Freeform 64"/>
          <p:cNvSpPr>
            <a:spLocks/>
          </p:cNvSpPr>
          <p:nvPr/>
        </p:nvSpPr>
        <p:spPr bwMode="auto">
          <a:xfrm>
            <a:off x="6234113" y="3640138"/>
            <a:ext cx="760412" cy="566737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0" y="328"/>
              </a:cxn>
            </a:cxnLst>
            <a:rect l="0" t="0" r="r" b="b"/>
            <a:pathLst>
              <a:path w="431" h="328">
                <a:moveTo>
                  <a:pt x="431" y="0"/>
                </a:moveTo>
                <a:lnTo>
                  <a:pt x="0" y="328"/>
                </a:ln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4" name="Rectangle 65"/>
          <p:cNvSpPr>
            <a:spLocks noChangeArrowheads="1"/>
          </p:cNvSpPr>
          <p:nvPr/>
        </p:nvSpPr>
        <p:spPr bwMode="auto">
          <a:xfrm>
            <a:off x="4856163" y="4171950"/>
            <a:ext cx="29733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Design: 14,250 cfm at 8 psi</a:t>
            </a:r>
          </a:p>
        </p:txBody>
      </p:sp>
      <p:sp>
        <p:nvSpPr>
          <p:cNvPr id="13345" name="Line 69"/>
          <p:cNvSpPr>
            <a:spLocks noChangeShapeType="1"/>
          </p:cNvSpPr>
          <p:nvPr/>
        </p:nvSpPr>
        <p:spPr bwMode="auto">
          <a:xfrm flipV="1">
            <a:off x="4041775" y="5522192"/>
            <a:ext cx="0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Line 70"/>
          <p:cNvSpPr>
            <a:spLocks noChangeShapeType="1"/>
          </p:cNvSpPr>
          <p:nvPr/>
        </p:nvSpPr>
        <p:spPr bwMode="auto">
          <a:xfrm flipV="1">
            <a:off x="5748338" y="5522192"/>
            <a:ext cx="0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7" name="Line 71"/>
          <p:cNvSpPr>
            <a:spLocks noChangeShapeType="1"/>
          </p:cNvSpPr>
          <p:nvPr/>
        </p:nvSpPr>
        <p:spPr bwMode="auto">
          <a:xfrm flipV="1">
            <a:off x="7478713" y="5522192"/>
            <a:ext cx="0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6941" name="Line 61"/>
          <p:cNvSpPr>
            <a:spLocks noChangeShapeType="1"/>
          </p:cNvSpPr>
          <p:nvPr/>
        </p:nvSpPr>
        <p:spPr bwMode="auto">
          <a:xfrm flipV="1">
            <a:off x="4598988" y="2455863"/>
            <a:ext cx="0" cy="3106737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9" name="Rectangle 75"/>
          <p:cNvSpPr>
            <a:spLocks noChangeArrowheads="1"/>
          </p:cNvSpPr>
          <p:nvPr/>
        </p:nvSpPr>
        <p:spPr bwMode="auto">
          <a:xfrm>
            <a:off x="2997200" y="5670550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917290"/>
            <a:ext cx="8210549" cy="717790"/>
          </a:xfrm>
        </p:spPr>
        <p:txBody>
          <a:bodyPr/>
          <a:lstStyle/>
          <a:p>
            <a:r>
              <a:rPr lang="en-US" dirty="0" smtClean="0"/>
              <a:t>Unit Power Consumption on Multi-Stage Centrifugal Blowers Increases at Throttled Conditions</a:t>
            </a:r>
          </a:p>
        </p:txBody>
      </p:sp>
      <p:sp>
        <p:nvSpPr>
          <p:cNvPr id="505894" name="Rectangle 38"/>
          <p:cNvSpPr>
            <a:spLocks noChangeArrowheads="1"/>
          </p:cNvSpPr>
          <p:nvPr/>
        </p:nvSpPr>
        <p:spPr bwMode="blackWhite">
          <a:xfrm>
            <a:off x="3036888" y="2338388"/>
            <a:ext cx="5486400" cy="3194050"/>
          </a:xfrm>
          <a:prstGeom prst="rect">
            <a:avLst/>
          </a:prstGeom>
          <a:solidFill>
            <a:srgbClr val="FAF3DA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925763" y="2609850"/>
            <a:ext cx="5600700" cy="2922588"/>
            <a:chOff x="1234" y="1764"/>
            <a:chExt cx="78" cy="1857"/>
          </a:xfrm>
        </p:grpSpPr>
        <p:sp>
          <p:nvSpPr>
            <p:cNvPr id="14360" name="Line 40"/>
            <p:cNvSpPr>
              <a:spLocks noChangeShapeType="1"/>
            </p:cNvSpPr>
            <p:nvPr/>
          </p:nvSpPr>
          <p:spPr bwMode="blackWhite">
            <a:xfrm>
              <a:off x="1234" y="3620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blackWhite">
            <a:xfrm>
              <a:off x="1234" y="3352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2" name="Line 42"/>
            <p:cNvSpPr>
              <a:spLocks noChangeShapeType="1"/>
            </p:cNvSpPr>
            <p:nvPr/>
          </p:nvSpPr>
          <p:spPr bwMode="blackWhite">
            <a:xfrm>
              <a:off x="1234" y="3091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3" name="Line 43"/>
            <p:cNvSpPr>
              <a:spLocks noChangeShapeType="1"/>
            </p:cNvSpPr>
            <p:nvPr/>
          </p:nvSpPr>
          <p:spPr bwMode="blackWhite">
            <a:xfrm>
              <a:off x="1234" y="2822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4" name="Line 44"/>
            <p:cNvSpPr>
              <a:spLocks noChangeShapeType="1"/>
            </p:cNvSpPr>
            <p:nvPr/>
          </p:nvSpPr>
          <p:spPr bwMode="blackWhite">
            <a:xfrm>
              <a:off x="1234" y="2561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5" name="Line 45"/>
            <p:cNvSpPr>
              <a:spLocks noChangeShapeType="1"/>
            </p:cNvSpPr>
            <p:nvPr/>
          </p:nvSpPr>
          <p:spPr bwMode="blackWhite">
            <a:xfrm>
              <a:off x="1234" y="2293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6" name="Line 46"/>
            <p:cNvSpPr>
              <a:spLocks noChangeShapeType="1"/>
            </p:cNvSpPr>
            <p:nvPr/>
          </p:nvSpPr>
          <p:spPr bwMode="blackWhite">
            <a:xfrm>
              <a:off x="1234" y="2032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7" name="Line 47"/>
            <p:cNvSpPr>
              <a:spLocks noChangeShapeType="1"/>
            </p:cNvSpPr>
            <p:nvPr/>
          </p:nvSpPr>
          <p:spPr bwMode="blackWhite">
            <a:xfrm>
              <a:off x="1234" y="1764"/>
              <a:ext cx="78" cy="1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5904" name="Rectangle 48"/>
          <p:cNvSpPr>
            <a:spLocks noChangeArrowheads="1"/>
          </p:cNvSpPr>
          <p:nvPr/>
        </p:nvSpPr>
        <p:spPr bwMode="blackWhite">
          <a:xfrm>
            <a:off x="2622550" y="53435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05905" name="Rectangle 49"/>
          <p:cNvSpPr>
            <a:spLocks noChangeArrowheads="1"/>
          </p:cNvSpPr>
          <p:nvPr/>
        </p:nvSpPr>
        <p:spPr bwMode="blackWhite">
          <a:xfrm>
            <a:off x="2522538" y="49164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5906" name="Rectangle 50"/>
          <p:cNvSpPr>
            <a:spLocks noChangeArrowheads="1"/>
          </p:cNvSpPr>
          <p:nvPr/>
        </p:nvSpPr>
        <p:spPr bwMode="blackWhite">
          <a:xfrm>
            <a:off x="2522538" y="45053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05907" name="Rectangle 51"/>
          <p:cNvSpPr>
            <a:spLocks noChangeArrowheads="1"/>
          </p:cNvSpPr>
          <p:nvPr/>
        </p:nvSpPr>
        <p:spPr bwMode="blackWhite">
          <a:xfrm>
            <a:off x="2522538" y="40830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505908" name="Rectangle 52"/>
          <p:cNvSpPr>
            <a:spLocks noChangeArrowheads="1"/>
          </p:cNvSpPr>
          <p:nvPr/>
        </p:nvSpPr>
        <p:spPr bwMode="blackWhite">
          <a:xfrm>
            <a:off x="2522538" y="3671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505909" name="Rectangle 53"/>
          <p:cNvSpPr>
            <a:spLocks noChangeArrowheads="1"/>
          </p:cNvSpPr>
          <p:nvPr/>
        </p:nvSpPr>
        <p:spPr bwMode="blackWhite">
          <a:xfrm>
            <a:off x="2522538" y="3251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05910" name="Rectangle 54"/>
          <p:cNvSpPr>
            <a:spLocks noChangeArrowheads="1"/>
          </p:cNvSpPr>
          <p:nvPr/>
        </p:nvSpPr>
        <p:spPr bwMode="blackWhite">
          <a:xfrm>
            <a:off x="2522538" y="28400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505911" name="Rectangle 55"/>
          <p:cNvSpPr>
            <a:spLocks noChangeArrowheads="1"/>
          </p:cNvSpPr>
          <p:nvPr/>
        </p:nvSpPr>
        <p:spPr bwMode="blackWhite">
          <a:xfrm>
            <a:off x="2522538" y="2413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505912" name="Rectangle 56"/>
          <p:cNvSpPr>
            <a:spLocks noChangeArrowheads="1"/>
          </p:cNvSpPr>
          <p:nvPr/>
        </p:nvSpPr>
        <p:spPr bwMode="blackWhite">
          <a:xfrm>
            <a:off x="3600450" y="5610225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505913" name="Rectangle 57"/>
          <p:cNvSpPr>
            <a:spLocks noChangeArrowheads="1"/>
          </p:cNvSpPr>
          <p:nvPr/>
        </p:nvSpPr>
        <p:spPr bwMode="blackWhite">
          <a:xfrm>
            <a:off x="5453063" y="5610225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505914" name="Rectangle 58"/>
          <p:cNvSpPr>
            <a:spLocks noChangeArrowheads="1"/>
          </p:cNvSpPr>
          <p:nvPr/>
        </p:nvSpPr>
        <p:spPr bwMode="blackWhite">
          <a:xfrm>
            <a:off x="7158038" y="5610225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4352" name="Rectangle 59"/>
          <p:cNvSpPr>
            <a:spLocks noChangeArrowheads="1"/>
          </p:cNvSpPr>
          <p:nvPr/>
        </p:nvSpPr>
        <p:spPr bwMode="blackWhite">
          <a:xfrm>
            <a:off x="598488" y="3498850"/>
            <a:ext cx="187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000" b="1" i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HP/1,000 </a:t>
            </a:r>
            <a:r>
              <a:rPr lang="en-US" sz="3000" b="1" i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3000" b="1" i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3" name="Rectangle 60"/>
          <p:cNvSpPr>
            <a:spLocks noChangeArrowheads="1"/>
          </p:cNvSpPr>
          <p:nvPr/>
        </p:nvSpPr>
        <p:spPr bwMode="blackWhite">
          <a:xfrm>
            <a:off x="3379788" y="6027738"/>
            <a:ext cx="490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000" b="1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 of Design Flow</a:t>
            </a:r>
          </a:p>
        </p:txBody>
      </p:sp>
      <p:sp>
        <p:nvSpPr>
          <p:cNvPr id="505917" name="Freeform 61"/>
          <p:cNvSpPr>
            <a:spLocks/>
          </p:cNvSpPr>
          <p:nvPr/>
        </p:nvSpPr>
        <p:spPr bwMode="blackWhite">
          <a:xfrm>
            <a:off x="3951288" y="2763838"/>
            <a:ext cx="3678237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6" y="427"/>
              </a:cxn>
              <a:cxn ang="0">
                <a:pos x="2507" y="731"/>
              </a:cxn>
            </a:cxnLst>
            <a:rect l="0" t="0" r="r" b="b"/>
            <a:pathLst>
              <a:path w="2507" h="731">
                <a:moveTo>
                  <a:pt x="0" y="0"/>
                </a:moveTo>
                <a:lnTo>
                  <a:pt x="1266" y="427"/>
                </a:lnTo>
                <a:lnTo>
                  <a:pt x="2507" y="731"/>
                </a:lnTo>
              </a:path>
            </a:pathLst>
          </a:custGeom>
          <a:noFill/>
          <a:ln w="1270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994150" y="5454650"/>
            <a:ext cx="3665538" cy="157163"/>
            <a:chOff x="2178" y="3499"/>
            <a:chExt cx="2198" cy="98"/>
          </a:xfrm>
        </p:grpSpPr>
        <p:sp>
          <p:nvSpPr>
            <p:cNvPr id="14357" name="Line 63"/>
            <p:cNvSpPr>
              <a:spLocks noChangeShapeType="1"/>
            </p:cNvSpPr>
            <p:nvPr/>
          </p:nvSpPr>
          <p:spPr bwMode="blackWhite">
            <a:xfrm flipV="1">
              <a:off x="2178" y="3499"/>
              <a:ext cx="0" cy="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8" name="Line 64"/>
            <p:cNvSpPr>
              <a:spLocks noChangeShapeType="1"/>
            </p:cNvSpPr>
            <p:nvPr/>
          </p:nvSpPr>
          <p:spPr bwMode="blackWhite">
            <a:xfrm flipV="1">
              <a:off x="3285" y="3499"/>
              <a:ext cx="0" cy="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9" name="Line 65"/>
            <p:cNvSpPr>
              <a:spLocks noChangeShapeType="1"/>
            </p:cNvSpPr>
            <p:nvPr/>
          </p:nvSpPr>
          <p:spPr bwMode="blackWhite">
            <a:xfrm flipV="1">
              <a:off x="4376" y="3499"/>
              <a:ext cx="0" cy="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5924" name="Oval 68"/>
          <p:cNvSpPr>
            <a:spLocks noChangeArrowheads="1"/>
          </p:cNvSpPr>
          <p:nvPr/>
        </p:nvSpPr>
        <p:spPr bwMode="blackWhite">
          <a:xfrm>
            <a:off x="3282950" y="3883025"/>
            <a:ext cx="2625725" cy="1258888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Constant Discharge Pressure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82733"/>
            <a:ext cx="8210549" cy="599209"/>
          </a:xfrm>
        </p:spPr>
        <p:txBody>
          <a:bodyPr/>
          <a:lstStyle/>
          <a:p>
            <a:r>
              <a:rPr lang="en-US" dirty="0" smtClean="0"/>
              <a:t>Blower Power Consumption</a:t>
            </a:r>
          </a:p>
        </p:txBody>
      </p:sp>
      <p:sp>
        <p:nvSpPr>
          <p:cNvPr id="15363" name="Rectangle 31"/>
          <p:cNvSpPr>
            <a:spLocks noChangeArrowheads="1"/>
          </p:cNvSpPr>
          <p:nvPr/>
        </p:nvSpPr>
        <p:spPr bwMode="auto">
          <a:xfrm>
            <a:off x="215900" y="2743200"/>
            <a:ext cx="1333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</a:t>
            </a:r>
          </a:p>
        </p:txBody>
      </p:sp>
      <p:sp>
        <p:nvSpPr>
          <p:cNvPr id="15364" name="Rectangle 40"/>
          <p:cNvSpPr>
            <a:spLocks noChangeArrowheads="1"/>
          </p:cNvSpPr>
          <p:nvPr/>
        </p:nvSpPr>
        <p:spPr bwMode="auto">
          <a:xfrm>
            <a:off x="3197059" y="6252585"/>
            <a:ext cx="3973845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i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 of Design Flow</a:t>
            </a:r>
            <a:endParaRPr lang="en-US" sz="28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066925" y="1843088"/>
            <a:ext cx="60785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793260" y="5868410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blackWhite">
          <a:xfrm>
            <a:off x="2066925" y="1270000"/>
            <a:ext cx="6078538" cy="4424363"/>
          </a:xfrm>
          <a:prstGeom prst="rect">
            <a:avLst/>
          </a:prstGeom>
          <a:solidFill>
            <a:srgbClr val="FAF3DA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066925" y="4689475"/>
            <a:ext cx="6078538" cy="11113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2066925" y="3549650"/>
            <a:ext cx="6078538" cy="31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2066925" y="2413000"/>
            <a:ext cx="6078538" cy="31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1943100" y="5634038"/>
            <a:ext cx="123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1943100" y="4687888"/>
            <a:ext cx="123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>
            <a:off x="1943100" y="4119563"/>
            <a:ext cx="123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1943100" y="3549650"/>
            <a:ext cx="123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>
            <a:off x="1943100" y="2981325"/>
            <a:ext cx="1238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1943100" y="2413000"/>
            <a:ext cx="123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1943100" y="1843088"/>
            <a:ext cx="123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V="1">
            <a:off x="2079625" y="5713413"/>
            <a:ext cx="1588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1309475" y="4427538"/>
            <a:ext cx="51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1309475" y="3302000"/>
            <a:ext cx="51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1309475" y="2206625"/>
            <a:ext cx="51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sz="2400" b="1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3" name="Rectangle 28"/>
          <p:cNvSpPr>
            <a:spLocks noChangeArrowheads="1"/>
          </p:cNvSpPr>
          <p:nvPr/>
        </p:nvSpPr>
        <p:spPr bwMode="auto">
          <a:xfrm>
            <a:off x="1309475" y="1065213"/>
            <a:ext cx="51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250</a:t>
            </a:r>
            <a:endParaRPr lang="en-US" sz="2400" b="1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5895110" y="5868410"/>
            <a:ext cx="343043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800" b="1" baseline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7841349" y="586841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5386" name="Rectangle 32"/>
          <p:cNvSpPr>
            <a:spLocks noChangeArrowheads="1"/>
          </p:cNvSpPr>
          <p:nvPr/>
        </p:nvSpPr>
        <p:spPr bwMode="auto">
          <a:xfrm>
            <a:off x="2332038" y="1622425"/>
            <a:ext cx="2533650" cy="492443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</a:t>
            </a:r>
            <a:r>
              <a:rPr lang="en-US" sz="16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F, 36</a:t>
            </a:r>
            <a:r>
              <a:rPr lang="en-US" sz="16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RH, 5000 SCFM Blower</a:t>
            </a:r>
          </a:p>
        </p:txBody>
      </p:sp>
      <p:sp>
        <p:nvSpPr>
          <p:cNvPr id="15387" name="Line 35"/>
          <p:cNvSpPr>
            <a:spLocks noChangeShapeType="1"/>
          </p:cNvSpPr>
          <p:nvPr/>
        </p:nvSpPr>
        <p:spPr bwMode="auto">
          <a:xfrm flipV="1">
            <a:off x="3976688" y="5713413"/>
            <a:ext cx="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388" name="Line 36"/>
          <p:cNvSpPr>
            <a:spLocks noChangeShapeType="1"/>
          </p:cNvSpPr>
          <p:nvPr/>
        </p:nvSpPr>
        <p:spPr bwMode="auto">
          <a:xfrm flipV="1">
            <a:off x="6072188" y="5713413"/>
            <a:ext cx="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389" name="Line 37"/>
          <p:cNvSpPr>
            <a:spLocks noChangeShapeType="1"/>
          </p:cNvSpPr>
          <p:nvPr/>
        </p:nvSpPr>
        <p:spPr bwMode="auto">
          <a:xfrm flipV="1">
            <a:off x="8126413" y="5713413"/>
            <a:ext cx="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0" name="Rectangle 39"/>
          <p:cNvSpPr>
            <a:spLocks noChangeArrowheads="1"/>
          </p:cNvSpPr>
          <p:nvPr/>
        </p:nvSpPr>
        <p:spPr bwMode="auto">
          <a:xfrm>
            <a:off x="1962007" y="5868410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5391" name="Line 42"/>
          <p:cNvSpPr>
            <a:spLocks noChangeShapeType="1"/>
          </p:cNvSpPr>
          <p:nvPr/>
        </p:nvSpPr>
        <p:spPr bwMode="auto">
          <a:xfrm>
            <a:off x="1943100" y="1304925"/>
            <a:ext cx="123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2" name="Line 45"/>
          <p:cNvSpPr>
            <a:spLocks noChangeShapeType="1"/>
          </p:cNvSpPr>
          <p:nvPr/>
        </p:nvSpPr>
        <p:spPr bwMode="auto">
          <a:xfrm flipV="1">
            <a:off x="3362325" y="2684463"/>
            <a:ext cx="4751388" cy="22447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Rectangle 46"/>
          <p:cNvSpPr>
            <a:spLocks noChangeArrowheads="1"/>
          </p:cNvSpPr>
          <p:nvPr/>
        </p:nvSpPr>
        <p:spPr bwMode="auto">
          <a:xfrm>
            <a:off x="3263400" y="4730750"/>
            <a:ext cx="267702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</a:p>
        </p:txBody>
      </p:sp>
      <p:sp>
        <p:nvSpPr>
          <p:cNvPr id="15394" name="Rectangle 47"/>
          <p:cNvSpPr>
            <a:spLocks noChangeArrowheads="1"/>
          </p:cNvSpPr>
          <p:nvPr/>
        </p:nvSpPr>
        <p:spPr bwMode="auto">
          <a:xfrm>
            <a:off x="3806325" y="4452938"/>
            <a:ext cx="267702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</a:p>
        </p:txBody>
      </p:sp>
      <p:sp>
        <p:nvSpPr>
          <p:cNvPr id="15395" name="Rectangle 48"/>
          <p:cNvSpPr>
            <a:spLocks noChangeArrowheads="1"/>
          </p:cNvSpPr>
          <p:nvPr/>
        </p:nvSpPr>
        <p:spPr bwMode="auto">
          <a:xfrm>
            <a:off x="5898650" y="3470275"/>
            <a:ext cx="267702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</a:p>
        </p:txBody>
      </p:sp>
      <p:sp>
        <p:nvSpPr>
          <p:cNvPr id="15396" name="Rectangle 49"/>
          <p:cNvSpPr>
            <a:spLocks noChangeArrowheads="1"/>
          </p:cNvSpPr>
          <p:nvPr/>
        </p:nvSpPr>
        <p:spPr bwMode="auto">
          <a:xfrm>
            <a:off x="7889375" y="2552700"/>
            <a:ext cx="267702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</a:p>
        </p:txBody>
      </p:sp>
      <p:sp>
        <p:nvSpPr>
          <p:cNvPr id="15397" name="Line 50"/>
          <p:cNvSpPr>
            <a:spLocks noChangeShapeType="1"/>
          </p:cNvSpPr>
          <p:nvPr/>
        </p:nvSpPr>
        <p:spPr bwMode="auto">
          <a:xfrm flipV="1">
            <a:off x="3973513" y="1822450"/>
            <a:ext cx="4129087" cy="2308225"/>
          </a:xfrm>
          <a:prstGeom prst="line">
            <a:avLst/>
          </a:prstGeom>
          <a:noFill/>
          <a:ln w="76200">
            <a:solidFill>
              <a:srgbClr val="335313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8" name="Rectangle 54"/>
          <p:cNvSpPr>
            <a:spLocks noChangeArrowheads="1"/>
          </p:cNvSpPr>
          <p:nvPr/>
        </p:nvSpPr>
        <p:spPr bwMode="auto">
          <a:xfrm>
            <a:off x="3742921" y="3854450"/>
            <a:ext cx="411972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600" b="1" baseline="0" dirty="0">
                <a:solidFill>
                  <a:srgbClr val="335313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</a:t>
            </a:r>
          </a:p>
        </p:txBody>
      </p:sp>
      <p:sp>
        <p:nvSpPr>
          <p:cNvPr id="15399" name="Rectangle 55"/>
          <p:cNvSpPr>
            <a:spLocks noChangeArrowheads="1"/>
          </p:cNvSpPr>
          <p:nvPr/>
        </p:nvSpPr>
        <p:spPr bwMode="auto">
          <a:xfrm>
            <a:off x="5813425" y="2732088"/>
            <a:ext cx="409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600" b="1" baseline="0">
                <a:solidFill>
                  <a:srgbClr val="335313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</a:t>
            </a:r>
          </a:p>
        </p:txBody>
      </p:sp>
      <p:sp>
        <p:nvSpPr>
          <p:cNvPr id="15400" name="Rectangle 56"/>
          <p:cNvSpPr>
            <a:spLocks noChangeArrowheads="1"/>
          </p:cNvSpPr>
          <p:nvPr/>
        </p:nvSpPr>
        <p:spPr bwMode="auto">
          <a:xfrm>
            <a:off x="7905346" y="1555750"/>
            <a:ext cx="411972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600" b="1" baseline="0">
                <a:solidFill>
                  <a:srgbClr val="335313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</a:t>
            </a:r>
          </a:p>
        </p:txBody>
      </p:sp>
      <p:sp>
        <p:nvSpPr>
          <p:cNvPr id="15401" name="Line 58"/>
          <p:cNvSpPr>
            <a:spLocks noChangeShapeType="1"/>
          </p:cNvSpPr>
          <p:nvPr/>
        </p:nvSpPr>
        <p:spPr bwMode="auto">
          <a:xfrm flipV="1">
            <a:off x="3951288" y="1638300"/>
            <a:ext cx="4151312" cy="204946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2" name="Rectangle 59"/>
          <p:cNvSpPr>
            <a:spLocks noChangeArrowheads="1"/>
          </p:cNvSpPr>
          <p:nvPr/>
        </p:nvSpPr>
        <p:spPr bwMode="auto">
          <a:xfrm>
            <a:off x="5915025" y="2414588"/>
            <a:ext cx="3190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 dirty="0">
                <a:latin typeface="Arial" pitchFamily="34" charset="0"/>
                <a:cs typeface="Arial" pitchFamily="34" charset="0"/>
                <a:sym typeface="Wingdings 2" pitchFamily="18" charset="2"/>
              </a:rPr>
              <a:t></a:t>
            </a:r>
          </a:p>
        </p:txBody>
      </p:sp>
      <p:sp>
        <p:nvSpPr>
          <p:cNvPr id="15403" name="Rectangle 60"/>
          <p:cNvSpPr>
            <a:spLocks noChangeArrowheads="1"/>
          </p:cNvSpPr>
          <p:nvPr/>
        </p:nvSpPr>
        <p:spPr bwMode="auto">
          <a:xfrm>
            <a:off x="7893050" y="1430338"/>
            <a:ext cx="3190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>
                <a:latin typeface="Arial" pitchFamily="34" charset="0"/>
                <a:cs typeface="Arial" pitchFamily="34" charset="0"/>
                <a:sym typeface="Wingdings 2" pitchFamily="18" charset="2"/>
              </a:rPr>
              <a:t></a:t>
            </a:r>
          </a:p>
        </p:txBody>
      </p:sp>
      <p:sp>
        <p:nvSpPr>
          <p:cNvPr id="15404" name="Rectangle 62"/>
          <p:cNvSpPr>
            <a:spLocks noChangeArrowheads="1"/>
          </p:cNvSpPr>
          <p:nvPr/>
        </p:nvSpPr>
        <p:spPr bwMode="auto">
          <a:xfrm>
            <a:off x="5537200" y="4465638"/>
            <a:ext cx="253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Single Stage, Inlet Guide Vanes, Outlet Diffusion Vanes</a:t>
            </a:r>
          </a:p>
        </p:txBody>
      </p:sp>
      <p:sp>
        <p:nvSpPr>
          <p:cNvPr id="15405" name="Line 63"/>
          <p:cNvSpPr>
            <a:spLocks noChangeShapeType="1"/>
          </p:cNvSpPr>
          <p:nvPr/>
        </p:nvSpPr>
        <p:spPr bwMode="auto">
          <a:xfrm flipH="1" flipV="1">
            <a:off x="5059363" y="4221163"/>
            <a:ext cx="446087" cy="28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Rectangle 64"/>
          <p:cNvSpPr>
            <a:spLocks noChangeArrowheads="1"/>
          </p:cNvSpPr>
          <p:nvPr/>
        </p:nvSpPr>
        <p:spPr bwMode="auto">
          <a:xfrm>
            <a:off x="2039938" y="3429000"/>
            <a:ext cx="1557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baseline="0" dirty="0">
                <a:solidFill>
                  <a:srgbClr val="335313"/>
                </a:solidFill>
                <a:latin typeface="Arial" pitchFamily="34" charset="0"/>
                <a:cs typeface="Arial" pitchFamily="34" charset="0"/>
              </a:rPr>
              <a:t>Multi-Stage VFD</a:t>
            </a:r>
          </a:p>
        </p:txBody>
      </p:sp>
      <p:sp>
        <p:nvSpPr>
          <p:cNvPr id="15407" name="Line 65"/>
          <p:cNvSpPr>
            <a:spLocks noChangeShapeType="1"/>
          </p:cNvSpPr>
          <p:nvPr/>
        </p:nvSpPr>
        <p:spPr bwMode="auto">
          <a:xfrm>
            <a:off x="3213100" y="3857625"/>
            <a:ext cx="593725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8" name="Line 66"/>
          <p:cNvSpPr>
            <a:spLocks noChangeShapeType="1"/>
          </p:cNvSpPr>
          <p:nvPr/>
        </p:nvSpPr>
        <p:spPr bwMode="auto">
          <a:xfrm>
            <a:off x="4251325" y="3033713"/>
            <a:ext cx="639763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9" name="Rectangle 67"/>
          <p:cNvSpPr>
            <a:spLocks noChangeArrowheads="1"/>
          </p:cNvSpPr>
          <p:nvPr/>
        </p:nvSpPr>
        <p:spPr bwMode="auto">
          <a:xfrm>
            <a:off x="2141538" y="2697163"/>
            <a:ext cx="2533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baseline="0" dirty="0">
                <a:latin typeface="Arial" pitchFamily="34" charset="0"/>
                <a:cs typeface="Arial" pitchFamily="34" charset="0"/>
              </a:rPr>
              <a:t>Multi-Stage, Inlet Throttling</a:t>
            </a:r>
          </a:p>
        </p:txBody>
      </p:sp>
      <p:sp>
        <p:nvSpPr>
          <p:cNvPr id="15410" name="Rectangle 57"/>
          <p:cNvSpPr>
            <a:spLocks noChangeArrowheads="1"/>
          </p:cNvSpPr>
          <p:nvPr/>
        </p:nvSpPr>
        <p:spPr bwMode="auto">
          <a:xfrm>
            <a:off x="3822700" y="3460750"/>
            <a:ext cx="3190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800" b="1" baseline="0">
                <a:latin typeface="Arial" pitchFamily="34" charset="0"/>
                <a:cs typeface="Arial" pitchFamily="34" charset="0"/>
                <a:sym typeface="Wingdings 2" pitchFamily="18" charset="2"/>
              </a:rPr>
              <a:t></a:t>
            </a:r>
          </a:p>
        </p:txBody>
      </p:sp>
      <p:sp>
        <p:nvSpPr>
          <p:cNvPr id="15411" name="Freeform 69"/>
          <p:cNvSpPr>
            <a:spLocks/>
          </p:cNvSpPr>
          <p:nvPr/>
        </p:nvSpPr>
        <p:spPr bwMode="auto">
          <a:xfrm>
            <a:off x="3933825" y="2293938"/>
            <a:ext cx="4179888" cy="2176462"/>
          </a:xfrm>
          <a:custGeom>
            <a:avLst/>
            <a:gdLst>
              <a:gd name="T0" fmla="*/ 0 w 2633"/>
              <a:gd name="T1" fmla="*/ 1371 h 1371"/>
              <a:gd name="T2" fmla="*/ 1307 w 2633"/>
              <a:gd name="T3" fmla="*/ 731 h 1371"/>
              <a:gd name="T4" fmla="*/ 2633 w 2633"/>
              <a:gd name="T5" fmla="*/ 0 h 1371"/>
              <a:gd name="T6" fmla="*/ 0 60000 65536"/>
              <a:gd name="T7" fmla="*/ 0 60000 65536"/>
              <a:gd name="T8" fmla="*/ 0 60000 65536"/>
              <a:gd name="T9" fmla="*/ 0 w 2633"/>
              <a:gd name="T10" fmla="*/ 0 h 1371"/>
              <a:gd name="T11" fmla="*/ 2633 w 2633"/>
              <a:gd name="T12" fmla="*/ 1371 h 13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3" h="1371">
                <a:moveTo>
                  <a:pt x="0" y="1371"/>
                </a:moveTo>
                <a:lnTo>
                  <a:pt x="1307" y="731"/>
                </a:lnTo>
                <a:lnTo>
                  <a:pt x="2633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AutoShape 70"/>
          <p:cNvSpPr>
            <a:spLocks noChangeArrowheads="1"/>
          </p:cNvSpPr>
          <p:nvPr/>
        </p:nvSpPr>
        <p:spPr bwMode="auto">
          <a:xfrm>
            <a:off x="3860800" y="4297363"/>
            <a:ext cx="260350" cy="260350"/>
          </a:xfrm>
          <a:prstGeom prst="diamond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3" name="AutoShape 71"/>
          <p:cNvSpPr>
            <a:spLocks noChangeArrowheads="1"/>
          </p:cNvSpPr>
          <p:nvPr/>
        </p:nvSpPr>
        <p:spPr bwMode="auto">
          <a:xfrm>
            <a:off x="5940425" y="3255963"/>
            <a:ext cx="260350" cy="260350"/>
          </a:xfrm>
          <a:prstGeom prst="diamond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4" name="AutoShape 72"/>
          <p:cNvSpPr>
            <a:spLocks noChangeArrowheads="1"/>
          </p:cNvSpPr>
          <p:nvPr/>
        </p:nvSpPr>
        <p:spPr bwMode="auto">
          <a:xfrm>
            <a:off x="8005763" y="2143125"/>
            <a:ext cx="260350" cy="260350"/>
          </a:xfrm>
          <a:prstGeom prst="diamond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5" name="Rectangle 73"/>
          <p:cNvSpPr>
            <a:spLocks noChangeArrowheads="1"/>
          </p:cNvSpPr>
          <p:nvPr/>
        </p:nvSpPr>
        <p:spPr bwMode="auto">
          <a:xfrm>
            <a:off x="2033588" y="4340225"/>
            <a:ext cx="1325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Speed Turbo Blower</a:t>
            </a:r>
          </a:p>
        </p:txBody>
      </p:sp>
      <p:sp>
        <p:nvSpPr>
          <p:cNvPr id="15416" name="Line 74"/>
          <p:cNvSpPr>
            <a:spLocks noChangeShapeType="1"/>
          </p:cNvSpPr>
          <p:nvPr/>
        </p:nvSpPr>
        <p:spPr bwMode="auto">
          <a:xfrm flipV="1">
            <a:off x="3062288" y="4414838"/>
            <a:ext cx="796925" cy="6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Should You Do?</a:t>
            </a: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blackWhite">
          <a:xfrm>
            <a:off x="276225" y="1698625"/>
            <a:ext cx="1793875" cy="884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1</a:t>
            </a: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blackWhite">
          <a:xfrm>
            <a:off x="276225" y="2582863"/>
            <a:ext cx="1793875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8,000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26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blackWhite">
          <a:xfrm>
            <a:off x="2346325" y="1698625"/>
            <a:ext cx="1793875" cy="884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2</a:t>
            </a:r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blackWhite">
          <a:xfrm>
            <a:off x="2346325" y="2582863"/>
            <a:ext cx="1793875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8,000 cfm</a:t>
            </a:r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blackWhite">
          <a:xfrm>
            <a:off x="4418013" y="1698625"/>
            <a:ext cx="2081212" cy="884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</a:t>
            </a:r>
            <a:b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3</a:t>
            </a:r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blackWhite">
          <a:xfrm>
            <a:off x="4418013" y="2582863"/>
            <a:ext cx="2081212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507919" name="Rectangle 15"/>
          <p:cNvSpPr>
            <a:spLocks noChangeArrowheads="1"/>
          </p:cNvSpPr>
          <p:nvPr/>
        </p:nvSpPr>
        <p:spPr bwMode="blackWhite">
          <a:xfrm>
            <a:off x="6777038" y="1698625"/>
            <a:ext cx="2081212" cy="884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</a:t>
            </a:r>
            <a:br>
              <a:rPr lang="en-US" sz="2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4</a:t>
            </a:r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blackWhite">
          <a:xfrm>
            <a:off x="6777038" y="2582863"/>
            <a:ext cx="2081212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507927" name="Text Box 23"/>
          <p:cNvSpPr txBox="1">
            <a:spLocks noChangeArrowheads="1"/>
          </p:cNvSpPr>
          <p:nvPr/>
        </p:nvSpPr>
        <p:spPr bwMode="blackWhite">
          <a:xfrm>
            <a:off x="4056063" y="3516313"/>
            <a:ext cx="1031051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blackWhite">
          <a:xfrm>
            <a:off x="276225" y="4469101"/>
            <a:ext cx="1793875" cy="88423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1</a:t>
            </a:r>
          </a:p>
        </p:txBody>
      </p:sp>
      <p:sp>
        <p:nvSpPr>
          <p:cNvPr id="507931" name="Rectangle 27"/>
          <p:cNvSpPr>
            <a:spLocks noChangeArrowheads="1"/>
          </p:cNvSpPr>
          <p:nvPr/>
        </p:nvSpPr>
        <p:spPr bwMode="blackWhite">
          <a:xfrm>
            <a:off x="276225" y="5353338"/>
            <a:ext cx="1793875" cy="7381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8,000 </a:t>
            </a:r>
            <a:r>
              <a:rPr lang="en-US" sz="2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endParaRPr lang="en-US" sz="26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29"/>
          <p:cNvSpPr>
            <a:spLocks noChangeArrowheads="1"/>
          </p:cNvSpPr>
          <p:nvPr/>
        </p:nvSpPr>
        <p:spPr bwMode="blackWhite">
          <a:xfrm>
            <a:off x="2268538" y="4469101"/>
            <a:ext cx="2028825" cy="88423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 No. 2</a:t>
            </a:r>
          </a:p>
        </p:txBody>
      </p:sp>
      <p:sp>
        <p:nvSpPr>
          <p:cNvPr id="507934" name="Rectangle 30"/>
          <p:cNvSpPr>
            <a:spLocks noChangeArrowheads="1"/>
          </p:cNvSpPr>
          <p:nvPr/>
        </p:nvSpPr>
        <p:spPr bwMode="blackWhite">
          <a:xfrm>
            <a:off x="2268538" y="5353338"/>
            <a:ext cx="2028825" cy="7381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16400" name="Rectangle 32"/>
          <p:cNvSpPr>
            <a:spLocks noChangeArrowheads="1"/>
          </p:cNvSpPr>
          <p:nvPr/>
        </p:nvSpPr>
        <p:spPr bwMode="blackWhite">
          <a:xfrm>
            <a:off x="4483100" y="4469101"/>
            <a:ext cx="2081213" cy="88423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</a:t>
            </a:r>
            <a:b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3</a:t>
            </a:r>
          </a:p>
        </p:txBody>
      </p:sp>
      <p:sp>
        <p:nvSpPr>
          <p:cNvPr id="507937" name="Rectangle 33"/>
          <p:cNvSpPr>
            <a:spLocks noChangeArrowheads="1"/>
          </p:cNvSpPr>
          <p:nvPr/>
        </p:nvSpPr>
        <p:spPr bwMode="blackWhite">
          <a:xfrm>
            <a:off x="4483100" y="5353338"/>
            <a:ext cx="2081213" cy="7381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16402" name="Rectangle 35"/>
          <p:cNvSpPr>
            <a:spLocks noChangeArrowheads="1"/>
          </p:cNvSpPr>
          <p:nvPr/>
        </p:nvSpPr>
        <p:spPr bwMode="blackWhite">
          <a:xfrm>
            <a:off x="6778625" y="4467513"/>
            <a:ext cx="2081213" cy="8842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Blower</a:t>
            </a:r>
            <a:b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4</a:t>
            </a:r>
          </a:p>
        </p:txBody>
      </p:sp>
      <p:sp>
        <p:nvSpPr>
          <p:cNvPr id="507940" name="Rectangle 36"/>
          <p:cNvSpPr>
            <a:spLocks noChangeArrowheads="1"/>
          </p:cNvSpPr>
          <p:nvPr/>
        </p:nvSpPr>
        <p:spPr bwMode="blackWhite">
          <a:xfrm>
            <a:off x="6778625" y="5351751"/>
            <a:ext cx="2081213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50755"/>
            <a:ext cx="8210549" cy="717790"/>
          </a:xfrm>
        </p:spPr>
        <p:txBody>
          <a:bodyPr/>
          <a:lstStyle/>
          <a:p>
            <a:r>
              <a:rPr lang="en-US" dirty="0" smtClean="0"/>
              <a:t>It’s Becoming Quite Fashionable to Combine Blower Types</a:t>
            </a:r>
          </a:p>
        </p:txBody>
      </p:sp>
      <p:sp>
        <p:nvSpPr>
          <p:cNvPr id="551949" name="Rectangle 13"/>
          <p:cNvSpPr>
            <a:spLocks noChangeArrowheads="1"/>
          </p:cNvSpPr>
          <p:nvPr/>
        </p:nvSpPr>
        <p:spPr bwMode="blackWhite">
          <a:xfrm>
            <a:off x="4902200" y="4597400"/>
            <a:ext cx="1662113" cy="7381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sp>
        <p:nvSpPr>
          <p:cNvPr id="551952" name="Rectangle 16"/>
          <p:cNvSpPr>
            <a:spLocks noChangeArrowheads="1"/>
          </p:cNvSpPr>
          <p:nvPr/>
        </p:nvSpPr>
        <p:spPr bwMode="blackWhite">
          <a:xfrm>
            <a:off x="6759575" y="4595813"/>
            <a:ext cx="1643063" cy="7381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14,250 cfm</a:t>
            </a:r>
          </a:p>
        </p:txBody>
      </p:sp>
      <p:pic>
        <p:nvPicPr>
          <p:cNvPr id="17413" name="Picture 33" descr="spencer blower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2058988"/>
            <a:ext cx="3124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4" descr="turblex"/>
          <p:cNvPicPr>
            <a:picLocks noChangeAspect="1" noChangeArrowheads="1"/>
          </p:cNvPicPr>
          <p:nvPr/>
        </p:nvPicPr>
        <p:blipFill>
          <a:blip r:embed="rId3" cstate="print"/>
          <a:srcRect b="11200"/>
          <a:stretch>
            <a:fillRect/>
          </a:stretch>
        </p:blipFill>
        <p:spPr bwMode="auto">
          <a:xfrm>
            <a:off x="1081088" y="2078038"/>
            <a:ext cx="3133725" cy="2092325"/>
          </a:xfrm>
          <a:prstGeom prst="rect">
            <a:avLst/>
          </a:prstGeom>
          <a:noFill/>
          <a:ln w="3175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51943" name="Rectangle 7"/>
          <p:cNvSpPr>
            <a:spLocks noChangeArrowheads="1"/>
          </p:cNvSpPr>
          <p:nvPr/>
        </p:nvSpPr>
        <p:spPr bwMode="blackWhite">
          <a:xfrm>
            <a:off x="885825" y="4587875"/>
            <a:ext cx="1689100" cy="74771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8,000 cfm</a:t>
            </a:r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blackWhite">
          <a:xfrm>
            <a:off x="2773363" y="4597400"/>
            <a:ext cx="1714500" cy="7381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8,000 cfm</a:t>
            </a:r>
          </a:p>
        </p:txBody>
      </p:sp>
      <p:sp>
        <p:nvSpPr>
          <p:cNvPr id="17417" name="Rectangle 36"/>
          <p:cNvSpPr>
            <a:spLocks noChangeArrowheads="1"/>
          </p:cNvSpPr>
          <p:nvPr/>
        </p:nvSpPr>
        <p:spPr bwMode="auto">
          <a:xfrm>
            <a:off x="830458" y="5618163"/>
            <a:ext cx="3734997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b="1" baseline="0" dirty="0">
                <a:latin typeface="Tahoma" pitchFamily="34" charset="0"/>
                <a:cs typeface="Tahoma" pitchFamily="34" charset="0"/>
              </a:rPr>
              <a:t>Two </a:t>
            </a:r>
            <a:r>
              <a:rPr lang="en-US" sz="3200" b="1" baseline="0" dirty="0" smtClean="0">
                <a:latin typeface="Tahoma" pitchFamily="34" charset="0"/>
                <a:cs typeface="Tahoma" pitchFamily="34" charset="0"/>
              </a:rPr>
              <a:t>Single-Stage </a:t>
            </a:r>
            <a:endParaRPr lang="en-US" sz="3200" b="1" baseline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8" name="Rectangle 37"/>
          <p:cNvSpPr>
            <a:spLocks noChangeArrowheads="1"/>
          </p:cNvSpPr>
          <p:nvPr/>
        </p:nvSpPr>
        <p:spPr bwMode="auto">
          <a:xfrm>
            <a:off x="4789181" y="5603875"/>
            <a:ext cx="3510576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b="1" baseline="0" dirty="0">
                <a:latin typeface="Tahoma" pitchFamily="34" charset="0"/>
                <a:cs typeface="Tahoma" pitchFamily="34" charset="0"/>
              </a:rPr>
              <a:t>Two </a:t>
            </a:r>
            <a:r>
              <a:rPr lang="en-US" sz="3200" b="1" baseline="0" dirty="0" smtClean="0">
                <a:latin typeface="Tahoma" pitchFamily="34" charset="0"/>
                <a:cs typeface="Tahoma" pitchFamily="34" charset="0"/>
              </a:rPr>
              <a:t>Multi-Stage </a:t>
            </a:r>
            <a:endParaRPr lang="en-US" sz="3200" b="1" baseline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81" name="Line 17"/>
          <p:cNvSpPr>
            <a:spLocks noChangeShapeType="1"/>
          </p:cNvSpPr>
          <p:nvPr/>
        </p:nvSpPr>
        <p:spPr bwMode="auto">
          <a:xfrm>
            <a:off x="4124325" y="3490912"/>
            <a:ext cx="43815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23047"/>
            <a:ext cx="8210549" cy="717790"/>
          </a:xfrm>
        </p:spPr>
        <p:txBody>
          <a:bodyPr/>
          <a:lstStyle/>
          <a:p>
            <a:r>
              <a:rPr lang="en-US" sz="4000" dirty="0" smtClean="0"/>
              <a:t>Channel Aeration Overdesign is Common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43363" y="2633662"/>
            <a:ext cx="4603750" cy="3786188"/>
            <a:chOff x="1421" y="1724"/>
            <a:chExt cx="2900" cy="2385"/>
          </a:xfrm>
          <a:solidFill>
            <a:schemeClr val="bg2"/>
          </a:solidFill>
        </p:grpSpPr>
        <p:sp>
          <p:nvSpPr>
            <p:cNvPr id="31763" name="Rectangle 3"/>
            <p:cNvSpPr>
              <a:spLocks noChangeArrowheads="1"/>
            </p:cNvSpPr>
            <p:nvPr/>
          </p:nvSpPr>
          <p:spPr bwMode="auto">
            <a:xfrm>
              <a:off x="1423" y="1724"/>
              <a:ext cx="238" cy="238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Rectangle 4"/>
            <p:cNvSpPr>
              <a:spLocks noChangeArrowheads="1"/>
            </p:cNvSpPr>
            <p:nvPr/>
          </p:nvSpPr>
          <p:spPr bwMode="auto">
            <a:xfrm>
              <a:off x="4083" y="1724"/>
              <a:ext cx="238" cy="238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5"/>
            <p:cNvSpPr>
              <a:spLocks noChangeArrowheads="1"/>
            </p:cNvSpPr>
            <p:nvPr/>
          </p:nvSpPr>
          <p:spPr bwMode="auto">
            <a:xfrm rot="5400000">
              <a:off x="2735" y="2532"/>
              <a:ext cx="263" cy="289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3275" name="Freeform 11"/>
          <p:cNvSpPr>
            <a:spLocks/>
          </p:cNvSpPr>
          <p:nvPr/>
        </p:nvSpPr>
        <p:spPr bwMode="auto">
          <a:xfrm>
            <a:off x="5911850" y="3729037"/>
            <a:ext cx="2000250" cy="2146300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123" y="251"/>
              </a:cxn>
              <a:cxn ang="0">
                <a:pos x="460" y="37"/>
              </a:cxn>
              <a:cxn ang="0">
                <a:pos x="805" y="29"/>
              </a:cxn>
              <a:cxn ang="0">
                <a:pos x="1159" y="177"/>
              </a:cxn>
              <a:cxn ang="0">
                <a:pos x="1405" y="506"/>
              </a:cxn>
              <a:cxn ang="0">
                <a:pos x="1463" y="868"/>
              </a:cxn>
              <a:cxn ang="0">
                <a:pos x="1340" y="1254"/>
              </a:cxn>
              <a:cxn ang="0">
                <a:pos x="1044" y="1500"/>
              </a:cxn>
              <a:cxn ang="0">
                <a:pos x="657" y="1582"/>
              </a:cxn>
            </a:cxnLst>
            <a:rect l="0" t="0" r="r" b="b"/>
            <a:pathLst>
              <a:path w="1474" h="1582">
                <a:moveTo>
                  <a:pt x="0" y="465"/>
                </a:moveTo>
                <a:cubicBezTo>
                  <a:pt x="19" y="429"/>
                  <a:pt x="46" y="322"/>
                  <a:pt x="123" y="251"/>
                </a:cubicBezTo>
                <a:cubicBezTo>
                  <a:pt x="200" y="180"/>
                  <a:pt x="346" y="74"/>
                  <a:pt x="460" y="37"/>
                </a:cubicBezTo>
                <a:cubicBezTo>
                  <a:pt x="574" y="0"/>
                  <a:pt x="689" y="6"/>
                  <a:pt x="805" y="29"/>
                </a:cubicBezTo>
                <a:cubicBezTo>
                  <a:pt x="921" y="52"/>
                  <a:pt x="1059" y="98"/>
                  <a:pt x="1159" y="177"/>
                </a:cubicBezTo>
                <a:cubicBezTo>
                  <a:pt x="1259" y="256"/>
                  <a:pt x="1354" y="391"/>
                  <a:pt x="1405" y="506"/>
                </a:cubicBezTo>
                <a:cubicBezTo>
                  <a:pt x="1456" y="621"/>
                  <a:pt x="1474" y="743"/>
                  <a:pt x="1463" y="868"/>
                </a:cubicBezTo>
                <a:cubicBezTo>
                  <a:pt x="1452" y="993"/>
                  <a:pt x="1410" y="1149"/>
                  <a:pt x="1340" y="1254"/>
                </a:cubicBezTo>
                <a:cubicBezTo>
                  <a:pt x="1270" y="1359"/>
                  <a:pt x="1158" y="1445"/>
                  <a:pt x="1044" y="1500"/>
                </a:cubicBezTo>
                <a:cubicBezTo>
                  <a:pt x="930" y="1555"/>
                  <a:pt x="742" y="1572"/>
                  <a:pt x="657" y="1582"/>
                </a:cubicBezTo>
              </a:path>
            </a:pathLst>
          </a:custGeom>
          <a:noFill/>
          <a:ln w="1270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0" name="AutoShape 12"/>
          <p:cNvSpPr>
            <a:spLocks noChangeArrowheads="1"/>
          </p:cNvSpPr>
          <p:nvPr/>
        </p:nvSpPr>
        <p:spPr bwMode="auto">
          <a:xfrm flipV="1">
            <a:off x="5129213" y="5280025"/>
            <a:ext cx="723900" cy="4191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Freeform 13"/>
          <p:cNvSpPr>
            <a:spLocks/>
          </p:cNvSpPr>
          <p:nvPr/>
        </p:nvSpPr>
        <p:spPr bwMode="auto">
          <a:xfrm>
            <a:off x="2936875" y="2628900"/>
            <a:ext cx="2552700" cy="3352800"/>
          </a:xfrm>
          <a:custGeom>
            <a:avLst/>
            <a:gdLst>
              <a:gd name="T0" fmla="*/ 0 w 1608"/>
              <a:gd name="T1" fmla="*/ 0 h 1964"/>
              <a:gd name="T2" fmla="*/ 1150 w 1608"/>
              <a:gd name="T3" fmla="*/ 0 h 1964"/>
              <a:gd name="T4" fmla="*/ 1150 w 1608"/>
              <a:gd name="T5" fmla="*/ 1964 h 1964"/>
              <a:gd name="T6" fmla="*/ 1608 w 1608"/>
              <a:gd name="T7" fmla="*/ 1964 h 1964"/>
              <a:gd name="T8" fmla="*/ 1608 w 1608"/>
              <a:gd name="T9" fmla="*/ 1726 h 19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8"/>
              <a:gd name="T16" fmla="*/ 0 h 1964"/>
              <a:gd name="T17" fmla="*/ 1608 w 1608"/>
              <a:gd name="T18" fmla="*/ 1964 h 19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8" h="1964">
                <a:moveTo>
                  <a:pt x="0" y="0"/>
                </a:moveTo>
                <a:lnTo>
                  <a:pt x="1150" y="0"/>
                </a:lnTo>
                <a:lnTo>
                  <a:pt x="1150" y="1964"/>
                </a:lnTo>
                <a:lnTo>
                  <a:pt x="1608" y="1964"/>
                </a:lnTo>
                <a:lnTo>
                  <a:pt x="1608" y="1726"/>
                </a:ln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16438" y="2963862"/>
            <a:ext cx="488950" cy="1976438"/>
            <a:chOff x="1719" y="1706"/>
            <a:chExt cx="308" cy="1245"/>
          </a:xfrm>
        </p:grpSpPr>
        <p:sp>
          <p:nvSpPr>
            <p:cNvPr id="31761" name="AutoShape 14"/>
            <p:cNvSpPr>
              <a:spLocks noChangeArrowheads="1"/>
            </p:cNvSpPr>
            <p:nvPr/>
          </p:nvSpPr>
          <p:spPr bwMode="auto">
            <a:xfrm flipV="1">
              <a:off x="1719" y="2687"/>
              <a:ext cx="308" cy="2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AutoShape 15"/>
            <p:cNvSpPr>
              <a:spLocks noChangeArrowheads="1"/>
            </p:cNvSpPr>
            <p:nvPr/>
          </p:nvSpPr>
          <p:spPr bwMode="auto">
            <a:xfrm flipV="1">
              <a:off x="1719" y="1706"/>
              <a:ext cx="308" cy="2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3" name="AutoShape 19"/>
          <p:cNvSpPr>
            <a:spLocks noChangeArrowheads="1"/>
          </p:cNvSpPr>
          <p:nvPr/>
        </p:nvSpPr>
        <p:spPr bwMode="auto">
          <a:xfrm flipV="1">
            <a:off x="5961063" y="2992437"/>
            <a:ext cx="565150" cy="4191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20"/>
          <p:cNvSpPr>
            <a:spLocks noChangeArrowheads="1"/>
          </p:cNvSpPr>
          <p:nvPr/>
        </p:nvSpPr>
        <p:spPr bwMode="auto">
          <a:xfrm>
            <a:off x="5453063" y="4756150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21"/>
          <p:cNvSpPr>
            <a:spLocks noChangeArrowheads="1"/>
          </p:cNvSpPr>
          <p:nvPr/>
        </p:nvSpPr>
        <p:spPr bwMode="auto">
          <a:xfrm>
            <a:off x="5187950" y="4505325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22"/>
          <p:cNvSpPr>
            <a:spLocks noChangeArrowheads="1"/>
          </p:cNvSpPr>
          <p:nvPr/>
        </p:nvSpPr>
        <p:spPr bwMode="auto">
          <a:xfrm>
            <a:off x="5224463" y="4972050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23"/>
          <p:cNvSpPr>
            <a:spLocks noChangeArrowheads="1"/>
          </p:cNvSpPr>
          <p:nvPr/>
        </p:nvSpPr>
        <p:spPr bwMode="auto">
          <a:xfrm>
            <a:off x="5456238" y="4289425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24"/>
          <p:cNvSpPr>
            <a:spLocks noChangeArrowheads="1"/>
          </p:cNvSpPr>
          <p:nvPr/>
        </p:nvSpPr>
        <p:spPr bwMode="auto">
          <a:xfrm>
            <a:off x="5180013" y="4037012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25"/>
          <p:cNvSpPr>
            <a:spLocks noChangeArrowheads="1"/>
          </p:cNvSpPr>
          <p:nvPr/>
        </p:nvSpPr>
        <p:spPr bwMode="auto">
          <a:xfrm>
            <a:off x="5334000" y="3692525"/>
            <a:ext cx="209550" cy="209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290" name="Text Box 26"/>
          <p:cNvSpPr txBox="1">
            <a:spLocks noChangeArrowheads="1"/>
          </p:cNvSpPr>
          <p:nvPr/>
        </p:nvSpPr>
        <p:spPr bwMode="auto">
          <a:xfrm>
            <a:off x="477838" y="22860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cfm</a:t>
            </a:r>
            <a:r>
              <a:rPr lang="en-US" sz="36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/foot channel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4500" y="770827"/>
            <a:ext cx="8210549" cy="717790"/>
          </a:xfrm>
        </p:spPr>
        <p:txBody>
          <a:bodyPr/>
          <a:lstStyle/>
          <a:p>
            <a:r>
              <a:rPr lang="en-US" dirty="0" smtClean="0"/>
              <a:t>Don’t Scrimp on Adding Equipment that Will Optimize Energy at Average Conditions</a:t>
            </a:r>
          </a:p>
        </p:txBody>
      </p:sp>
      <p:sp>
        <p:nvSpPr>
          <p:cNvPr id="524300" name="Rectangle 1036"/>
          <p:cNvSpPr>
            <a:spLocks noChangeArrowheads="1"/>
          </p:cNvSpPr>
          <p:nvPr/>
        </p:nvSpPr>
        <p:spPr bwMode="blackWhite">
          <a:xfrm>
            <a:off x="1612107" y="2267528"/>
            <a:ext cx="5922962" cy="3316287"/>
          </a:xfrm>
          <a:prstGeom prst="rect">
            <a:avLst/>
          </a:prstGeom>
          <a:solidFill>
            <a:srgbClr val="FAF3DA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4301" name="Rectangle 1037"/>
          <p:cNvSpPr>
            <a:spLocks noChangeArrowheads="1"/>
          </p:cNvSpPr>
          <p:nvPr/>
        </p:nvSpPr>
        <p:spPr bwMode="blackWhite">
          <a:xfrm>
            <a:off x="5160169" y="2532640"/>
            <a:ext cx="1798638" cy="3051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4302" name="Rectangle 1038"/>
          <p:cNvSpPr>
            <a:spLocks noChangeArrowheads="1"/>
          </p:cNvSpPr>
          <p:nvPr/>
        </p:nvSpPr>
        <p:spPr bwMode="blackWhite">
          <a:xfrm>
            <a:off x="2339182" y="5447290"/>
            <a:ext cx="1790700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Line 1048"/>
          <p:cNvSpPr>
            <a:spLocks noChangeShapeType="1"/>
          </p:cNvSpPr>
          <p:nvPr/>
        </p:nvSpPr>
        <p:spPr bwMode="blackWhite">
          <a:xfrm flipV="1">
            <a:off x="4807744" y="5583815"/>
            <a:ext cx="1588" cy="793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4322" name="Text Box 1058"/>
          <p:cNvSpPr txBox="1">
            <a:spLocks noChangeArrowheads="1"/>
          </p:cNvSpPr>
          <p:nvPr/>
        </p:nvSpPr>
        <p:spPr bwMode="blackWhite">
          <a:xfrm>
            <a:off x="5134769" y="2523115"/>
            <a:ext cx="1830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$2.3 Million</a:t>
            </a:r>
          </a:p>
        </p:txBody>
      </p:sp>
      <p:sp>
        <p:nvSpPr>
          <p:cNvPr id="524323" name="Text Box 1059"/>
          <p:cNvSpPr txBox="1">
            <a:spLocks noChangeArrowheads="1"/>
          </p:cNvSpPr>
          <p:nvPr/>
        </p:nvSpPr>
        <p:spPr bwMode="blackWhite">
          <a:xfrm>
            <a:off x="2118519" y="4826578"/>
            <a:ext cx="2216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$100,000</a:t>
            </a:r>
          </a:p>
        </p:txBody>
      </p:sp>
      <p:sp>
        <p:nvSpPr>
          <p:cNvPr id="32778" name="Oval 1063"/>
          <p:cNvSpPr>
            <a:spLocks noChangeArrowheads="1"/>
          </p:cNvSpPr>
          <p:nvPr/>
        </p:nvSpPr>
        <p:spPr bwMode="auto">
          <a:xfrm>
            <a:off x="743744" y="5637790"/>
            <a:ext cx="4867275" cy="8731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hp Blower Capital Cost</a:t>
            </a:r>
          </a:p>
        </p:txBody>
      </p:sp>
      <p:sp>
        <p:nvSpPr>
          <p:cNvPr id="32779" name="Oval 1064"/>
          <p:cNvSpPr>
            <a:spLocks noChangeArrowheads="1"/>
          </p:cNvSpPr>
          <p:nvPr/>
        </p:nvSpPr>
        <p:spPr bwMode="auto">
          <a:xfrm>
            <a:off x="3564732" y="5617153"/>
            <a:ext cx="4867275" cy="9144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b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 years)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Your Overdesign Repellant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Equipment operates at</a:t>
            </a:r>
            <a:br>
              <a:rPr lang="en-US" sz="3600" dirty="0" smtClean="0"/>
            </a:br>
            <a:r>
              <a:rPr lang="en-US" sz="3600" dirty="0" smtClean="0"/>
              <a:t>“worst case” conditions </a:t>
            </a:r>
            <a:br>
              <a:rPr lang="en-US" sz="3600" dirty="0" smtClean="0"/>
            </a:br>
            <a:r>
              <a:rPr lang="en-US" sz="3600" dirty="0" smtClean="0"/>
              <a:t>&lt; 5 percent of the time</a:t>
            </a:r>
          </a:p>
          <a:p>
            <a:pPr>
              <a:spcAft>
                <a:spcPts val="2400"/>
              </a:spcAft>
            </a:pPr>
            <a:r>
              <a:rPr lang="en-US" sz="3600" dirty="0" smtClean="0"/>
              <a:t>Most designs are specified to be efficient at worst case conditions</a:t>
            </a:r>
          </a:p>
          <a:p>
            <a:pPr>
              <a:spcAft>
                <a:spcPts val="2400"/>
              </a:spcAft>
            </a:pPr>
            <a:r>
              <a:rPr lang="en-US" sz="3600" dirty="0" smtClean="0"/>
              <a:t>Equipment is often unstable, inefficient at average/minimum conditions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6745288" y="1247775"/>
          <a:ext cx="1560512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lip" r:id="rId3" imgW="6300000" imgH="8381880" progId="">
                  <p:embed/>
                </p:oleObj>
              </mc:Choice>
              <mc:Fallback>
                <p:oleObj name="Clip" r:id="rId3" imgW="6300000" imgH="838188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1247775"/>
                        <a:ext cx="1560512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57200"/>
            <a:ext cx="7954963" cy="1495425"/>
          </a:xfrm>
        </p:spPr>
        <p:txBody>
          <a:bodyPr/>
          <a:lstStyle/>
          <a:p>
            <a:pPr eaLnBrk="1" hangingPunct="1"/>
            <a:r>
              <a:rPr lang="en-US" sz="4400" smtClean="0"/>
              <a:t>Your Overdesign Repellant (cont’d)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5013"/>
            <a:ext cx="7942263" cy="4433887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50000"/>
              </a:spcAft>
            </a:pPr>
            <a:r>
              <a:rPr lang="en-US" sz="3800" smtClean="0"/>
              <a:t>Use “jockey” pumps, </a:t>
            </a:r>
            <a:br>
              <a:rPr lang="en-US" sz="3800" smtClean="0"/>
            </a:br>
            <a:r>
              <a:rPr lang="en-US" sz="3800" smtClean="0"/>
              <a:t>blowers for minimum,</a:t>
            </a:r>
            <a:br>
              <a:rPr lang="en-US" sz="3800" smtClean="0"/>
            </a:br>
            <a:r>
              <a:rPr lang="en-US" sz="3800" smtClean="0"/>
              <a:t>average conditions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</a:pPr>
            <a:r>
              <a:rPr lang="en-US" sz="3800" smtClean="0"/>
              <a:t>Kick your consultant in the behind! Ask about operation without all the safety factors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6265863" y="1412875"/>
          <a:ext cx="18827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Clip" r:id="rId3" imgW="6300000" imgH="8381880" progId="">
                  <p:embed/>
                </p:oleObj>
              </mc:Choice>
              <mc:Fallback>
                <p:oleObj name="Clip" r:id="rId3" imgW="6300000" imgH="838188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1412875"/>
                        <a:ext cx="1882775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13591" y="1293091"/>
            <a:ext cx="3646775" cy="52647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Loading to Aeration Basin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59488" y="2057401"/>
            <a:ext cx="3646775" cy="52647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Blowers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05385" y="2821711"/>
            <a:ext cx="3646775" cy="683491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Impacts of SRT and Selectors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97179" y="4650510"/>
            <a:ext cx="3646775" cy="52647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Sidestream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Treatment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43076" y="5414820"/>
            <a:ext cx="3646775" cy="52647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Overdesign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288972" y="6179128"/>
            <a:ext cx="3646775" cy="52647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Take Away Points</a:t>
            </a: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3934690" y="1431639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751282" y="3743038"/>
            <a:ext cx="3646775" cy="669636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Blower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Pressure, Ammonia Control, and ML Recy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5400000">
            <a:off x="4824411" y="2156695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5612532" y="3038770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Bent Arrow 17"/>
          <p:cNvSpPr/>
          <p:nvPr/>
        </p:nvSpPr>
        <p:spPr bwMode="auto">
          <a:xfrm rot="5400000">
            <a:off x="6511490" y="3883900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Bent Arrow 18"/>
          <p:cNvSpPr/>
          <p:nvPr/>
        </p:nvSpPr>
        <p:spPr bwMode="auto">
          <a:xfrm rot="5400000">
            <a:off x="7327320" y="4802921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8128577" y="5527979"/>
            <a:ext cx="526472" cy="526473"/>
          </a:xfrm>
          <a:prstGeom prst="ben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91860"/>
            <a:ext cx="8210549" cy="717790"/>
          </a:xfrm>
        </p:spPr>
        <p:txBody>
          <a:bodyPr/>
          <a:lstStyle/>
          <a:p>
            <a:r>
              <a:rPr lang="en-US" dirty="0" smtClean="0"/>
              <a:t>Your Take 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273096"/>
            <a:ext cx="8229600" cy="4054475"/>
          </a:xfrm>
        </p:spPr>
        <p:txBody>
          <a:bodyPr/>
          <a:lstStyle/>
          <a:p>
            <a:r>
              <a:rPr lang="en-US" dirty="0" smtClean="0"/>
              <a:t>Efficient aeration </a:t>
            </a:r>
            <a:br>
              <a:rPr lang="en-US" dirty="0" smtClean="0"/>
            </a:br>
            <a:r>
              <a:rPr lang="en-US" dirty="0" smtClean="0"/>
              <a:t>design is much more </a:t>
            </a:r>
            <a:br>
              <a:rPr lang="en-US" dirty="0" smtClean="0"/>
            </a:br>
            <a:r>
              <a:rPr lang="en-US" dirty="0" smtClean="0"/>
              <a:t>than blowers and fine </a:t>
            </a:r>
            <a:br>
              <a:rPr lang="en-US" dirty="0" smtClean="0"/>
            </a:br>
            <a:r>
              <a:rPr lang="en-US" dirty="0" smtClean="0"/>
              <a:t>bubble diffusers</a:t>
            </a:r>
          </a:p>
          <a:p>
            <a:r>
              <a:rPr lang="en-US" dirty="0" smtClean="0"/>
              <a:t>Reduced loading on aeration basins</a:t>
            </a:r>
          </a:p>
          <a:p>
            <a:r>
              <a:rPr lang="en-US" dirty="0" smtClean="0"/>
              <a:t>Conduct sustainability reviews of aeration systems and other processes</a:t>
            </a:r>
          </a:p>
          <a:p>
            <a:r>
              <a:rPr lang="en-US" dirty="0" smtClean="0"/>
              <a:t>Overdesign must be avoided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44500" y="5865091"/>
            <a:ext cx="8210550" cy="738909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Challenge Your Consultants!</a:t>
            </a:r>
          </a:p>
        </p:txBody>
      </p:sp>
      <p:pic>
        <p:nvPicPr>
          <p:cNvPr id="5" name="Picture 4" descr="ae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1055" y="1128279"/>
            <a:ext cx="3103995" cy="2187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anJose Aerial AerBa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963" y="896215"/>
            <a:ext cx="2287454" cy="3201198"/>
          </a:xfrm>
          <a:prstGeom prst="rect">
            <a:avLst/>
          </a:prstGeom>
        </p:spPr>
      </p:pic>
      <p:pic>
        <p:nvPicPr>
          <p:cNvPr id="11" name="Picture 10" descr="ae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8945" y="896215"/>
            <a:ext cx="1995055" cy="1406039"/>
          </a:xfrm>
          <a:prstGeom prst="rect">
            <a:avLst/>
          </a:prstGeom>
        </p:spPr>
      </p:pic>
      <p:pic>
        <p:nvPicPr>
          <p:cNvPr id="13" name="Picture 12" descr="Ae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4873" y="2362843"/>
            <a:ext cx="1983297" cy="141692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129020"/>
            <a:ext cx="7772400" cy="88063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Aeration System Opportunities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6215"/>
            <a:ext cx="4517136" cy="3207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11518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455468"/>
            <a:ext cx="9144000" cy="387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43750" y="3879273"/>
            <a:ext cx="2000250" cy="2242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4155" y="896215"/>
            <a:ext cx="120701" cy="32073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38"/>
          <p:cNvSpPr txBox="1">
            <a:spLocks/>
          </p:cNvSpPr>
          <p:nvPr/>
        </p:nvSpPr>
        <p:spPr bwMode="auto">
          <a:xfrm>
            <a:off x="444500" y="1616365"/>
            <a:ext cx="3831936" cy="17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Aeration System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Opportunities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" name="Subtitle 7"/>
          <p:cNvSpPr txBox="1">
            <a:spLocks/>
          </p:cNvSpPr>
          <p:nvPr/>
        </p:nvSpPr>
        <p:spPr>
          <a:xfrm>
            <a:off x="2743200" y="5360989"/>
            <a:ext cx="6260123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Reardon, PE,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 SP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HDR National Director -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Water Sustainability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2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(916) 817-4820</a:t>
            </a:r>
            <a:br>
              <a:rPr lang="en-US" sz="22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Dave.Reardon@hdrinc.com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241591"/>
            <a:ext cx="914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302347"/>
            <a:ext cx="8608290" cy="1143000"/>
          </a:xfrm>
        </p:spPr>
        <p:txBody>
          <a:bodyPr/>
          <a:lstStyle/>
          <a:p>
            <a:r>
              <a:rPr lang="en-US" dirty="0" smtClean="0"/>
              <a:t>Improving Primary Clarifier Performance Can Make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794164"/>
            <a:ext cx="8437418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Improved hydraulics and baffling can increase suspended solids (SS) removal by 10%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SS = BOD = Energy in </a:t>
            </a:r>
            <a:br>
              <a:rPr lang="en-US" dirty="0" smtClean="0"/>
            </a:br>
            <a:r>
              <a:rPr lang="en-US" dirty="0" smtClean="0"/>
              <a:t>activated sludge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2965" y="5652659"/>
            <a:ext cx="7358070" cy="108065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Would Happen if We Removed 95% of SS Prior to Aeration?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LOCLIPP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4110" y="2978727"/>
            <a:ext cx="3177309" cy="240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ros-turbo-blowerimage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553" y="449544"/>
            <a:ext cx="4081462" cy="61987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1" y="1382159"/>
            <a:ext cx="4727863" cy="717790"/>
          </a:xfrm>
        </p:spPr>
        <p:txBody>
          <a:bodyPr/>
          <a:lstStyle/>
          <a:p>
            <a:pPr algn="ctr"/>
            <a:r>
              <a:rPr lang="en-US" sz="4400" dirty="0" smtClean="0"/>
              <a:t>Much Has Been Said About Turbo Blowers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386120" y="1871038"/>
            <a:ext cx="1915547" cy="4044854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616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Blower Selection</a:t>
            </a:r>
            <a:br>
              <a:rPr lang="en-US" sz="4000" dirty="0" smtClean="0"/>
            </a:br>
            <a:r>
              <a:rPr lang="en-US" sz="4000" dirty="0" smtClean="0"/>
              <a:t>and Sizing is Critical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448629" y="1847947"/>
            <a:ext cx="3767438" cy="4044854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184" y="5880700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6729" y="588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651" y="588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610" y="588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3909" y="58807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327" y="3419991"/>
            <a:ext cx="1546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Isentropic Efficiency (%)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3927" y="1883554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3927" y="2976299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3927" y="4081280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83927" y="5149316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38754" y="588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62190" y="588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90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3084941" y="1838038"/>
            <a:ext cx="2503056" cy="4058148"/>
            <a:chOff x="3408219" y="1967344"/>
            <a:chExt cx="2503056" cy="4058149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1379144" y="3996419"/>
              <a:ext cx="4058149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02599" y="3996419"/>
              <a:ext cx="4058149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35290" y="3996419"/>
              <a:ext cx="4058149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258745" y="3996419"/>
              <a:ext cx="4058149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82200" y="3996419"/>
              <a:ext cx="4058149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939466" y="6232465"/>
            <a:ext cx="272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Capacity (%)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76104" y="4034211"/>
            <a:ext cx="2600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effectLst/>
                <a:latin typeface="Arial" pitchFamily="34" charset="0"/>
                <a:cs typeface="Arial" pitchFamily="34" charset="0"/>
              </a:rPr>
              <a:t>Positive Displacement with VFD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36635" y="2863274"/>
            <a:ext cx="234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5313"/>
                </a:solidFill>
                <a:effectLst/>
                <a:latin typeface="Arial" pitchFamily="34" charset="0"/>
                <a:cs typeface="Arial" pitchFamily="34" charset="0"/>
              </a:rPr>
              <a:t>Multi-Stage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00525" y="2863274"/>
            <a:ext cx="234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IGV Single-Stage</a:t>
            </a:r>
            <a:endParaRPr lang="en-US" sz="2000" b="1" i="1" dirty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36634" y="1448363"/>
            <a:ext cx="2842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Single-Stage Dual-Point Control and High-Speed Turbo Blowers</a:t>
            </a:r>
            <a:endParaRPr lang="en-US" sz="2000" b="1" i="1" dirty="0"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477072" y="4217845"/>
            <a:ext cx="3726151" cy="1395846"/>
          </a:xfrm>
          <a:custGeom>
            <a:avLst/>
            <a:gdLst>
              <a:gd name="connsiteX0" fmla="*/ 0 w 3841703"/>
              <a:gd name="connsiteY0" fmla="*/ 1362075 h 1362075"/>
              <a:gd name="connsiteX1" fmla="*/ 285750 w 3841703"/>
              <a:gd name="connsiteY1" fmla="*/ 1190625 h 1362075"/>
              <a:gd name="connsiteX2" fmla="*/ 547688 w 3841703"/>
              <a:gd name="connsiteY2" fmla="*/ 1057275 h 1362075"/>
              <a:gd name="connsiteX3" fmla="*/ 757238 w 3841703"/>
              <a:gd name="connsiteY3" fmla="*/ 957263 h 1362075"/>
              <a:gd name="connsiteX4" fmla="*/ 1062038 w 3841703"/>
              <a:gd name="connsiteY4" fmla="*/ 833438 h 1362075"/>
              <a:gd name="connsiteX5" fmla="*/ 1481138 w 3841703"/>
              <a:gd name="connsiteY5" fmla="*/ 666750 h 1362075"/>
              <a:gd name="connsiteX6" fmla="*/ 1762125 w 3841703"/>
              <a:gd name="connsiteY6" fmla="*/ 566738 h 1362075"/>
              <a:gd name="connsiteX7" fmla="*/ 2062163 w 3841703"/>
              <a:gd name="connsiteY7" fmla="*/ 466725 h 1362075"/>
              <a:gd name="connsiteX8" fmla="*/ 2357438 w 3841703"/>
              <a:gd name="connsiteY8" fmla="*/ 366713 h 1362075"/>
              <a:gd name="connsiteX9" fmla="*/ 2595563 w 3841703"/>
              <a:gd name="connsiteY9" fmla="*/ 300038 h 1362075"/>
              <a:gd name="connsiteX10" fmla="*/ 2828925 w 3841703"/>
              <a:gd name="connsiteY10" fmla="*/ 233363 h 1362075"/>
              <a:gd name="connsiteX11" fmla="*/ 3057525 w 3841703"/>
              <a:gd name="connsiteY11" fmla="*/ 166688 h 1362075"/>
              <a:gd name="connsiteX12" fmla="*/ 3328988 w 3841703"/>
              <a:gd name="connsiteY12" fmla="*/ 104775 h 1362075"/>
              <a:gd name="connsiteX13" fmla="*/ 3709988 w 3841703"/>
              <a:gd name="connsiteY13" fmla="*/ 0 h 1362075"/>
              <a:gd name="connsiteX0" fmla="*/ 0 w 3328988"/>
              <a:gd name="connsiteY0" fmla="*/ 1257300 h 1257300"/>
              <a:gd name="connsiteX1" fmla="*/ 285750 w 3328988"/>
              <a:gd name="connsiteY1" fmla="*/ 1085850 h 1257300"/>
              <a:gd name="connsiteX2" fmla="*/ 547688 w 3328988"/>
              <a:gd name="connsiteY2" fmla="*/ 952500 h 1257300"/>
              <a:gd name="connsiteX3" fmla="*/ 757238 w 3328988"/>
              <a:gd name="connsiteY3" fmla="*/ 852488 h 1257300"/>
              <a:gd name="connsiteX4" fmla="*/ 1062038 w 3328988"/>
              <a:gd name="connsiteY4" fmla="*/ 728663 h 1257300"/>
              <a:gd name="connsiteX5" fmla="*/ 1481138 w 3328988"/>
              <a:gd name="connsiteY5" fmla="*/ 561975 h 1257300"/>
              <a:gd name="connsiteX6" fmla="*/ 1762125 w 3328988"/>
              <a:gd name="connsiteY6" fmla="*/ 461963 h 1257300"/>
              <a:gd name="connsiteX7" fmla="*/ 2062163 w 3328988"/>
              <a:gd name="connsiteY7" fmla="*/ 361950 h 1257300"/>
              <a:gd name="connsiteX8" fmla="*/ 2357438 w 3328988"/>
              <a:gd name="connsiteY8" fmla="*/ 261938 h 1257300"/>
              <a:gd name="connsiteX9" fmla="*/ 2595563 w 3328988"/>
              <a:gd name="connsiteY9" fmla="*/ 195263 h 1257300"/>
              <a:gd name="connsiteX10" fmla="*/ 2828925 w 3328988"/>
              <a:gd name="connsiteY10" fmla="*/ 128588 h 1257300"/>
              <a:gd name="connsiteX11" fmla="*/ 3057525 w 3328988"/>
              <a:gd name="connsiteY11" fmla="*/ 61913 h 1257300"/>
              <a:gd name="connsiteX12" fmla="*/ 3328988 w 3328988"/>
              <a:gd name="connsiteY12" fmla="*/ 0 h 1257300"/>
              <a:gd name="connsiteX0" fmla="*/ 0 w 3726151"/>
              <a:gd name="connsiteY0" fmla="*/ 1395846 h 1395846"/>
              <a:gd name="connsiteX1" fmla="*/ 285750 w 3726151"/>
              <a:gd name="connsiteY1" fmla="*/ 1224396 h 1395846"/>
              <a:gd name="connsiteX2" fmla="*/ 547688 w 3726151"/>
              <a:gd name="connsiteY2" fmla="*/ 1091046 h 1395846"/>
              <a:gd name="connsiteX3" fmla="*/ 757238 w 3726151"/>
              <a:gd name="connsiteY3" fmla="*/ 991034 h 1395846"/>
              <a:gd name="connsiteX4" fmla="*/ 1062038 w 3726151"/>
              <a:gd name="connsiteY4" fmla="*/ 867209 h 1395846"/>
              <a:gd name="connsiteX5" fmla="*/ 1481138 w 3726151"/>
              <a:gd name="connsiteY5" fmla="*/ 700521 h 1395846"/>
              <a:gd name="connsiteX6" fmla="*/ 1762125 w 3726151"/>
              <a:gd name="connsiteY6" fmla="*/ 600509 h 1395846"/>
              <a:gd name="connsiteX7" fmla="*/ 2062163 w 3726151"/>
              <a:gd name="connsiteY7" fmla="*/ 500496 h 1395846"/>
              <a:gd name="connsiteX8" fmla="*/ 2357438 w 3726151"/>
              <a:gd name="connsiteY8" fmla="*/ 400484 h 1395846"/>
              <a:gd name="connsiteX9" fmla="*/ 2595563 w 3726151"/>
              <a:gd name="connsiteY9" fmla="*/ 333809 h 1395846"/>
              <a:gd name="connsiteX10" fmla="*/ 2828925 w 3726151"/>
              <a:gd name="connsiteY10" fmla="*/ 267134 h 1395846"/>
              <a:gd name="connsiteX11" fmla="*/ 3057525 w 3726151"/>
              <a:gd name="connsiteY11" fmla="*/ 200459 h 1395846"/>
              <a:gd name="connsiteX12" fmla="*/ 3726151 w 3726151"/>
              <a:gd name="connsiteY12" fmla="*/ 0 h 1395846"/>
              <a:gd name="connsiteX0" fmla="*/ 0 w 3726151"/>
              <a:gd name="connsiteY0" fmla="*/ 1395846 h 1395846"/>
              <a:gd name="connsiteX1" fmla="*/ 285750 w 3726151"/>
              <a:gd name="connsiteY1" fmla="*/ 1224396 h 1395846"/>
              <a:gd name="connsiteX2" fmla="*/ 547688 w 3726151"/>
              <a:gd name="connsiteY2" fmla="*/ 1091046 h 1395846"/>
              <a:gd name="connsiteX3" fmla="*/ 757238 w 3726151"/>
              <a:gd name="connsiteY3" fmla="*/ 991034 h 1395846"/>
              <a:gd name="connsiteX4" fmla="*/ 1062038 w 3726151"/>
              <a:gd name="connsiteY4" fmla="*/ 867209 h 1395846"/>
              <a:gd name="connsiteX5" fmla="*/ 1481138 w 3726151"/>
              <a:gd name="connsiteY5" fmla="*/ 700521 h 1395846"/>
              <a:gd name="connsiteX6" fmla="*/ 1762125 w 3726151"/>
              <a:gd name="connsiteY6" fmla="*/ 600509 h 1395846"/>
              <a:gd name="connsiteX7" fmla="*/ 2062163 w 3726151"/>
              <a:gd name="connsiteY7" fmla="*/ 500496 h 1395846"/>
              <a:gd name="connsiteX8" fmla="*/ 2357438 w 3726151"/>
              <a:gd name="connsiteY8" fmla="*/ 400484 h 1395846"/>
              <a:gd name="connsiteX9" fmla="*/ 2595563 w 3726151"/>
              <a:gd name="connsiteY9" fmla="*/ 333809 h 1395846"/>
              <a:gd name="connsiteX10" fmla="*/ 2828925 w 3726151"/>
              <a:gd name="connsiteY10" fmla="*/ 267134 h 1395846"/>
              <a:gd name="connsiteX11" fmla="*/ 3057525 w 3726151"/>
              <a:gd name="connsiteY11" fmla="*/ 200459 h 1395846"/>
              <a:gd name="connsiteX12" fmla="*/ 3726151 w 3726151"/>
              <a:gd name="connsiteY12" fmla="*/ 0 h 1395846"/>
              <a:gd name="connsiteX0" fmla="*/ 0 w 3726151"/>
              <a:gd name="connsiteY0" fmla="*/ 1395846 h 1395846"/>
              <a:gd name="connsiteX1" fmla="*/ 285750 w 3726151"/>
              <a:gd name="connsiteY1" fmla="*/ 1224396 h 1395846"/>
              <a:gd name="connsiteX2" fmla="*/ 547688 w 3726151"/>
              <a:gd name="connsiteY2" fmla="*/ 1091046 h 1395846"/>
              <a:gd name="connsiteX3" fmla="*/ 757238 w 3726151"/>
              <a:gd name="connsiteY3" fmla="*/ 991034 h 1395846"/>
              <a:gd name="connsiteX4" fmla="*/ 1062038 w 3726151"/>
              <a:gd name="connsiteY4" fmla="*/ 867209 h 1395846"/>
              <a:gd name="connsiteX5" fmla="*/ 1481138 w 3726151"/>
              <a:gd name="connsiteY5" fmla="*/ 700521 h 1395846"/>
              <a:gd name="connsiteX6" fmla="*/ 1762125 w 3726151"/>
              <a:gd name="connsiteY6" fmla="*/ 600509 h 1395846"/>
              <a:gd name="connsiteX7" fmla="*/ 2062163 w 3726151"/>
              <a:gd name="connsiteY7" fmla="*/ 500496 h 1395846"/>
              <a:gd name="connsiteX8" fmla="*/ 2357438 w 3726151"/>
              <a:gd name="connsiteY8" fmla="*/ 400484 h 1395846"/>
              <a:gd name="connsiteX9" fmla="*/ 2595563 w 3726151"/>
              <a:gd name="connsiteY9" fmla="*/ 333809 h 1395846"/>
              <a:gd name="connsiteX10" fmla="*/ 2828925 w 3726151"/>
              <a:gd name="connsiteY10" fmla="*/ 267134 h 1395846"/>
              <a:gd name="connsiteX11" fmla="*/ 3057525 w 3726151"/>
              <a:gd name="connsiteY11" fmla="*/ 200459 h 1395846"/>
              <a:gd name="connsiteX12" fmla="*/ 3726151 w 3726151"/>
              <a:gd name="connsiteY12" fmla="*/ 0 h 1395846"/>
              <a:gd name="connsiteX0" fmla="*/ 0 w 3726151"/>
              <a:gd name="connsiteY0" fmla="*/ 1395846 h 1395846"/>
              <a:gd name="connsiteX1" fmla="*/ 285750 w 3726151"/>
              <a:gd name="connsiteY1" fmla="*/ 1224396 h 1395846"/>
              <a:gd name="connsiteX2" fmla="*/ 547688 w 3726151"/>
              <a:gd name="connsiteY2" fmla="*/ 1091046 h 1395846"/>
              <a:gd name="connsiteX3" fmla="*/ 757238 w 3726151"/>
              <a:gd name="connsiteY3" fmla="*/ 991034 h 1395846"/>
              <a:gd name="connsiteX4" fmla="*/ 1062038 w 3726151"/>
              <a:gd name="connsiteY4" fmla="*/ 867209 h 1395846"/>
              <a:gd name="connsiteX5" fmla="*/ 1481138 w 3726151"/>
              <a:gd name="connsiteY5" fmla="*/ 700521 h 1395846"/>
              <a:gd name="connsiteX6" fmla="*/ 1762125 w 3726151"/>
              <a:gd name="connsiteY6" fmla="*/ 600509 h 1395846"/>
              <a:gd name="connsiteX7" fmla="*/ 2062163 w 3726151"/>
              <a:gd name="connsiteY7" fmla="*/ 500496 h 1395846"/>
              <a:gd name="connsiteX8" fmla="*/ 2357438 w 3726151"/>
              <a:gd name="connsiteY8" fmla="*/ 400484 h 1395846"/>
              <a:gd name="connsiteX9" fmla="*/ 2595563 w 3726151"/>
              <a:gd name="connsiteY9" fmla="*/ 333809 h 1395846"/>
              <a:gd name="connsiteX10" fmla="*/ 2828925 w 3726151"/>
              <a:gd name="connsiteY10" fmla="*/ 267134 h 1395846"/>
              <a:gd name="connsiteX11" fmla="*/ 3057525 w 3726151"/>
              <a:gd name="connsiteY11" fmla="*/ 200459 h 1395846"/>
              <a:gd name="connsiteX12" fmla="*/ 3726151 w 3726151"/>
              <a:gd name="connsiteY12" fmla="*/ 0 h 139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6151" h="1395846">
                <a:moveTo>
                  <a:pt x="0" y="1395846"/>
                </a:moveTo>
                <a:lnTo>
                  <a:pt x="285750" y="1224396"/>
                </a:lnTo>
                <a:lnTo>
                  <a:pt x="547688" y="1091046"/>
                </a:lnTo>
                <a:lnTo>
                  <a:pt x="757238" y="991034"/>
                </a:lnTo>
                <a:lnTo>
                  <a:pt x="1062038" y="867209"/>
                </a:lnTo>
                <a:lnTo>
                  <a:pt x="1481138" y="700521"/>
                </a:lnTo>
                <a:lnTo>
                  <a:pt x="1762125" y="600509"/>
                </a:lnTo>
                <a:lnTo>
                  <a:pt x="2062163" y="500496"/>
                </a:lnTo>
                <a:lnTo>
                  <a:pt x="2357438" y="400484"/>
                </a:lnTo>
                <a:lnTo>
                  <a:pt x="2595563" y="333809"/>
                </a:lnTo>
                <a:lnTo>
                  <a:pt x="2828925" y="267134"/>
                </a:lnTo>
                <a:lnTo>
                  <a:pt x="3057525" y="200459"/>
                </a:lnTo>
                <a:cubicBezTo>
                  <a:pt x="3280400" y="133639"/>
                  <a:pt x="3457094" y="76056"/>
                  <a:pt x="3726151" y="0"/>
                </a:cubicBezTo>
              </a:path>
            </a:pathLst>
          </a:custGeom>
          <a:noFill/>
          <a:ln w="139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n w="15240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439097" y="3060990"/>
            <a:ext cx="2767013" cy="952500"/>
          </a:xfrm>
          <a:custGeom>
            <a:avLst/>
            <a:gdLst>
              <a:gd name="connsiteX0" fmla="*/ 0 w 2767013"/>
              <a:gd name="connsiteY0" fmla="*/ 952500 h 952500"/>
              <a:gd name="connsiteX1" fmla="*/ 276225 w 2767013"/>
              <a:gd name="connsiteY1" fmla="*/ 809625 h 952500"/>
              <a:gd name="connsiteX2" fmla="*/ 504825 w 2767013"/>
              <a:gd name="connsiteY2" fmla="*/ 690563 h 952500"/>
              <a:gd name="connsiteX3" fmla="*/ 666750 w 2767013"/>
              <a:gd name="connsiteY3" fmla="*/ 609600 h 952500"/>
              <a:gd name="connsiteX4" fmla="*/ 862013 w 2767013"/>
              <a:gd name="connsiteY4" fmla="*/ 509588 h 952500"/>
              <a:gd name="connsiteX5" fmla="*/ 976313 w 2767013"/>
              <a:gd name="connsiteY5" fmla="*/ 447675 h 952500"/>
              <a:gd name="connsiteX6" fmla="*/ 1219200 w 2767013"/>
              <a:gd name="connsiteY6" fmla="*/ 342900 h 952500"/>
              <a:gd name="connsiteX7" fmla="*/ 1343025 w 2767013"/>
              <a:gd name="connsiteY7" fmla="*/ 295275 h 952500"/>
              <a:gd name="connsiteX8" fmla="*/ 1538288 w 2767013"/>
              <a:gd name="connsiteY8" fmla="*/ 242888 h 952500"/>
              <a:gd name="connsiteX9" fmla="*/ 1771650 w 2767013"/>
              <a:gd name="connsiteY9" fmla="*/ 180975 h 952500"/>
              <a:gd name="connsiteX10" fmla="*/ 2047875 w 2767013"/>
              <a:gd name="connsiteY10" fmla="*/ 119063 h 952500"/>
              <a:gd name="connsiteX11" fmla="*/ 2271713 w 2767013"/>
              <a:gd name="connsiteY11" fmla="*/ 66675 h 952500"/>
              <a:gd name="connsiteX12" fmla="*/ 2505075 w 2767013"/>
              <a:gd name="connsiteY12" fmla="*/ 38100 h 952500"/>
              <a:gd name="connsiteX13" fmla="*/ 2767013 w 2767013"/>
              <a:gd name="connsiteY1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013" h="952500">
                <a:moveTo>
                  <a:pt x="0" y="952500"/>
                </a:moveTo>
                <a:lnTo>
                  <a:pt x="276225" y="809625"/>
                </a:lnTo>
                <a:lnTo>
                  <a:pt x="504825" y="690563"/>
                </a:lnTo>
                <a:lnTo>
                  <a:pt x="666750" y="609600"/>
                </a:lnTo>
                <a:lnTo>
                  <a:pt x="862013" y="509588"/>
                </a:lnTo>
                <a:lnTo>
                  <a:pt x="976313" y="447675"/>
                </a:lnTo>
                <a:lnTo>
                  <a:pt x="1219200" y="342900"/>
                </a:lnTo>
                <a:lnTo>
                  <a:pt x="1343025" y="295275"/>
                </a:lnTo>
                <a:lnTo>
                  <a:pt x="1538288" y="242888"/>
                </a:lnTo>
                <a:lnTo>
                  <a:pt x="1771650" y="180975"/>
                </a:lnTo>
                <a:lnTo>
                  <a:pt x="2047875" y="119063"/>
                </a:lnTo>
                <a:lnTo>
                  <a:pt x="2271713" y="66675"/>
                </a:lnTo>
                <a:lnTo>
                  <a:pt x="2505075" y="38100"/>
                </a:lnTo>
                <a:lnTo>
                  <a:pt x="2767013" y="0"/>
                </a:lnTo>
              </a:path>
            </a:pathLst>
          </a:custGeom>
          <a:noFill/>
          <a:ln w="139700">
            <a:solidFill>
              <a:srgbClr val="33531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n w="15240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462785" y="1994190"/>
            <a:ext cx="3752850" cy="914400"/>
          </a:xfrm>
          <a:custGeom>
            <a:avLst/>
            <a:gdLst>
              <a:gd name="connsiteX0" fmla="*/ 0 w 3752850"/>
              <a:gd name="connsiteY0" fmla="*/ 914400 h 914400"/>
              <a:gd name="connsiteX1" fmla="*/ 171450 w 3752850"/>
              <a:gd name="connsiteY1" fmla="*/ 842963 h 914400"/>
              <a:gd name="connsiteX2" fmla="*/ 428625 w 3752850"/>
              <a:gd name="connsiteY2" fmla="*/ 747713 h 914400"/>
              <a:gd name="connsiteX3" fmla="*/ 676275 w 3752850"/>
              <a:gd name="connsiteY3" fmla="*/ 657225 h 914400"/>
              <a:gd name="connsiteX4" fmla="*/ 971550 w 3752850"/>
              <a:gd name="connsiteY4" fmla="*/ 561975 h 914400"/>
              <a:gd name="connsiteX5" fmla="*/ 1443037 w 3752850"/>
              <a:gd name="connsiteY5" fmla="*/ 423863 h 914400"/>
              <a:gd name="connsiteX6" fmla="*/ 1881187 w 3752850"/>
              <a:gd name="connsiteY6" fmla="*/ 328613 h 914400"/>
              <a:gd name="connsiteX7" fmla="*/ 2128837 w 3752850"/>
              <a:gd name="connsiteY7" fmla="*/ 276225 h 914400"/>
              <a:gd name="connsiteX8" fmla="*/ 2400300 w 3752850"/>
              <a:gd name="connsiteY8" fmla="*/ 214313 h 914400"/>
              <a:gd name="connsiteX9" fmla="*/ 2738437 w 3752850"/>
              <a:gd name="connsiteY9" fmla="*/ 152400 h 914400"/>
              <a:gd name="connsiteX10" fmla="*/ 3157537 w 3752850"/>
              <a:gd name="connsiteY10" fmla="*/ 76200 h 914400"/>
              <a:gd name="connsiteX11" fmla="*/ 3433762 w 3752850"/>
              <a:gd name="connsiteY11" fmla="*/ 23813 h 914400"/>
              <a:gd name="connsiteX12" fmla="*/ 3752850 w 3752850"/>
              <a:gd name="connsiteY1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2850" h="914400">
                <a:moveTo>
                  <a:pt x="0" y="914400"/>
                </a:moveTo>
                <a:lnTo>
                  <a:pt x="171450" y="842963"/>
                </a:lnTo>
                <a:lnTo>
                  <a:pt x="428625" y="747713"/>
                </a:lnTo>
                <a:lnTo>
                  <a:pt x="676275" y="657225"/>
                </a:lnTo>
                <a:lnTo>
                  <a:pt x="971550" y="561975"/>
                </a:lnTo>
                <a:lnTo>
                  <a:pt x="1443037" y="423863"/>
                </a:lnTo>
                <a:lnTo>
                  <a:pt x="1881187" y="328613"/>
                </a:lnTo>
                <a:lnTo>
                  <a:pt x="2128837" y="276225"/>
                </a:lnTo>
                <a:lnTo>
                  <a:pt x="2400300" y="214313"/>
                </a:lnTo>
                <a:lnTo>
                  <a:pt x="2738437" y="152400"/>
                </a:lnTo>
                <a:lnTo>
                  <a:pt x="3157537" y="76200"/>
                </a:lnTo>
                <a:lnTo>
                  <a:pt x="3433762" y="23813"/>
                </a:lnTo>
                <a:lnTo>
                  <a:pt x="3752850" y="0"/>
                </a:lnTo>
              </a:path>
            </a:pathLst>
          </a:custGeom>
          <a:noFill/>
          <a:ln w="139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453260" y="1970378"/>
            <a:ext cx="3762375" cy="104775"/>
          </a:xfrm>
          <a:custGeom>
            <a:avLst/>
            <a:gdLst>
              <a:gd name="connsiteX0" fmla="*/ 0 w 3762375"/>
              <a:gd name="connsiteY0" fmla="*/ 104775 h 104775"/>
              <a:gd name="connsiteX1" fmla="*/ 323850 w 3762375"/>
              <a:gd name="connsiteY1" fmla="*/ 66675 h 104775"/>
              <a:gd name="connsiteX2" fmla="*/ 704850 w 3762375"/>
              <a:gd name="connsiteY2" fmla="*/ 47625 h 104775"/>
              <a:gd name="connsiteX3" fmla="*/ 1109662 w 3762375"/>
              <a:gd name="connsiteY3" fmla="*/ 33337 h 104775"/>
              <a:gd name="connsiteX4" fmla="*/ 1538287 w 3762375"/>
              <a:gd name="connsiteY4" fmla="*/ 19050 h 104775"/>
              <a:gd name="connsiteX5" fmla="*/ 2119312 w 3762375"/>
              <a:gd name="connsiteY5" fmla="*/ 0 h 104775"/>
              <a:gd name="connsiteX6" fmla="*/ 2547937 w 3762375"/>
              <a:gd name="connsiteY6" fmla="*/ 0 h 104775"/>
              <a:gd name="connsiteX7" fmla="*/ 3171825 w 3762375"/>
              <a:gd name="connsiteY7" fmla="*/ 0 h 104775"/>
              <a:gd name="connsiteX8" fmla="*/ 3762375 w 3762375"/>
              <a:gd name="connsiteY8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2375" h="104775">
                <a:moveTo>
                  <a:pt x="0" y="104775"/>
                </a:moveTo>
                <a:lnTo>
                  <a:pt x="323850" y="66675"/>
                </a:lnTo>
                <a:lnTo>
                  <a:pt x="704850" y="47625"/>
                </a:lnTo>
                <a:lnTo>
                  <a:pt x="1109662" y="33337"/>
                </a:lnTo>
                <a:lnTo>
                  <a:pt x="1538287" y="19050"/>
                </a:lnTo>
                <a:lnTo>
                  <a:pt x="2119312" y="0"/>
                </a:lnTo>
                <a:lnTo>
                  <a:pt x="2547937" y="0"/>
                </a:lnTo>
                <a:lnTo>
                  <a:pt x="3171825" y="0"/>
                </a:lnTo>
                <a:lnTo>
                  <a:pt x="3762375" y="0"/>
                </a:lnTo>
              </a:path>
            </a:pathLst>
          </a:custGeom>
          <a:noFill/>
          <a:ln w="1397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94816" y="2143509"/>
            <a:ext cx="4800204" cy="2680063"/>
          </a:xfrm>
          <a:prstGeom prst="rect">
            <a:avLst/>
          </a:prstGeom>
          <a:solidFill>
            <a:srgbClr val="FAF3DA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880716" y="2876839"/>
            <a:ext cx="3224213" cy="1209675"/>
          </a:xfrm>
          <a:custGeom>
            <a:avLst/>
            <a:gdLst>
              <a:gd name="connsiteX0" fmla="*/ 0 w 3224213"/>
              <a:gd name="connsiteY0" fmla="*/ 1209675 h 1209675"/>
              <a:gd name="connsiteX1" fmla="*/ 185738 w 3224213"/>
              <a:gd name="connsiteY1" fmla="*/ 1009650 h 1209675"/>
              <a:gd name="connsiteX2" fmla="*/ 461963 w 3224213"/>
              <a:gd name="connsiteY2" fmla="*/ 804863 h 1209675"/>
              <a:gd name="connsiteX3" fmla="*/ 738188 w 3224213"/>
              <a:gd name="connsiteY3" fmla="*/ 614363 h 1209675"/>
              <a:gd name="connsiteX4" fmla="*/ 976313 w 3224213"/>
              <a:gd name="connsiteY4" fmla="*/ 481013 h 1209675"/>
              <a:gd name="connsiteX5" fmla="*/ 1295400 w 3224213"/>
              <a:gd name="connsiteY5" fmla="*/ 328613 h 1209675"/>
              <a:gd name="connsiteX6" fmla="*/ 1576388 w 3224213"/>
              <a:gd name="connsiteY6" fmla="*/ 223838 h 1209675"/>
              <a:gd name="connsiteX7" fmla="*/ 1962150 w 3224213"/>
              <a:gd name="connsiteY7" fmla="*/ 138113 h 1209675"/>
              <a:gd name="connsiteX8" fmla="*/ 2352675 w 3224213"/>
              <a:gd name="connsiteY8" fmla="*/ 71438 h 1209675"/>
              <a:gd name="connsiteX9" fmla="*/ 2843213 w 3224213"/>
              <a:gd name="connsiteY9" fmla="*/ 23813 h 1209675"/>
              <a:gd name="connsiteX10" fmla="*/ 3224213 w 3224213"/>
              <a:gd name="connsiteY10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4213" h="1209675">
                <a:moveTo>
                  <a:pt x="0" y="1209675"/>
                </a:moveTo>
                <a:cubicBezTo>
                  <a:pt x="54372" y="1143397"/>
                  <a:pt x="108744" y="1077119"/>
                  <a:pt x="185738" y="1009650"/>
                </a:cubicBezTo>
                <a:cubicBezTo>
                  <a:pt x="262732" y="942181"/>
                  <a:pt x="369888" y="870744"/>
                  <a:pt x="461963" y="804863"/>
                </a:cubicBezTo>
                <a:cubicBezTo>
                  <a:pt x="554038" y="738982"/>
                  <a:pt x="652463" y="668338"/>
                  <a:pt x="738188" y="614363"/>
                </a:cubicBezTo>
                <a:cubicBezTo>
                  <a:pt x="823913" y="560388"/>
                  <a:pt x="883444" y="528638"/>
                  <a:pt x="976313" y="481013"/>
                </a:cubicBezTo>
                <a:cubicBezTo>
                  <a:pt x="1069182" y="433388"/>
                  <a:pt x="1195388" y="371475"/>
                  <a:pt x="1295400" y="328613"/>
                </a:cubicBezTo>
                <a:cubicBezTo>
                  <a:pt x="1395412" y="285751"/>
                  <a:pt x="1465263" y="255588"/>
                  <a:pt x="1576388" y="223838"/>
                </a:cubicBezTo>
                <a:cubicBezTo>
                  <a:pt x="1687513" y="192088"/>
                  <a:pt x="1832769" y="163513"/>
                  <a:pt x="1962150" y="138113"/>
                </a:cubicBezTo>
                <a:cubicBezTo>
                  <a:pt x="2091531" y="112713"/>
                  <a:pt x="2205831" y="90488"/>
                  <a:pt x="2352675" y="71438"/>
                </a:cubicBezTo>
                <a:cubicBezTo>
                  <a:pt x="2499519" y="52388"/>
                  <a:pt x="2697957" y="35719"/>
                  <a:pt x="2843213" y="23813"/>
                </a:cubicBezTo>
                <a:cubicBezTo>
                  <a:pt x="2988469" y="11907"/>
                  <a:pt x="3106341" y="5953"/>
                  <a:pt x="3224213" y="0"/>
                </a:cubicBezTo>
              </a:path>
            </a:pathLst>
          </a:custGeom>
          <a:ln w="1524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85316" y="3395952"/>
            <a:ext cx="4495800" cy="1366837"/>
          </a:xfrm>
          <a:custGeom>
            <a:avLst/>
            <a:gdLst>
              <a:gd name="connsiteX0" fmla="*/ 0 w 4495800"/>
              <a:gd name="connsiteY0" fmla="*/ 1366837 h 1366837"/>
              <a:gd name="connsiteX1" fmla="*/ 419100 w 4495800"/>
              <a:gd name="connsiteY1" fmla="*/ 1185862 h 1366837"/>
              <a:gd name="connsiteX2" fmla="*/ 876300 w 4495800"/>
              <a:gd name="connsiteY2" fmla="*/ 985837 h 1366837"/>
              <a:gd name="connsiteX3" fmla="*/ 1266825 w 4495800"/>
              <a:gd name="connsiteY3" fmla="*/ 833437 h 1366837"/>
              <a:gd name="connsiteX4" fmla="*/ 1600200 w 4495800"/>
              <a:gd name="connsiteY4" fmla="*/ 700087 h 1366837"/>
              <a:gd name="connsiteX5" fmla="*/ 1895475 w 4495800"/>
              <a:gd name="connsiteY5" fmla="*/ 604837 h 1366837"/>
              <a:gd name="connsiteX6" fmla="*/ 2190750 w 4495800"/>
              <a:gd name="connsiteY6" fmla="*/ 504825 h 1366837"/>
              <a:gd name="connsiteX7" fmla="*/ 2581275 w 4495800"/>
              <a:gd name="connsiteY7" fmla="*/ 381000 h 1366837"/>
              <a:gd name="connsiteX8" fmla="*/ 2957513 w 4495800"/>
              <a:gd name="connsiteY8" fmla="*/ 276225 h 1366837"/>
              <a:gd name="connsiteX9" fmla="*/ 3419475 w 4495800"/>
              <a:gd name="connsiteY9" fmla="*/ 171450 h 1366837"/>
              <a:gd name="connsiteX10" fmla="*/ 3790950 w 4495800"/>
              <a:gd name="connsiteY10" fmla="*/ 95250 h 1366837"/>
              <a:gd name="connsiteX11" fmla="*/ 4124325 w 4495800"/>
              <a:gd name="connsiteY11" fmla="*/ 33337 h 1366837"/>
              <a:gd name="connsiteX12" fmla="*/ 4495800 w 4495800"/>
              <a:gd name="connsiteY12" fmla="*/ 0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5800" h="1366837">
                <a:moveTo>
                  <a:pt x="0" y="1366837"/>
                </a:moveTo>
                <a:lnTo>
                  <a:pt x="419100" y="1185862"/>
                </a:lnTo>
                <a:lnTo>
                  <a:pt x="876300" y="985837"/>
                </a:lnTo>
                <a:lnTo>
                  <a:pt x="1266825" y="833437"/>
                </a:lnTo>
                <a:lnTo>
                  <a:pt x="1600200" y="700087"/>
                </a:lnTo>
                <a:lnTo>
                  <a:pt x="1895475" y="604837"/>
                </a:lnTo>
                <a:lnTo>
                  <a:pt x="2190750" y="504825"/>
                </a:lnTo>
                <a:lnTo>
                  <a:pt x="2581275" y="381000"/>
                </a:lnTo>
                <a:lnTo>
                  <a:pt x="2957513" y="276225"/>
                </a:lnTo>
                <a:lnTo>
                  <a:pt x="3419475" y="171450"/>
                </a:lnTo>
                <a:lnTo>
                  <a:pt x="3790950" y="95250"/>
                </a:lnTo>
                <a:lnTo>
                  <a:pt x="4124325" y="33337"/>
                </a:lnTo>
                <a:lnTo>
                  <a:pt x="4495800" y="0"/>
                </a:lnTo>
              </a:path>
            </a:pathLst>
          </a:custGeom>
          <a:ln w="1524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209984"/>
            <a:ext cx="8774546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Make Alpha Work for You, Not Against You in Heavily Loaded Section of Aeration Basin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20073" y="6077527"/>
            <a:ext cx="8903854" cy="655782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Mechanical Aeration or Coarse Bubble Have Better Transfer Efficiency?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24" y="5619970"/>
            <a:ext cx="885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Energy Saving Benefits of </a:t>
            </a:r>
            <a:r>
              <a:rPr lang="en-U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Denitrification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- Rosso and </a:t>
            </a:r>
            <a:r>
              <a:rPr lang="en-U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Stenstrom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3162" y="5180991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Tank Length (%)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8682" y="4846225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035066" y="3479082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26400" y="48462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66885" y="48462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9537" y="48462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89613" y="48462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84350" y="4846225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18682" y="164268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26400" y="164268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95552" y="1642683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68204" y="1642683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8280" y="1642683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84350" y="1642683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2014118" y="3479083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954602" y="3479082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3927254" y="3479083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4877330" y="3479083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5843400" y="3479083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91311" y="1300624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Tank Length (feet)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2670" y="3290682"/>
            <a:ext cx="86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30114" y="1938969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0.6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0114" y="2628696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0.5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114" y="3299569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0.4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30114" y="3970442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0.3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30114" y="4641315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0.2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7470" y="4352028"/>
            <a:ext cx="311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Conventional Process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32458" y="2298235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Process with Anoxic Selector</a:t>
            </a:r>
            <a:endParaRPr lang="en-US" sz="2000" b="1" dirty="0"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7104" y="3052153"/>
            <a:ext cx="1570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Anoxic Selector (</a:t>
            </a:r>
            <a:r>
              <a:rPr lang="el-GR" sz="2000" b="1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 not defined)</a:t>
            </a:r>
            <a:endParaRPr lang="en-US" sz="2000" b="1" dirty="0">
              <a:solidFill>
                <a:schemeClr val="accent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Diamond 66"/>
          <p:cNvSpPr/>
          <p:nvPr/>
        </p:nvSpPr>
        <p:spPr>
          <a:xfrm>
            <a:off x="3118717" y="4758027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8" name="Diamond 67"/>
          <p:cNvSpPr/>
          <p:nvPr/>
        </p:nvSpPr>
        <p:spPr>
          <a:xfrm>
            <a:off x="3333029" y="4172239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iamond 68"/>
          <p:cNvSpPr/>
          <p:nvPr/>
        </p:nvSpPr>
        <p:spPr>
          <a:xfrm>
            <a:off x="4228379" y="4234151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Diamond 69"/>
          <p:cNvSpPr/>
          <p:nvPr/>
        </p:nvSpPr>
        <p:spPr>
          <a:xfrm>
            <a:off x="4433167" y="4019838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Diamond 70"/>
          <p:cNvSpPr/>
          <p:nvPr/>
        </p:nvSpPr>
        <p:spPr>
          <a:xfrm>
            <a:off x="5642843" y="3695987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Diamond 71"/>
          <p:cNvSpPr/>
          <p:nvPr/>
        </p:nvSpPr>
        <p:spPr>
          <a:xfrm>
            <a:off x="6628682" y="3367374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iamond 72"/>
          <p:cNvSpPr/>
          <p:nvPr/>
        </p:nvSpPr>
        <p:spPr>
          <a:xfrm>
            <a:off x="5438058" y="3367373"/>
            <a:ext cx="123824" cy="123824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4233146" y="4024597"/>
            <a:ext cx="123824" cy="12382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Diamond 74"/>
          <p:cNvSpPr/>
          <p:nvPr/>
        </p:nvSpPr>
        <p:spPr>
          <a:xfrm>
            <a:off x="4418884" y="3214971"/>
            <a:ext cx="123824" cy="12382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Diamond 75"/>
          <p:cNvSpPr/>
          <p:nvPr/>
        </p:nvSpPr>
        <p:spPr>
          <a:xfrm>
            <a:off x="5433297" y="2943507"/>
            <a:ext cx="123824" cy="12382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iamond 76"/>
          <p:cNvSpPr/>
          <p:nvPr/>
        </p:nvSpPr>
        <p:spPr>
          <a:xfrm>
            <a:off x="5628560" y="3095906"/>
            <a:ext cx="123824" cy="12382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504354" y="4086514"/>
            <a:ext cx="1338262" cy="4763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1566" y="2180453"/>
            <a:ext cx="4800204" cy="3185873"/>
          </a:xfrm>
          <a:prstGeom prst="rect">
            <a:avLst/>
          </a:prstGeom>
          <a:gradFill flip="none" rotWithShape="1">
            <a:gsLst>
              <a:gs pos="45000">
                <a:srgbClr val="FFEFD1"/>
              </a:gs>
              <a:gs pos="45000">
                <a:srgbClr val="FFEFD1"/>
              </a:gs>
              <a:gs pos="45000">
                <a:srgbClr val="FFEFD1"/>
              </a:gs>
              <a:gs pos="100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MCRT on Oxygen Transfer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695" y="6328580"/>
            <a:ext cx="377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Rosso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Stenstrom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(2007)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783" y="2875044"/>
            <a:ext cx="1960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 Oxygen Transfer Efficiency (Fouled Diffusers)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97575" y="2780144"/>
            <a:ext cx="4090266" cy="1426441"/>
          </a:xfrm>
          <a:custGeom>
            <a:avLst/>
            <a:gdLst>
              <a:gd name="connsiteX0" fmla="*/ 0 w 3224213"/>
              <a:gd name="connsiteY0" fmla="*/ 1209675 h 1209675"/>
              <a:gd name="connsiteX1" fmla="*/ 185738 w 3224213"/>
              <a:gd name="connsiteY1" fmla="*/ 1009650 h 1209675"/>
              <a:gd name="connsiteX2" fmla="*/ 461963 w 3224213"/>
              <a:gd name="connsiteY2" fmla="*/ 804863 h 1209675"/>
              <a:gd name="connsiteX3" fmla="*/ 738188 w 3224213"/>
              <a:gd name="connsiteY3" fmla="*/ 614363 h 1209675"/>
              <a:gd name="connsiteX4" fmla="*/ 976313 w 3224213"/>
              <a:gd name="connsiteY4" fmla="*/ 481013 h 1209675"/>
              <a:gd name="connsiteX5" fmla="*/ 1295400 w 3224213"/>
              <a:gd name="connsiteY5" fmla="*/ 328613 h 1209675"/>
              <a:gd name="connsiteX6" fmla="*/ 1576388 w 3224213"/>
              <a:gd name="connsiteY6" fmla="*/ 223838 h 1209675"/>
              <a:gd name="connsiteX7" fmla="*/ 1962150 w 3224213"/>
              <a:gd name="connsiteY7" fmla="*/ 138113 h 1209675"/>
              <a:gd name="connsiteX8" fmla="*/ 2352675 w 3224213"/>
              <a:gd name="connsiteY8" fmla="*/ 71438 h 1209675"/>
              <a:gd name="connsiteX9" fmla="*/ 2843213 w 3224213"/>
              <a:gd name="connsiteY9" fmla="*/ 23813 h 1209675"/>
              <a:gd name="connsiteX10" fmla="*/ 3224213 w 3224213"/>
              <a:gd name="connsiteY10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4213" h="1209675">
                <a:moveTo>
                  <a:pt x="0" y="1209675"/>
                </a:moveTo>
                <a:cubicBezTo>
                  <a:pt x="54372" y="1143397"/>
                  <a:pt x="108744" y="1077119"/>
                  <a:pt x="185738" y="1009650"/>
                </a:cubicBezTo>
                <a:cubicBezTo>
                  <a:pt x="262732" y="942181"/>
                  <a:pt x="369888" y="870744"/>
                  <a:pt x="461963" y="804863"/>
                </a:cubicBezTo>
                <a:cubicBezTo>
                  <a:pt x="554038" y="738982"/>
                  <a:pt x="652463" y="668338"/>
                  <a:pt x="738188" y="614363"/>
                </a:cubicBezTo>
                <a:cubicBezTo>
                  <a:pt x="823913" y="560388"/>
                  <a:pt x="883444" y="528638"/>
                  <a:pt x="976313" y="481013"/>
                </a:cubicBezTo>
                <a:cubicBezTo>
                  <a:pt x="1069182" y="433388"/>
                  <a:pt x="1195388" y="371475"/>
                  <a:pt x="1295400" y="328613"/>
                </a:cubicBezTo>
                <a:cubicBezTo>
                  <a:pt x="1395412" y="285751"/>
                  <a:pt x="1465263" y="255588"/>
                  <a:pt x="1576388" y="223838"/>
                </a:cubicBezTo>
                <a:cubicBezTo>
                  <a:pt x="1687513" y="192088"/>
                  <a:pt x="1832769" y="163513"/>
                  <a:pt x="1962150" y="138113"/>
                </a:cubicBezTo>
                <a:cubicBezTo>
                  <a:pt x="2091531" y="112713"/>
                  <a:pt x="2205831" y="90488"/>
                  <a:pt x="2352675" y="71438"/>
                </a:cubicBezTo>
                <a:cubicBezTo>
                  <a:pt x="2499519" y="52388"/>
                  <a:pt x="2697957" y="35719"/>
                  <a:pt x="2843213" y="23813"/>
                </a:cubicBezTo>
                <a:cubicBezTo>
                  <a:pt x="2988469" y="11907"/>
                  <a:pt x="3106341" y="5953"/>
                  <a:pt x="3224213" y="0"/>
                </a:cubicBezTo>
              </a:path>
            </a:pathLst>
          </a:custGeom>
          <a:ln w="1524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0603" y="5873716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Tank Length (m)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041816" y="3516026"/>
            <a:ext cx="289456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25432" y="167962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2648" y="167962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6279" y="167962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7029" y="167962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750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5044" y="167962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1,000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2925580" y="3722153"/>
            <a:ext cx="33068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4050792" y="3722151"/>
            <a:ext cx="33068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161989" y="3722153"/>
            <a:ext cx="33068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278318" y="3722153"/>
            <a:ext cx="33068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98061" y="1337568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Tank Length (feet)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9082" y="2286000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9082" y="2951969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16.0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9082" y="3576660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12.0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9082" y="4229907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9082" y="4888097"/>
            <a:ext cx="79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7756" y="4451562"/>
            <a:ext cx="276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/>
                </a:solidFill>
                <a:effectLst/>
                <a:latin typeface="Arial" pitchFamily="34" charset="0"/>
                <a:cs typeface="Arial" pitchFamily="34" charset="0"/>
              </a:rPr>
              <a:t>Conventional MCRT ~ 2 days</a:t>
            </a:r>
            <a:endParaRPr lang="en-US" sz="2000" b="1" dirty="0"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0044" y="2286000"/>
            <a:ext cx="386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Nitrifying MCRT &gt; 10 days</a:t>
            </a:r>
            <a:endParaRPr lang="en-US" sz="2000" b="1" dirty="0"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3888495" y="4165599"/>
            <a:ext cx="3971637" cy="452581"/>
          </a:xfrm>
          <a:custGeom>
            <a:avLst/>
            <a:gdLst>
              <a:gd name="connsiteX0" fmla="*/ 0 w 3971637"/>
              <a:gd name="connsiteY0" fmla="*/ 452581 h 452581"/>
              <a:gd name="connsiteX1" fmla="*/ 175491 w 3971637"/>
              <a:gd name="connsiteY1" fmla="*/ 397163 h 452581"/>
              <a:gd name="connsiteX2" fmla="*/ 332510 w 3971637"/>
              <a:gd name="connsiteY2" fmla="*/ 350981 h 452581"/>
              <a:gd name="connsiteX3" fmla="*/ 554182 w 3971637"/>
              <a:gd name="connsiteY3" fmla="*/ 295563 h 452581"/>
              <a:gd name="connsiteX4" fmla="*/ 868219 w 3971637"/>
              <a:gd name="connsiteY4" fmla="*/ 240145 h 452581"/>
              <a:gd name="connsiteX5" fmla="*/ 1237673 w 3971637"/>
              <a:gd name="connsiteY5" fmla="*/ 193963 h 452581"/>
              <a:gd name="connsiteX6" fmla="*/ 1690255 w 3971637"/>
              <a:gd name="connsiteY6" fmla="*/ 147781 h 452581"/>
              <a:gd name="connsiteX7" fmla="*/ 2244437 w 3971637"/>
              <a:gd name="connsiteY7" fmla="*/ 92363 h 452581"/>
              <a:gd name="connsiteX8" fmla="*/ 3020291 w 3971637"/>
              <a:gd name="connsiteY8" fmla="*/ 36945 h 452581"/>
              <a:gd name="connsiteX9" fmla="*/ 3971637 w 3971637"/>
              <a:gd name="connsiteY9" fmla="*/ 0 h 4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1637" h="452581">
                <a:moveTo>
                  <a:pt x="0" y="452581"/>
                </a:moveTo>
                <a:lnTo>
                  <a:pt x="175491" y="397163"/>
                </a:lnTo>
                <a:lnTo>
                  <a:pt x="332510" y="350981"/>
                </a:lnTo>
                <a:lnTo>
                  <a:pt x="554182" y="295563"/>
                </a:lnTo>
                <a:lnTo>
                  <a:pt x="868219" y="240145"/>
                </a:lnTo>
                <a:lnTo>
                  <a:pt x="1237673" y="193963"/>
                </a:lnTo>
                <a:lnTo>
                  <a:pt x="1690255" y="147781"/>
                </a:lnTo>
                <a:lnTo>
                  <a:pt x="2244437" y="92363"/>
                </a:lnTo>
                <a:lnTo>
                  <a:pt x="3020291" y="36945"/>
                </a:lnTo>
                <a:lnTo>
                  <a:pt x="3971637" y="0"/>
                </a:lnTo>
              </a:path>
            </a:pathLst>
          </a:custGeom>
          <a:ln w="1524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196" y="546506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1188" y="546506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155" y="546506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3138" y="546506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4849146" y="5428673"/>
            <a:ext cx="13392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325326" y="5428673"/>
            <a:ext cx="13392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7796753" y="5428673"/>
            <a:ext cx="13392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3420537" y="5428673"/>
            <a:ext cx="13392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1" y="2895022"/>
            <a:ext cx="3030105" cy="717790"/>
          </a:xfrm>
        </p:spPr>
        <p:txBody>
          <a:bodyPr/>
          <a:lstStyle/>
          <a:p>
            <a:pPr algn="ctr"/>
            <a:r>
              <a:rPr lang="en-US" sz="4000" dirty="0" smtClean="0"/>
              <a:t>What About Blower Header Operating Pressures?</a:t>
            </a:r>
            <a:endParaRPr lang="en-US" sz="4000" dirty="0"/>
          </a:p>
        </p:txBody>
      </p:sp>
      <p:pic>
        <p:nvPicPr>
          <p:cNvPr id="3" name="Picture 2" descr="Blower.jpg"/>
          <p:cNvPicPr>
            <a:picLocks noChangeAspect="1"/>
          </p:cNvPicPr>
          <p:nvPr/>
        </p:nvPicPr>
        <p:blipFill>
          <a:blip r:embed="rId2" cstate="print"/>
          <a:srcRect l="7254" t="15404" r="7595" b="14899"/>
          <a:stretch>
            <a:fillRect/>
          </a:stretch>
        </p:blipFill>
        <p:spPr>
          <a:xfrm>
            <a:off x="444500" y="692728"/>
            <a:ext cx="4359564" cy="5352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09213 Modesto Digeser">
      <a:dk1>
        <a:srgbClr val="000000"/>
      </a:dk1>
      <a:lt1>
        <a:srgbClr val="FFFFFF"/>
      </a:lt1>
      <a:dk2>
        <a:srgbClr val="313C4A"/>
      </a:dk2>
      <a:lt2>
        <a:srgbClr val="5F7693"/>
      </a:lt2>
      <a:accent1>
        <a:srgbClr val="D8E8FC"/>
      </a:accent1>
      <a:accent2>
        <a:srgbClr val="864D44"/>
      </a:accent2>
      <a:accent3>
        <a:srgbClr val="F3E3A6"/>
      </a:accent3>
      <a:accent4>
        <a:srgbClr val="164047"/>
      </a:accent4>
      <a:accent5>
        <a:srgbClr val="DAEDEF"/>
      </a:accent5>
      <a:accent6>
        <a:srgbClr val="8A4917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685E5D"/>
        </a:dk1>
        <a:lt1>
          <a:srgbClr val="FFFFFF"/>
        </a:lt1>
        <a:dk2>
          <a:srgbClr val="878585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84F4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819</Words>
  <Application>Microsoft Office PowerPoint</Application>
  <PresentationFormat>On-screen Show (4:3)</PresentationFormat>
  <Paragraphs>259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1_Default Design</vt:lpstr>
      <vt:lpstr>Clip</vt:lpstr>
      <vt:lpstr>Aeration System Opportunities</vt:lpstr>
      <vt:lpstr>All Set for an Hour Discussion of Fine Bubble Diffusers, Turbo Blowers, and Dissolved Oxygen (DO) Control?</vt:lpstr>
      <vt:lpstr>Presentation Agenda</vt:lpstr>
      <vt:lpstr>Improving Primary Clarifier Performance Can Make A Difference</vt:lpstr>
      <vt:lpstr>Much Has Been Said About Turbo Blowers</vt:lpstr>
      <vt:lpstr>Blower Selection and Sizing is Critical</vt:lpstr>
      <vt:lpstr>Make Alpha Work for You, Not Against You in Heavily Loaded Section of Aeration Basin</vt:lpstr>
      <vt:lpstr>Impact of MCRT on Oxygen Transfer</vt:lpstr>
      <vt:lpstr>What About Blower Header Operating Pressures?</vt:lpstr>
      <vt:lpstr>Modification of Dissolved Oxygen (DO) Control System to Include Ammonia Control</vt:lpstr>
      <vt:lpstr>Configuration of Aeration Basins Can Reduce Mixed Liquor Recycle Energy</vt:lpstr>
      <vt:lpstr>Side Stream Treatment (Digester Centrate or Filtrate) Has Energy Advantages</vt:lpstr>
      <vt:lpstr>Right Sizing and Proper Selection of Equipment Produces Large Energy Savings</vt:lpstr>
      <vt:lpstr>We Don’t Need to Optimize Energy … We Have a Brand New Plant!</vt:lpstr>
      <vt:lpstr>You Have Just Been Asked to  Design an Activated Sludge Aeration System</vt:lpstr>
      <vt:lpstr>Where is the Energy? Blowers!!</vt:lpstr>
      <vt:lpstr>Peaking Factors for Overdesigned  Blower Systems</vt:lpstr>
      <vt:lpstr>What’s the Bottom Line?</vt:lpstr>
      <vt:lpstr>Blower Design Conditions</vt:lpstr>
      <vt:lpstr>Three-Blower Installation Will Require 14,250 cfm Blowers</vt:lpstr>
      <vt:lpstr>Multi-Stage Blower Has Surge Point at Approximately 50-60 Percent of Design Capacity</vt:lpstr>
      <vt:lpstr>Unit Power Consumption on Multi-Stage Centrifugal Blowers Increases at Throttled Conditions</vt:lpstr>
      <vt:lpstr>Blower Power Consumption</vt:lpstr>
      <vt:lpstr>What Should You Do?</vt:lpstr>
      <vt:lpstr>It’s Becoming Quite Fashionable to Combine Blower Types</vt:lpstr>
      <vt:lpstr>Channel Aeration Overdesign is Common</vt:lpstr>
      <vt:lpstr>Don’t Scrimp on Adding Equipment that Will Optimize Energy at Average Conditions</vt:lpstr>
      <vt:lpstr>Your Overdesign Repellant</vt:lpstr>
      <vt:lpstr>Your Overdesign Repellant (cont’d)</vt:lpstr>
      <vt:lpstr>Your Take Away Points</vt:lpstr>
      <vt:lpstr>Aeration System Opportunities</vt:lpstr>
    </vt:vector>
  </TitlesOfParts>
  <Company>HDR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crieke</dc:creator>
  <cp:lastModifiedBy>dreardon</cp:lastModifiedBy>
  <cp:revision>50</cp:revision>
  <dcterms:created xsi:type="dcterms:W3CDTF">2007-09-06T17:45:44Z</dcterms:created>
  <dcterms:modified xsi:type="dcterms:W3CDTF">2013-01-25T22:16:13Z</dcterms:modified>
</cp:coreProperties>
</file>