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handoutMasterIdLst>
    <p:handoutMasterId r:id="rId70"/>
  </p:handoutMasterIdLst>
  <p:sldIdLst>
    <p:sldId id="331" r:id="rId2"/>
    <p:sldId id="472" r:id="rId3"/>
    <p:sldId id="467" r:id="rId4"/>
    <p:sldId id="432" r:id="rId5"/>
    <p:sldId id="379" r:id="rId6"/>
    <p:sldId id="434" r:id="rId7"/>
    <p:sldId id="438" r:id="rId8"/>
    <p:sldId id="465" r:id="rId9"/>
    <p:sldId id="374" r:id="rId10"/>
    <p:sldId id="447" r:id="rId11"/>
    <p:sldId id="448" r:id="rId12"/>
    <p:sldId id="433" r:id="rId13"/>
    <p:sldId id="451" r:id="rId14"/>
    <p:sldId id="457" r:id="rId15"/>
    <p:sldId id="458" r:id="rId16"/>
    <p:sldId id="372" r:id="rId17"/>
    <p:sldId id="454" r:id="rId18"/>
    <p:sldId id="373" r:id="rId19"/>
    <p:sldId id="456" r:id="rId20"/>
    <p:sldId id="443" r:id="rId21"/>
    <p:sldId id="380" r:id="rId22"/>
    <p:sldId id="383" r:id="rId23"/>
    <p:sldId id="455" r:id="rId24"/>
    <p:sldId id="388" r:id="rId25"/>
    <p:sldId id="435" r:id="rId26"/>
    <p:sldId id="384" r:id="rId27"/>
    <p:sldId id="399" r:id="rId28"/>
    <p:sldId id="385" r:id="rId29"/>
    <p:sldId id="386" r:id="rId30"/>
    <p:sldId id="389" r:id="rId31"/>
    <p:sldId id="394" r:id="rId32"/>
    <p:sldId id="395" r:id="rId33"/>
    <p:sldId id="396" r:id="rId34"/>
    <p:sldId id="400" r:id="rId35"/>
    <p:sldId id="401" r:id="rId36"/>
    <p:sldId id="403" r:id="rId37"/>
    <p:sldId id="402" r:id="rId38"/>
    <p:sldId id="459" r:id="rId39"/>
    <p:sldId id="460" r:id="rId40"/>
    <p:sldId id="461" r:id="rId41"/>
    <p:sldId id="469" r:id="rId42"/>
    <p:sldId id="442" r:id="rId43"/>
    <p:sldId id="473" r:id="rId44"/>
    <p:sldId id="416" r:id="rId45"/>
    <p:sldId id="417" r:id="rId46"/>
    <p:sldId id="418" r:id="rId47"/>
    <p:sldId id="419" r:id="rId48"/>
    <p:sldId id="462" r:id="rId49"/>
    <p:sldId id="420" r:id="rId50"/>
    <p:sldId id="422" r:id="rId51"/>
    <p:sldId id="423" r:id="rId52"/>
    <p:sldId id="424" r:id="rId53"/>
    <p:sldId id="425" r:id="rId54"/>
    <p:sldId id="463" r:id="rId55"/>
    <p:sldId id="426" r:id="rId56"/>
    <p:sldId id="429" r:id="rId57"/>
    <p:sldId id="430" r:id="rId58"/>
    <p:sldId id="431" r:id="rId59"/>
    <p:sldId id="363" r:id="rId60"/>
    <p:sldId id="364" r:id="rId61"/>
    <p:sldId id="413" r:id="rId62"/>
    <p:sldId id="365" r:id="rId63"/>
    <p:sldId id="366" r:id="rId64"/>
    <p:sldId id="439" r:id="rId65"/>
    <p:sldId id="449" r:id="rId66"/>
    <p:sldId id="450" r:id="rId67"/>
    <p:sldId id="464"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nsim" initials="t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80AE6"/>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49" autoAdjust="0"/>
    <p:restoredTop sz="78502" autoAdjust="0"/>
  </p:normalViewPr>
  <p:slideViewPr>
    <p:cSldViewPr>
      <p:cViewPr varScale="1">
        <p:scale>
          <a:sx n="104" d="100"/>
          <a:sy n="104" d="100"/>
        </p:scale>
        <p:origin x="-1740" y="-84"/>
      </p:cViewPr>
      <p:guideLst>
        <p:guide orient="horz" pos="2160"/>
        <p:guide pos="2880"/>
      </p:guideLst>
    </p:cSldViewPr>
  </p:slideViewPr>
  <p:notesTextViewPr>
    <p:cViewPr>
      <p:scale>
        <a:sx n="75" d="100"/>
        <a:sy n="75" d="100"/>
      </p:scale>
      <p:origin x="0" y="0"/>
    </p:cViewPr>
  </p:notesTextViewPr>
  <p:notesViewPr>
    <p:cSldViewPr>
      <p:cViewPr varScale="1">
        <p:scale>
          <a:sx n="100" d="100"/>
          <a:sy n="100" d="100"/>
        </p:scale>
        <p:origin x="-346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098157376559621"/>
          <c:y val="0.18683355672051286"/>
          <c:w val="0.33571581884524765"/>
          <c:h val="0.62946716033483552"/>
        </c:manualLayout>
      </c:layout>
      <c:pieChart>
        <c:varyColors val="1"/>
        <c:ser>
          <c:idx val="0"/>
          <c:order val="0"/>
          <c:tx>
            <c:strRef>
              <c:f>Sheet1!$B$1</c:f>
              <c:strCache>
                <c:ptCount val="1"/>
                <c:pt idx="0">
                  <c:v>Sales</c:v>
                </c:pt>
              </c:strCache>
            </c:strRef>
          </c:tx>
          <c:spPr>
            <a:solidFill>
              <a:srgbClr val="FFC000"/>
            </a:solidFill>
            <a:ln>
              <a:solidFill>
                <a:schemeClr val="tx1"/>
              </a:solidFill>
            </a:ln>
          </c:spPr>
          <c:dPt>
            <c:idx val="0"/>
            <c:explosion val="39"/>
            <c:spPr>
              <a:solidFill>
                <a:srgbClr val="FF4343"/>
              </a:solidFill>
              <a:ln>
                <a:solidFill>
                  <a:schemeClr val="tx1"/>
                </a:solidFill>
              </a:ln>
            </c:spPr>
          </c:dPt>
          <c:dPt>
            <c:idx val="1"/>
            <c:explosion val="34"/>
            <c:spPr>
              <a:solidFill>
                <a:srgbClr val="00B050"/>
              </a:solidFill>
              <a:ln>
                <a:solidFill>
                  <a:schemeClr val="tx1"/>
                </a:solidFill>
              </a:ln>
            </c:spPr>
          </c:dPt>
          <c:dPt>
            <c:idx val="2"/>
            <c:spPr>
              <a:solidFill>
                <a:srgbClr val="FFC000">
                  <a:alpha val="70000"/>
                </a:srgbClr>
              </a:solidFill>
              <a:ln>
                <a:solidFill>
                  <a:schemeClr val="tx1"/>
                </a:solidFill>
              </a:ln>
            </c:spPr>
          </c:dPt>
          <c:dLbls>
            <c:dLbl>
              <c:idx val="0"/>
              <c:layout>
                <c:manualLayout>
                  <c:x val="-4.7236197254394909E-2"/>
                  <c:y val="0.12959314370503094"/>
                </c:manualLayout>
              </c:layout>
              <c:showPercent val="1"/>
            </c:dLbl>
            <c:dLbl>
              <c:idx val="1"/>
              <c:layout>
                <c:manualLayout>
                  <c:x val="-7.3671802349116911E-2"/>
                  <c:y val="6.8698994232761351E-2"/>
                </c:manualLayout>
              </c:layout>
              <c:showPercent val="1"/>
            </c:dLbl>
            <c:dLbl>
              <c:idx val="2"/>
              <c:layout>
                <c:manualLayout>
                  <c:x val="7.4847457973385434E-2"/>
                  <c:y val="-0.23147257062067794"/>
                </c:manualLayout>
              </c:layout>
              <c:showPercent val="1"/>
            </c:dLbl>
            <c:txPr>
              <a:bodyPr/>
              <a:lstStyle/>
              <a:p>
                <a:pPr>
                  <a:defRPr sz="2400" b="0">
                    <a:solidFill>
                      <a:schemeClr val="tx1"/>
                    </a:solidFill>
                    <a:latin typeface="Arial" pitchFamily="34" charset="0"/>
                    <a:cs typeface="Arial" pitchFamily="34" charset="0"/>
                  </a:defRPr>
                </a:pPr>
                <a:endParaRPr lang="en-US"/>
              </a:p>
            </c:txPr>
            <c:showPercent val="1"/>
            <c:showLeaderLines val="1"/>
          </c:dLbls>
          <c:cat>
            <c:strRef>
              <c:f>Sheet1!$A$2:$A$5</c:f>
              <c:strCache>
                <c:ptCount val="3"/>
                <c:pt idx="0">
                  <c:v>Maintenance</c:v>
                </c:pt>
                <c:pt idx="1">
                  <c:v>Initial Investment</c:v>
                </c:pt>
                <c:pt idx="2">
                  <c:v>Electricity</c:v>
                </c:pt>
              </c:strCache>
            </c:strRef>
          </c:cat>
          <c:val>
            <c:numRef>
              <c:f>Sheet1!$B$2:$B$5</c:f>
              <c:numCache>
                <c:formatCode>General</c:formatCode>
                <c:ptCount val="4"/>
                <c:pt idx="0">
                  <c:v>13</c:v>
                </c:pt>
                <c:pt idx="1">
                  <c:v>12.5</c:v>
                </c:pt>
                <c:pt idx="2">
                  <c:v>76</c:v>
                </c:pt>
              </c:numCache>
            </c:numRef>
          </c:val>
        </c:ser>
        <c:dLbls>
          <c:showPercent val="1"/>
        </c:dLbls>
        <c:firstSliceAng val="0"/>
      </c:pieChart>
    </c:plotArea>
    <c:legend>
      <c:legendPos val="r"/>
      <c:legendEntry>
        <c:idx val="3"/>
        <c:delete val="1"/>
      </c:legendEntry>
      <c:layout>
        <c:manualLayout>
          <c:xMode val="edge"/>
          <c:yMode val="edge"/>
          <c:x val="0.61482305957235261"/>
          <c:y val="1.5016080377390181E-2"/>
          <c:w val="0.31791016919100251"/>
          <c:h val="0.79645746136509976"/>
        </c:manualLayout>
      </c:layout>
      <c:txPr>
        <a:bodyPr/>
        <a:lstStyle/>
        <a:p>
          <a:pPr>
            <a:defRPr sz="2800" b="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098157376559619"/>
          <c:y val="0.18683355672051286"/>
          <c:w val="0.33571581884524787"/>
          <c:h val="0.62946716033483552"/>
        </c:manualLayout>
      </c:layout>
      <c:pieChart>
        <c:varyColors val="1"/>
        <c:ser>
          <c:idx val="0"/>
          <c:order val="0"/>
          <c:tx>
            <c:strRef>
              <c:f>Sheet1!$B$1</c:f>
              <c:strCache>
                <c:ptCount val="1"/>
                <c:pt idx="0">
                  <c:v>Sales</c:v>
                </c:pt>
              </c:strCache>
            </c:strRef>
          </c:tx>
          <c:spPr>
            <a:solidFill>
              <a:srgbClr val="FFC000"/>
            </a:solidFill>
          </c:spPr>
          <c:dPt>
            <c:idx val="0"/>
            <c:spPr>
              <a:solidFill>
                <a:srgbClr val="FF4343">
                  <a:alpha val="70000"/>
                </a:srgbClr>
              </a:solidFill>
              <a:ln>
                <a:solidFill>
                  <a:schemeClr val="bg2"/>
                </a:solidFill>
              </a:ln>
            </c:spPr>
          </c:dPt>
          <c:dPt>
            <c:idx val="1"/>
            <c:spPr>
              <a:solidFill>
                <a:srgbClr val="00B050">
                  <a:alpha val="70000"/>
                </a:srgbClr>
              </a:solidFill>
              <a:ln>
                <a:solidFill>
                  <a:srgbClr val="000000"/>
                </a:solidFill>
              </a:ln>
            </c:spPr>
          </c:dPt>
          <c:dPt>
            <c:idx val="2"/>
            <c:explosion val="24"/>
            <c:spPr>
              <a:solidFill>
                <a:srgbClr val="92D050"/>
              </a:solidFill>
              <a:ln>
                <a:solidFill>
                  <a:srgbClr val="000000"/>
                </a:solidFill>
              </a:ln>
            </c:spPr>
          </c:dPt>
          <c:dPt>
            <c:idx val="3"/>
            <c:spPr>
              <a:solidFill>
                <a:srgbClr val="FFC000">
                  <a:alpha val="70000"/>
                </a:srgbClr>
              </a:solidFill>
              <a:ln>
                <a:solidFill>
                  <a:srgbClr val="000000"/>
                </a:solidFill>
              </a:ln>
            </c:spPr>
          </c:dPt>
          <c:dLbls>
            <c:dLbl>
              <c:idx val="0"/>
              <c:layout>
                <c:manualLayout>
                  <c:x val="-1.1200318855208365E-2"/>
                  <c:y val="9.348250405946415E-2"/>
                </c:manualLayout>
              </c:layout>
              <c:showPercent val="1"/>
            </c:dLbl>
            <c:dLbl>
              <c:idx val="1"/>
              <c:layout>
                <c:manualLayout>
                  <c:x val="-5.9257488822286368E-2"/>
                  <c:y val="9.092127964108751E-2"/>
                </c:manualLayout>
              </c:layout>
              <c:showPercent val="1"/>
            </c:dLbl>
            <c:dLbl>
              <c:idx val="2"/>
              <c:layout>
                <c:manualLayout>
                  <c:x val="-5.6082556561993284E-2"/>
                  <c:y val="-0.15369533721548775"/>
                </c:manualLayout>
              </c:layout>
              <c:showPercent val="1"/>
            </c:dLbl>
            <c:dLbl>
              <c:idx val="3"/>
              <c:layout>
                <c:manualLayout>
                  <c:x val="9.5760413679448361E-2"/>
                  <c:y val="5.8387605336095169E-3"/>
                </c:manualLayout>
              </c:layout>
              <c:showPercent val="1"/>
            </c:dLbl>
            <c:txPr>
              <a:bodyPr/>
              <a:lstStyle/>
              <a:p>
                <a:pPr>
                  <a:defRPr>
                    <a:latin typeface="Arial" pitchFamily="34" charset="0"/>
                    <a:cs typeface="Arial" pitchFamily="34" charset="0"/>
                  </a:defRPr>
                </a:pPr>
                <a:endParaRPr lang="en-US"/>
              </a:p>
            </c:txPr>
            <c:showPercent val="1"/>
            <c:showLeaderLines val="1"/>
          </c:dLbls>
          <c:cat>
            <c:strRef>
              <c:f>Sheet1!$A$2:$A$5</c:f>
              <c:strCache>
                <c:ptCount val="4"/>
                <c:pt idx="0">
                  <c:v>Maintenance</c:v>
                </c:pt>
                <c:pt idx="1">
                  <c:v>Initial Investment</c:v>
                </c:pt>
                <c:pt idx="2">
                  <c:v>Energy Savings</c:v>
                </c:pt>
                <c:pt idx="3">
                  <c:v>Electricity</c:v>
                </c:pt>
              </c:strCache>
            </c:strRef>
          </c:cat>
          <c:val>
            <c:numRef>
              <c:f>Sheet1!$B$2:$B$5</c:f>
              <c:numCache>
                <c:formatCode>General</c:formatCode>
                <c:ptCount val="4"/>
                <c:pt idx="0">
                  <c:v>9</c:v>
                </c:pt>
                <c:pt idx="1">
                  <c:v>16</c:v>
                </c:pt>
                <c:pt idx="2">
                  <c:v>36</c:v>
                </c:pt>
                <c:pt idx="3">
                  <c:v>39</c:v>
                </c:pt>
              </c:numCache>
            </c:numRef>
          </c:val>
        </c:ser>
        <c:dLbls>
          <c:showPercent val="1"/>
        </c:dLbls>
        <c:firstSliceAng val="352"/>
      </c:pieChart>
    </c:plotArea>
    <c:plotVisOnly val="1"/>
  </c:chart>
  <c:txPr>
    <a:bodyPr/>
    <a:lstStyle/>
    <a:p>
      <a:pPr>
        <a:defRPr sz="1800">
          <a:solidFill>
            <a:schemeClr val="tx1"/>
          </a:solidFill>
        </a:defRPr>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05-04T12:06:28.868" idx="5">
    <p:pos x="10" y="10"/>
    <p:text>Need to emphasize where this system is and where it could be.  How far off the mark are they now?
Also mention that when it was originally commissioned that the pump was likely a good match for the required conditions at the time.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A4D9D05E-AF5F-4643-BD85-45C5A83231C9}" type="datetimeFigureOut">
              <a:rPr lang="en-US" smtClean="0"/>
              <a:pPr/>
              <a:t>9/5/2012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4742DE67-4D8B-4F7C-8772-551C6E96A4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18E334-2C91-4ACC-AB90-EA30C5D27C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Electric energy</a:t>
            </a:r>
            <a:r>
              <a:rPr lang="en-US" baseline="0" dirty="0" smtClean="0"/>
              <a:t> is converted to shaft horsepower and motors are rated in by their shaft horsepower output.</a:t>
            </a:r>
          </a:p>
          <a:p>
            <a:endParaRPr lang="en-US" baseline="0" dirty="0" smtClean="0"/>
          </a:p>
          <a:p>
            <a:r>
              <a:rPr lang="en-US" baseline="0" dirty="0" smtClean="0"/>
              <a:t>Metric and European motors are still rated by their shaft horsepower, but be aware because the units are in kW.  Canadian standards are comparable CSA 390, where we use IEEE 112.</a:t>
            </a:r>
          </a:p>
          <a:p>
            <a:endParaRPr lang="en-US" baseline="0" dirty="0" smtClean="0"/>
          </a:p>
          <a:p>
            <a:endParaRPr lang="en-US" baseline="0" dirty="0" smtClean="0"/>
          </a:p>
          <a:p>
            <a:endParaRPr lang="en-US" baseline="0" dirty="0" smtClean="0"/>
          </a:p>
          <a:p>
            <a:r>
              <a:rPr lang="en-US" baseline="0" dirty="0" smtClean="0"/>
              <a:t>37.3</a:t>
            </a:r>
            <a:endParaRPr lang="en-US" dirty="0"/>
          </a:p>
        </p:txBody>
      </p:sp>
      <p:sp>
        <p:nvSpPr>
          <p:cNvPr id="4" name="Slide Number Placeholder 3"/>
          <p:cNvSpPr>
            <a:spLocks noGrp="1"/>
          </p:cNvSpPr>
          <p:nvPr>
            <p:ph type="sldNum" sz="quarter" idx="10"/>
          </p:nvPr>
        </p:nvSpPr>
        <p:spPr/>
        <p:txBody>
          <a:bodyPr/>
          <a:lstStyle/>
          <a:p>
            <a:fld id="{A818E334-2C91-4ACC-AB90-EA30C5D27C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http://www.copper.org/applications/electrical/energy/motor_text.html</a:t>
            </a:r>
          </a:p>
          <a:p>
            <a:endParaRPr lang="en-US" dirty="0" smtClean="0"/>
          </a:p>
          <a:p>
            <a:pPr defTabSz="947410"/>
            <a:r>
              <a:rPr lang="en-US" dirty="0" smtClean="0"/>
              <a:t>Winding (I</a:t>
            </a:r>
            <a:r>
              <a:rPr lang="en-US" baseline="30000" dirty="0" smtClean="0"/>
              <a:t>2</a:t>
            </a:r>
            <a:r>
              <a:rPr lang="en-US" dirty="0" smtClean="0"/>
              <a:t>R) –</a:t>
            </a:r>
            <a:r>
              <a:rPr lang="en-US" baseline="0" dirty="0" smtClean="0"/>
              <a:t> losses are proportional to the square of the stator current and </a:t>
            </a:r>
            <a:r>
              <a:rPr lang="en-US" baseline="0" dirty="0" err="1" smtClean="0"/>
              <a:t>linerly</a:t>
            </a:r>
            <a:r>
              <a:rPr lang="en-US" baseline="0" dirty="0" smtClean="0"/>
              <a:t> proportional to the stator resistance.  </a:t>
            </a:r>
          </a:p>
          <a:p>
            <a:pPr defTabSz="947410"/>
            <a:endParaRPr lang="en-US" baseline="0" dirty="0" smtClean="0"/>
          </a:p>
          <a:p>
            <a:pPr defTabSz="947410"/>
            <a:r>
              <a:rPr lang="en-US" baseline="0" dirty="0" smtClean="0"/>
              <a:t>http://www1.eere.energy.gov/manufacturing/tech_deployment/pdfs/estimate_motor_efficiency_motor_systemts2.pdf</a:t>
            </a:r>
          </a:p>
          <a:p>
            <a:pPr defTabSz="947410"/>
            <a:endParaRPr lang="en-US" baseline="0" dirty="0" smtClean="0"/>
          </a:p>
          <a:p>
            <a:pPr defTabSz="947410"/>
            <a:endParaRPr lang="en-US" baseline="0" dirty="0" smtClean="0"/>
          </a:p>
          <a:p>
            <a:pPr defTabSz="947410"/>
            <a:r>
              <a:rPr lang="en-US" baseline="0" dirty="0" smtClean="0"/>
              <a:t>Stray load – Very sensitive to motor manufacturing processes including punching laminations, stacking stator and rotor cores, die-casting of aluminum rotors and machining of air gaps.  Measured losses could be as much as 15-30% of the total motor losses.</a:t>
            </a:r>
          </a:p>
          <a:p>
            <a:pPr defTabSz="947410"/>
            <a:endParaRPr lang="en-US" baseline="0" dirty="0" smtClean="0"/>
          </a:p>
          <a:p>
            <a:pPr defTabSz="947410"/>
            <a:endParaRPr lang="en-US" baseline="0" dirty="0" smtClean="0"/>
          </a:p>
          <a:p>
            <a:pPr defTabSz="947410"/>
            <a:r>
              <a:rPr lang="en-US" baseline="0" dirty="0" smtClean="0"/>
              <a:t>Fixed Losses – Friction and </a:t>
            </a:r>
            <a:r>
              <a:rPr lang="en-US" baseline="0" dirty="0" err="1" smtClean="0"/>
              <a:t>Windage</a:t>
            </a:r>
            <a:r>
              <a:rPr lang="en-US" baseline="0" dirty="0" smtClean="0"/>
              <a:t>, </a:t>
            </a:r>
          </a:p>
          <a:p>
            <a:pPr defTabSz="947410"/>
            <a:endParaRPr lang="en-US" baseline="0" dirty="0" smtClean="0"/>
          </a:p>
          <a:p>
            <a:pPr defTabSz="947410"/>
            <a:r>
              <a:rPr lang="en-US" baseline="0" dirty="0" smtClean="0"/>
              <a:t>Variable Losses - </a:t>
            </a:r>
          </a:p>
          <a:p>
            <a:pPr defTabSz="947410"/>
            <a:endParaRPr lang="en-US" baseline="0" dirty="0" smtClean="0"/>
          </a:p>
          <a:p>
            <a:pPr defTabSz="94741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BAFB497-AE71-4745-97A3-B9DBD461DE09}" type="slidenum">
              <a:rPr lang="en-US"/>
              <a:pPr/>
              <a:t>13</a:t>
            </a:fld>
            <a:endParaRPr lang="en-US"/>
          </a:p>
        </p:txBody>
      </p:sp>
      <p:sp>
        <p:nvSpPr>
          <p:cNvPr id="177155" name="Rectangle 2"/>
          <p:cNvSpPr>
            <a:spLocks noGrp="1" noRot="1" noChangeAspect="1" noChangeArrowheads="1" noTextEdit="1"/>
          </p:cNvSpPr>
          <p:nvPr>
            <p:ph type="sldImg"/>
          </p:nvPr>
        </p:nvSpPr>
        <p:spPr>
          <a:xfrm>
            <a:off x="657225" y="473075"/>
            <a:ext cx="5969000" cy="4476750"/>
          </a:xfrm>
          <a:ln/>
        </p:spPr>
      </p:sp>
      <p:sp>
        <p:nvSpPr>
          <p:cNvPr id="177156" name="Rectangle 3"/>
          <p:cNvSpPr>
            <a:spLocks noGrp="1" noChangeArrowheads="1"/>
          </p:cNvSpPr>
          <p:nvPr>
            <p:ph type="body" idx="1"/>
          </p:nvPr>
        </p:nvSpPr>
        <p:spPr>
          <a:xfrm>
            <a:off x="662096" y="5017023"/>
            <a:ext cx="5960533" cy="3834906"/>
          </a:xfrm>
          <a:noFill/>
          <a:ln w="9525"/>
        </p:spPr>
        <p:txBody>
          <a:bodyPr/>
          <a:lstStyle/>
          <a:p>
            <a:r>
              <a:rPr lang="en-US" smtClean="0"/>
              <a:t>Sect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1257300" y="720725"/>
            <a:ext cx="4800600" cy="3600450"/>
          </a:xfrm>
          <a:ln/>
        </p:spPr>
      </p:sp>
      <p:sp>
        <p:nvSpPr>
          <p:cNvPr id="178179" name="Notes Placeholder 2"/>
          <p:cNvSpPr>
            <a:spLocks noGrp="1"/>
          </p:cNvSpPr>
          <p:nvPr>
            <p:ph type="body" idx="1"/>
          </p:nvPr>
        </p:nvSpPr>
        <p:spPr>
          <a:noFill/>
          <a:ln w="9525"/>
        </p:spPr>
        <p:txBody>
          <a:bodyPr/>
          <a:lstStyle/>
          <a:p>
            <a:r>
              <a:rPr lang="en-US" dirty="0" smtClean="0"/>
              <a:t>Premium motor will be 30%</a:t>
            </a:r>
            <a:r>
              <a:rPr lang="en-US" baseline="0" dirty="0" smtClean="0"/>
              <a:t> more than an energy efficient motor.  Energy efficient motors used to be 30% more than the standard motors.</a:t>
            </a:r>
          </a:p>
          <a:p>
            <a:endParaRPr lang="en-US" baseline="0" dirty="0" smtClean="0"/>
          </a:p>
          <a:p>
            <a:r>
              <a:rPr lang="en-US" baseline="0" dirty="0" smtClean="0"/>
              <a:t>Enclosure dimensions and geometry defined by NEMA MG-1.  Shaft diameter, and height along with the mounting bolt holes.  Critical, but standards.</a:t>
            </a:r>
          </a:p>
          <a:p>
            <a:endParaRPr lang="en-US" baseline="0" dirty="0" smtClean="0"/>
          </a:p>
          <a:p>
            <a:r>
              <a:rPr lang="en-US" baseline="0" dirty="0" smtClean="0"/>
              <a:t>Only dimension not defined – “Off Drive End” can be longer, so if you’re in a tight and confined space, make sure to contact manufacturer for dimensions.  Locations of junction boxes also may come into play.  Consult with motor manufacturer.</a:t>
            </a:r>
          </a:p>
          <a:p>
            <a:endParaRPr lang="en-US" baseline="0" dirty="0" smtClean="0"/>
          </a:p>
          <a:p>
            <a:r>
              <a:rPr lang="en-US" baseline="0" dirty="0" smtClean="0"/>
              <a:t>Lifting lugs are nice to attach or fasten ID tags.</a:t>
            </a:r>
            <a:endParaRPr lang="en-US" dirty="0" smtClean="0"/>
          </a:p>
        </p:txBody>
      </p:sp>
      <p:sp>
        <p:nvSpPr>
          <p:cNvPr id="178180" name="Slide Number Placeholder 3"/>
          <p:cNvSpPr>
            <a:spLocks noGrp="1"/>
          </p:cNvSpPr>
          <p:nvPr>
            <p:ph type="sldNum" sz="quarter" idx="5"/>
          </p:nvPr>
        </p:nvSpPr>
        <p:spPr>
          <a:noFill/>
        </p:spPr>
        <p:txBody>
          <a:bodyPr/>
          <a:lstStyle/>
          <a:p>
            <a:fld id="{E52B1793-21AF-4F27-8D6C-26987CEAFDCE}"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xfrm>
            <a:off x="1257300" y="720725"/>
            <a:ext cx="4800600" cy="3600450"/>
          </a:xfrm>
          <a:ln/>
        </p:spPr>
      </p:sp>
      <p:sp>
        <p:nvSpPr>
          <p:cNvPr id="179203" name="Notes Placeholder 2"/>
          <p:cNvSpPr>
            <a:spLocks noGrp="1"/>
          </p:cNvSpPr>
          <p:nvPr>
            <p:ph type="body" idx="1"/>
          </p:nvPr>
        </p:nvSpPr>
        <p:spPr>
          <a:noFill/>
          <a:ln w="9525"/>
        </p:spPr>
        <p:txBody>
          <a:bodyPr/>
          <a:lstStyle/>
          <a:p>
            <a:endParaRPr lang="en-US" smtClean="0"/>
          </a:p>
        </p:txBody>
      </p:sp>
      <p:sp>
        <p:nvSpPr>
          <p:cNvPr id="179204" name="Slide Number Placeholder 3"/>
          <p:cNvSpPr>
            <a:spLocks noGrp="1"/>
          </p:cNvSpPr>
          <p:nvPr>
            <p:ph type="sldNum" sz="quarter" idx="5"/>
          </p:nvPr>
        </p:nvSpPr>
        <p:spPr>
          <a:noFill/>
        </p:spPr>
        <p:txBody>
          <a:bodyPr/>
          <a:lstStyle/>
          <a:p>
            <a:fld id="{FF440F16-C5D6-44CE-8F29-F655D3E8023B}"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8E28316-4E87-4E29-8934-7E66CC5B6518}" type="slidenum">
              <a:rPr lang="en-US"/>
              <a:pPr/>
              <a:t>16</a:t>
            </a:fld>
            <a:endParaRPr lang="en-US"/>
          </a:p>
        </p:txBody>
      </p:sp>
      <p:sp>
        <p:nvSpPr>
          <p:cNvPr id="156675" name="Rectangle 2"/>
          <p:cNvSpPr>
            <a:spLocks noGrp="1" noRot="1" noChangeAspect="1" noChangeArrowheads="1" noTextEdit="1"/>
          </p:cNvSpPr>
          <p:nvPr>
            <p:ph type="sldImg"/>
          </p:nvPr>
        </p:nvSpPr>
        <p:spPr>
          <a:xfrm>
            <a:off x="657225" y="473075"/>
            <a:ext cx="5969000" cy="4476750"/>
          </a:xfrm>
          <a:solidFill>
            <a:srgbClr val="FFFFFF"/>
          </a:solidFill>
          <a:ln/>
        </p:spPr>
      </p:sp>
      <p:sp>
        <p:nvSpPr>
          <p:cNvPr id="156676" name="Rectangle 3"/>
          <p:cNvSpPr>
            <a:spLocks noGrp="1" noChangeArrowheads="1"/>
          </p:cNvSpPr>
          <p:nvPr>
            <p:ph type="body" idx="1"/>
          </p:nvPr>
        </p:nvSpPr>
        <p:spPr>
          <a:xfrm>
            <a:off x="662096" y="5017023"/>
            <a:ext cx="5960533" cy="3834906"/>
          </a:xfrm>
          <a:solidFill>
            <a:srgbClr val="FFFFFF"/>
          </a:solidFill>
          <a:ln>
            <a:solidFill>
              <a:srgbClr val="000000"/>
            </a:solidFill>
          </a:ln>
        </p:spPr>
        <p:txBody>
          <a:bodyPr/>
          <a:lstStyle/>
          <a:p>
            <a:r>
              <a:rPr lang="en-US" sz="1900" dirty="0" smtClean="0"/>
              <a:t>Driven load example given is a pump.</a:t>
            </a:r>
          </a:p>
          <a:p>
            <a:r>
              <a:rPr lang="en-US" sz="1900" dirty="0" smtClean="0"/>
              <a:t>Mechanical work example shown is the fluid system.</a:t>
            </a:r>
          </a:p>
          <a:p>
            <a:endParaRPr lang="en-US" sz="1900" dirty="0" smtClean="0"/>
          </a:p>
          <a:p>
            <a:r>
              <a:rPr lang="en-US" sz="1900" dirty="0" smtClean="0">
                <a:solidFill>
                  <a:schemeClr val="accent1">
                    <a:satMod val="150000"/>
                  </a:schemeClr>
                </a:solidFill>
              </a:rPr>
              <a:t>A motor SYSTEM is the entire energy delivery process, from electric feed to finished product</a:t>
            </a:r>
          </a:p>
          <a:p>
            <a:endParaRPr lang="en-US" dirty="0" smtClean="0">
              <a:solidFill>
                <a:schemeClr val="accent1">
                  <a:satMod val="150000"/>
                </a:schemeClr>
              </a:solidFill>
            </a:endParaRP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8E28316-4E87-4E29-8934-7E66CC5B6518}" type="slidenum">
              <a:rPr lang="en-US"/>
              <a:pPr/>
              <a:t>17</a:t>
            </a:fld>
            <a:endParaRPr lang="en-US"/>
          </a:p>
        </p:txBody>
      </p:sp>
      <p:sp>
        <p:nvSpPr>
          <p:cNvPr id="156675" name="Rectangle 2"/>
          <p:cNvSpPr>
            <a:spLocks noGrp="1" noRot="1" noChangeAspect="1" noChangeArrowheads="1" noTextEdit="1"/>
          </p:cNvSpPr>
          <p:nvPr>
            <p:ph type="sldImg"/>
          </p:nvPr>
        </p:nvSpPr>
        <p:spPr>
          <a:xfrm>
            <a:off x="657225" y="473075"/>
            <a:ext cx="5969000" cy="4476750"/>
          </a:xfrm>
          <a:solidFill>
            <a:srgbClr val="FFFFFF"/>
          </a:solidFill>
          <a:ln/>
        </p:spPr>
      </p:sp>
      <p:sp>
        <p:nvSpPr>
          <p:cNvPr id="156676" name="Rectangle 3"/>
          <p:cNvSpPr>
            <a:spLocks noGrp="1" noChangeArrowheads="1"/>
          </p:cNvSpPr>
          <p:nvPr>
            <p:ph type="body" idx="1"/>
          </p:nvPr>
        </p:nvSpPr>
        <p:spPr>
          <a:xfrm>
            <a:off x="662096" y="5017023"/>
            <a:ext cx="5960533" cy="3834906"/>
          </a:xfrm>
          <a:solidFill>
            <a:srgbClr val="FFFFFF"/>
          </a:solidFill>
          <a:ln>
            <a:solidFill>
              <a:srgbClr val="000000"/>
            </a:solidFill>
          </a:ln>
        </p:spPr>
        <p:txBody>
          <a:bodyPr/>
          <a:lstStyle/>
          <a:p>
            <a:r>
              <a:rPr lang="en-US" sz="1900" dirty="0" smtClean="0"/>
              <a:t>This is easy to say, but difficult to do.  Process needs…</a:t>
            </a:r>
          </a:p>
          <a:p>
            <a:endParaRPr lang="en-US" sz="1900" dirty="0" smtClean="0"/>
          </a:p>
          <a:p>
            <a:r>
              <a:rPr lang="en-US" sz="1900" dirty="0" smtClean="0"/>
              <a:t>Must start out knowing what your needs are.  Start at end and work backward…</a:t>
            </a:r>
          </a:p>
          <a:p>
            <a:endParaRPr lang="en-US" sz="1900" dirty="0" smtClean="0"/>
          </a:p>
          <a:p>
            <a:endParaRPr lang="en-US" sz="1900" dirty="0" smtClean="0"/>
          </a:p>
          <a:p>
            <a:endParaRPr lang="en-US" sz="1900" dirty="0" smtClean="0"/>
          </a:p>
          <a:p>
            <a:r>
              <a:rPr lang="en-US" sz="1900" dirty="0" smtClean="0"/>
              <a:t>Driven load example given is a pump.</a:t>
            </a:r>
          </a:p>
          <a:p>
            <a:r>
              <a:rPr lang="en-US" sz="1900" dirty="0" smtClean="0"/>
              <a:t>Mechanical work example shown is the fluid system.</a:t>
            </a:r>
          </a:p>
          <a:p>
            <a:endParaRPr lang="en-US" sz="1900" dirty="0" smtClean="0"/>
          </a:p>
          <a:p>
            <a:r>
              <a:rPr lang="en-US" sz="1900" dirty="0" smtClean="0">
                <a:solidFill>
                  <a:schemeClr val="accent1">
                    <a:satMod val="150000"/>
                  </a:schemeClr>
                </a:solidFill>
              </a:rPr>
              <a:t>A motor SYSTEM is the entire energy delivery process, from electric feed to finished product</a:t>
            </a:r>
          </a:p>
          <a:p>
            <a:endParaRPr lang="en-US" dirty="0" smtClean="0">
              <a:solidFill>
                <a:schemeClr val="accent1">
                  <a:satMod val="150000"/>
                </a:schemeClr>
              </a:solidFill>
            </a:endParaRP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B7940D0-63BA-460E-9D54-5DBFF94DF8B4}" type="slidenum">
              <a:rPr lang="en-US"/>
              <a:pPr/>
              <a:t>18</a:t>
            </a:fld>
            <a:endParaRPr lang="en-US"/>
          </a:p>
        </p:txBody>
      </p:sp>
      <p:sp>
        <p:nvSpPr>
          <p:cNvPr id="157699" name="Rectangle 2"/>
          <p:cNvSpPr>
            <a:spLocks noGrp="1" noRot="1" noChangeAspect="1" noChangeArrowheads="1" noTextEdit="1"/>
          </p:cNvSpPr>
          <p:nvPr>
            <p:ph type="sldImg"/>
          </p:nvPr>
        </p:nvSpPr>
        <p:spPr>
          <a:xfrm>
            <a:off x="658813" y="473075"/>
            <a:ext cx="5969000" cy="4476750"/>
          </a:xfrm>
          <a:ln/>
        </p:spPr>
      </p:sp>
      <p:sp>
        <p:nvSpPr>
          <p:cNvPr id="157700" name="Rectangle 3"/>
          <p:cNvSpPr>
            <a:spLocks noGrp="1" noChangeArrowheads="1"/>
          </p:cNvSpPr>
          <p:nvPr>
            <p:ph type="body" idx="1"/>
          </p:nvPr>
        </p:nvSpPr>
        <p:spPr>
          <a:xfrm>
            <a:off x="662096" y="5017022"/>
            <a:ext cx="5960533" cy="3833267"/>
          </a:xfrm>
          <a:noFill/>
          <a:ln w="9525"/>
        </p:spPr>
        <p:txBody>
          <a:bodyPr/>
          <a:lstStyle/>
          <a:p>
            <a:r>
              <a:rPr lang="en-US" dirty="0" err="1" smtClean="0"/>
              <a:t>Sankey</a:t>
            </a:r>
            <a:r>
              <a:rPr lang="en-US" dirty="0" smtClean="0"/>
              <a:t> diagram…</a:t>
            </a:r>
          </a:p>
          <a:p>
            <a:endParaRPr lang="en-US" dirty="0" smtClean="0"/>
          </a:p>
          <a:p>
            <a:r>
              <a:rPr lang="en-US" dirty="0" smtClean="0"/>
              <a:t>Component</a:t>
            </a:r>
            <a:r>
              <a:rPr lang="en-US" baseline="0" dirty="0" smtClean="0"/>
              <a:t> substitution</a:t>
            </a:r>
            <a:endParaRPr lang="en-US" dirty="0" smtClean="0"/>
          </a:p>
          <a:p>
            <a:endParaRPr lang="en-US" dirty="0" smtClean="0"/>
          </a:p>
          <a:p>
            <a:endParaRPr lang="en-US" dirty="0" smtClean="0"/>
          </a:p>
          <a:p>
            <a:endParaRPr lang="en-US" dirty="0" smtClean="0"/>
          </a:p>
          <a:p>
            <a:r>
              <a:rPr lang="en-US" dirty="0" smtClean="0"/>
              <a:t>Sect 1 </a:t>
            </a:r>
          </a:p>
          <a:p>
            <a:r>
              <a:rPr lang="en-US" dirty="0" smtClean="0"/>
              <a:t>Emphasize that this is quite variable depending upon individual systems.</a:t>
            </a:r>
          </a:p>
          <a:p>
            <a:r>
              <a:rPr lang="en-US" dirty="0" smtClean="0"/>
              <a:t>Load modulation may be combined with coupling in the case of things like eddy current drives and fluid drives.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B7940D0-63BA-460E-9D54-5DBFF94DF8B4}" type="slidenum">
              <a:rPr lang="en-US"/>
              <a:pPr/>
              <a:t>19</a:t>
            </a:fld>
            <a:endParaRPr lang="en-US"/>
          </a:p>
        </p:txBody>
      </p:sp>
      <p:sp>
        <p:nvSpPr>
          <p:cNvPr id="157699" name="Rectangle 2"/>
          <p:cNvSpPr>
            <a:spLocks noGrp="1" noRot="1" noChangeAspect="1" noChangeArrowheads="1" noTextEdit="1"/>
          </p:cNvSpPr>
          <p:nvPr>
            <p:ph type="sldImg"/>
          </p:nvPr>
        </p:nvSpPr>
        <p:spPr>
          <a:xfrm>
            <a:off x="658813" y="473075"/>
            <a:ext cx="5969000" cy="4476750"/>
          </a:xfrm>
          <a:ln/>
        </p:spPr>
      </p:sp>
      <p:sp>
        <p:nvSpPr>
          <p:cNvPr id="157700" name="Rectangle 3"/>
          <p:cNvSpPr>
            <a:spLocks noGrp="1" noChangeArrowheads="1"/>
          </p:cNvSpPr>
          <p:nvPr>
            <p:ph type="body" idx="1"/>
          </p:nvPr>
        </p:nvSpPr>
        <p:spPr>
          <a:xfrm>
            <a:off x="662096" y="5017022"/>
            <a:ext cx="5960533" cy="3833267"/>
          </a:xfrm>
          <a:noFill/>
          <a:ln w="9525"/>
        </p:spPr>
        <p:txBody>
          <a:bodyPr/>
          <a:lstStyle/>
          <a:p>
            <a:r>
              <a:rPr lang="en-US" dirty="0" smtClean="0"/>
              <a:t>Sect 1 </a:t>
            </a:r>
          </a:p>
          <a:p>
            <a:r>
              <a:rPr lang="en-US" dirty="0" smtClean="0"/>
              <a:t>Emphasize that this is quite variable depending upon individual systems.</a:t>
            </a:r>
          </a:p>
          <a:p>
            <a:r>
              <a:rPr lang="en-US" dirty="0" smtClean="0"/>
              <a:t>Load modulation may be combined with coupling in the case of things like eddy current drives and fluid drives.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Supply and exhaust</a:t>
            </a:r>
          </a:p>
          <a:p>
            <a:endParaRPr lang="en-US" dirty="0" smtClean="0"/>
          </a:p>
          <a:p>
            <a:r>
              <a:rPr lang="en-US" dirty="0" smtClean="0"/>
              <a:t>Circ</a:t>
            </a:r>
            <a:r>
              <a:rPr lang="en-US" baseline="0" dirty="0" smtClean="0"/>
              <a:t> pumps for refrigeration for AHUs.</a:t>
            </a:r>
          </a:p>
          <a:p>
            <a:endParaRPr lang="en-US" baseline="0" dirty="0" smtClean="0"/>
          </a:p>
          <a:p>
            <a:r>
              <a:rPr lang="en-US" baseline="0" dirty="0" smtClean="0"/>
              <a:t>TEFC – motor, </a:t>
            </a:r>
            <a:endParaRPr lang="en-US" dirty="0"/>
          </a:p>
        </p:txBody>
      </p:sp>
      <p:sp>
        <p:nvSpPr>
          <p:cNvPr id="4" name="Slide Number Placeholder 3"/>
          <p:cNvSpPr>
            <a:spLocks noGrp="1"/>
          </p:cNvSpPr>
          <p:nvPr>
            <p:ph type="sldNum" sz="quarter" idx="10"/>
          </p:nvPr>
        </p:nvSpPr>
        <p:spPr/>
        <p:txBody>
          <a:bodyPr/>
          <a:lstStyle/>
          <a:p>
            <a:fld id="{A818E334-2C91-4ACC-AB90-EA30C5D27C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4AE6539F-B4F0-4694-A0E3-C40FFF06764B}" type="slidenum">
              <a:rPr lang="en-US"/>
              <a:pPr/>
              <a:t>21</a:t>
            </a:fld>
            <a:endParaRPr lang="en-US"/>
          </a:p>
        </p:txBody>
      </p:sp>
      <p:sp>
        <p:nvSpPr>
          <p:cNvPr id="181251" name="Rectangle 2"/>
          <p:cNvSpPr>
            <a:spLocks noChangeArrowheads="1"/>
          </p:cNvSpPr>
          <p:nvPr/>
        </p:nvSpPr>
        <p:spPr bwMode="auto">
          <a:xfrm>
            <a:off x="4145279"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1252" name="Rectangle 3"/>
          <p:cNvSpPr>
            <a:spLocks noChangeArrowheads="1"/>
          </p:cNvSpPr>
          <p:nvPr/>
        </p:nvSpPr>
        <p:spPr bwMode="auto">
          <a:xfrm>
            <a:off x="4145279" y="9120813"/>
            <a:ext cx="3169921" cy="480388"/>
          </a:xfrm>
          <a:prstGeom prst="rect">
            <a:avLst/>
          </a:prstGeom>
          <a:noFill/>
          <a:ln w="12700">
            <a:noFill/>
            <a:miter lim="800000"/>
            <a:headEnd/>
            <a:tailEnd/>
          </a:ln>
        </p:spPr>
        <p:txBody>
          <a:bodyPr lIns="19940" tIns="0" rIns="19940" bIns="0" anchor="b"/>
          <a:lstStyle/>
          <a:p>
            <a:pPr algn="r" defTabSz="954128"/>
            <a:r>
              <a:rPr lang="en-US" sz="1000" i="1" dirty="0">
                <a:latin typeface="Times New Roman" pitchFamily="18" charset="0"/>
              </a:rPr>
              <a:t>2</a:t>
            </a:r>
          </a:p>
        </p:txBody>
      </p:sp>
      <p:sp>
        <p:nvSpPr>
          <p:cNvPr id="181253" name="Rectangle 4"/>
          <p:cNvSpPr>
            <a:spLocks noChangeArrowheads="1"/>
          </p:cNvSpPr>
          <p:nvPr/>
        </p:nvSpPr>
        <p:spPr bwMode="auto">
          <a:xfrm>
            <a:off x="0" y="9120813"/>
            <a:ext cx="3169921" cy="480388"/>
          </a:xfrm>
          <a:prstGeom prst="rect">
            <a:avLst/>
          </a:prstGeom>
          <a:noFill/>
          <a:ln w="12700">
            <a:noFill/>
            <a:miter lim="800000"/>
            <a:headEnd/>
            <a:tailEnd/>
          </a:ln>
        </p:spPr>
        <p:txBody>
          <a:bodyPr wrap="none" lIns="89225" tIns="44612" rIns="89225" bIns="44612" anchor="ctr"/>
          <a:lstStyle/>
          <a:p>
            <a:endParaRPr lang="en-US"/>
          </a:p>
        </p:txBody>
      </p:sp>
      <p:sp>
        <p:nvSpPr>
          <p:cNvPr id="181254" name="Rectangle 5"/>
          <p:cNvSpPr>
            <a:spLocks noChangeArrowheads="1"/>
          </p:cNvSpPr>
          <p:nvPr/>
        </p:nvSpPr>
        <p:spPr bwMode="auto">
          <a:xfrm>
            <a:off x="0"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1255" name="Rectangle 6"/>
          <p:cNvSpPr>
            <a:spLocks noGrp="1" noRot="1" noChangeAspect="1" noChangeArrowheads="1" noTextEdit="1"/>
          </p:cNvSpPr>
          <p:nvPr>
            <p:ph type="sldImg"/>
          </p:nvPr>
        </p:nvSpPr>
        <p:spPr>
          <a:xfrm>
            <a:off x="1258888" y="719138"/>
            <a:ext cx="4802187" cy="3602037"/>
          </a:xfrm>
          <a:ln w="12700" cap="flat">
            <a:solidFill>
              <a:schemeClr val="tx1"/>
            </a:solidFill>
          </a:ln>
        </p:spPr>
      </p:sp>
      <p:sp>
        <p:nvSpPr>
          <p:cNvPr id="181256" name="Rectangle 7"/>
          <p:cNvSpPr>
            <a:spLocks noGrp="1" noChangeArrowheads="1"/>
          </p:cNvSpPr>
          <p:nvPr>
            <p:ph type="body" idx="1"/>
          </p:nvPr>
        </p:nvSpPr>
        <p:spPr>
          <a:xfrm>
            <a:off x="975362" y="4561227"/>
            <a:ext cx="5364480" cy="4320213"/>
          </a:xfrm>
          <a:noFill/>
          <a:ln w="9525"/>
        </p:spPr>
        <p:txBody>
          <a:bodyPr lIns="94721" tIns="46529" rIns="94721" bIns="46529"/>
          <a:lstStyle/>
          <a:p>
            <a:r>
              <a:rPr lang="en-US" dirty="0" smtClean="0"/>
              <a:t>Energy cost</a:t>
            </a:r>
            <a:r>
              <a:rPr lang="en-US" baseline="0" dirty="0" smtClean="0"/>
              <a:t> per ____.  Metrics.</a:t>
            </a:r>
          </a:p>
          <a:p>
            <a:endParaRPr lang="en-US" baseline="0" dirty="0" smtClean="0"/>
          </a:p>
          <a:p>
            <a:r>
              <a:rPr lang="en-US" baseline="0" dirty="0" smtClean="0"/>
              <a:t>Energy use per </a:t>
            </a:r>
            <a:r>
              <a:rPr lang="en-US" baseline="0" dirty="0" err="1" smtClean="0"/>
              <a:t>sqft</a:t>
            </a:r>
            <a:r>
              <a:rPr lang="en-US" baseline="0" dirty="0" smtClean="0"/>
              <a:t>, heating or cooling degree-day corrected.  </a:t>
            </a:r>
          </a:p>
          <a:p>
            <a:endParaRPr lang="en-US" baseline="0" dirty="0" smtClean="0"/>
          </a:p>
          <a:p>
            <a:r>
              <a:rPr lang="en-US" baseline="0" dirty="0" smtClean="0"/>
              <a:t>Degree day correction is needed because electric and fuel consumption are lumped together.   Fan airflow might be constant.</a:t>
            </a:r>
          </a:p>
          <a:p>
            <a:endParaRPr lang="en-US" baseline="0" dirty="0" smtClean="0"/>
          </a:p>
          <a:p>
            <a:r>
              <a:rPr lang="en-US" baseline="0" dirty="0" smtClean="0"/>
              <a:t>Rolling averages might be adequate, techniques for </a:t>
            </a:r>
            <a:r>
              <a:rPr lang="en-US" baseline="0" dirty="0" err="1" smtClean="0"/>
              <a:t>baselining</a:t>
            </a:r>
            <a:r>
              <a:rPr lang="en-US" baseline="0" dirty="0" smtClean="0"/>
              <a:t>.</a:t>
            </a:r>
          </a:p>
          <a:p>
            <a:endParaRPr lang="en-US" baseline="0" dirty="0" smtClean="0"/>
          </a:p>
          <a:p>
            <a:r>
              <a:rPr lang="en-US" baseline="0" dirty="0" smtClean="0"/>
              <a:t>Bottom up versus Top Down.  The savings from  a project could possibly be washed out in the margin of error in a top down.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1257300" y="720725"/>
            <a:ext cx="4800600" cy="3600450"/>
          </a:xfrm>
          <a:ln/>
        </p:spPr>
      </p:sp>
      <p:sp>
        <p:nvSpPr>
          <p:cNvPr id="182275" name="Notes Placeholder 2"/>
          <p:cNvSpPr>
            <a:spLocks noGrp="1"/>
          </p:cNvSpPr>
          <p:nvPr>
            <p:ph type="body" idx="1"/>
          </p:nvPr>
        </p:nvSpPr>
        <p:spPr>
          <a:noFill/>
          <a:ln w="9525"/>
        </p:spPr>
        <p:txBody>
          <a:bodyPr/>
          <a:lstStyle/>
          <a:p>
            <a:r>
              <a:rPr lang="en-US" dirty="0" smtClean="0"/>
              <a:t>10% energy savings</a:t>
            </a:r>
            <a:r>
              <a:rPr lang="en-US" baseline="0" dirty="0" smtClean="0"/>
              <a:t> = $100,000 for every year in the future….</a:t>
            </a:r>
          </a:p>
          <a:p>
            <a:endParaRPr lang="en-US" baseline="0" dirty="0" smtClean="0"/>
          </a:p>
          <a:p>
            <a:r>
              <a:rPr lang="en-US" baseline="0" dirty="0" smtClean="0"/>
              <a:t>First year, investigating and brainstorming, wrapping your head around the systems. </a:t>
            </a:r>
          </a:p>
          <a:p>
            <a:endParaRPr lang="en-US" baseline="0" dirty="0" smtClean="0"/>
          </a:p>
          <a:p>
            <a:endParaRPr lang="en-US" baseline="0" dirty="0" smtClean="0"/>
          </a:p>
          <a:p>
            <a:r>
              <a:rPr lang="en-US" baseline="0" dirty="0" smtClean="0"/>
              <a:t>Once matured, you can ramp down a bit…</a:t>
            </a:r>
          </a:p>
          <a:p>
            <a:endParaRPr lang="en-US" baseline="0" dirty="0" smtClean="0"/>
          </a:p>
          <a:p>
            <a:r>
              <a:rPr lang="en-US" baseline="0" dirty="0" smtClean="0"/>
              <a:t>Mining example $80M in energy bills </a:t>
            </a:r>
            <a:r>
              <a:rPr lang="en-US" baseline="0" dirty="0" smtClean="0">
                <a:sym typeface="Wingdings" pitchFamily="2" charset="2"/>
              </a:rPr>
              <a:t> if you don’t have an energy mgmt team, you can’t capture the savings….</a:t>
            </a:r>
          </a:p>
          <a:p>
            <a:endParaRPr lang="en-US" baseline="0" dirty="0" smtClean="0">
              <a:sym typeface="Wingdings" pitchFamily="2" charset="2"/>
            </a:endParaRPr>
          </a:p>
          <a:p>
            <a:endParaRPr lang="en-US" dirty="0" smtClean="0"/>
          </a:p>
          <a:p>
            <a:r>
              <a:rPr lang="en-US" dirty="0" smtClean="0"/>
              <a:t>Time</a:t>
            </a:r>
            <a:r>
              <a:rPr lang="en-US" baseline="0" dirty="0" smtClean="0"/>
              <a:t> and again  - the energy person will also wear three hats, safety (OSHA), environmental reporting, and energy.  Safety and environmental must be done well or the organization will get slammed with fines </a:t>
            </a:r>
            <a:r>
              <a:rPr lang="en-US" baseline="0" dirty="0" smtClean="0">
                <a:sym typeface="Wingdings" pitchFamily="2" charset="2"/>
              </a:rPr>
              <a:t> result, energy gets put on the back burner.</a:t>
            </a:r>
          </a:p>
          <a:p>
            <a:endParaRPr lang="en-US" baseline="0" dirty="0" smtClean="0">
              <a:sym typeface="Wingdings" pitchFamily="2" charset="2"/>
            </a:endParaRPr>
          </a:p>
          <a:p>
            <a:r>
              <a:rPr lang="en-US" baseline="0" dirty="0" smtClean="0">
                <a:sym typeface="Wingdings" pitchFamily="2" charset="2"/>
              </a:rPr>
              <a:t>Energy manager must keep management in the loop what savings are being realized.  The “Do nothing” decision is actually a decision that is costing the organization money.</a:t>
            </a:r>
            <a:endParaRPr lang="en-US" dirty="0" smtClean="0"/>
          </a:p>
        </p:txBody>
      </p:sp>
      <p:sp>
        <p:nvSpPr>
          <p:cNvPr id="182276" name="Slide Number Placeholder 3"/>
          <p:cNvSpPr>
            <a:spLocks noGrp="1"/>
          </p:cNvSpPr>
          <p:nvPr>
            <p:ph type="sldNum" sz="quarter" idx="5"/>
          </p:nvPr>
        </p:nvSpPr>
        <p:spPr>
          <a:noFill/>
        </p:spPr>
        <p:txBody>
          <a:bodyPr/>
          <a:lstStyle/>
          <a:p>
            <a:fld id="{16874A1B-F9CA-46A3-BE41-2BE7D2B23DA8}"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1257300" y="720725"/>
            <a:ext cx="4800600" cy="3600450"/>
          </a:xfrm>
          <a:ln/>
        </p:spPr>
      </p:sp>
      <p:sp>
        <p:nvSpPr>
          <p:cNvPr id="182275" name="Notes Placeholder 2"/>
          <p:cNvSpPr>
            <a:spLocks noGrp="1"/>
          </p:cNvSpPr>
          <p:nvPr>
            <p:ph type="body" idx="1"/>
          </p:nvPr>
        </p:nvSpPr>
        <p:spPr>
          <a:noFill/>
          <a:ln w="9525"/>
        </p:spPr>
        <p:txBody>
          <a:bodyPr/>
          <a:lstStyle/>
          <a:p>
            <a:r>
              <a:rPr lang="en-US" dirty="0" smtClean="0"/>
              <a:t>Also mention consultants.</a:t>
            </a:r>
          </a:p>
          <a:p>
            <a:endParaRPr lang="en-US" dirty="0" smtClean="0"/>
          </a:p>
          <a:p>
            <a:endParaRPr lang="en-US" dirty="0" smtClean="0"/>
          </a:p>
          <a:p>
            <a:r>
              <a:rPr lang="en-US" dirty="0" smtClean="0"/>
              <a:t>Purchasing</a:t>
            </a:r>
            <a:r>
              <a:rPr lang="en-US" baseline="0" dirty="0" smtClean="0"/>
              <a:t> State Contract…</a:t>
            </a:r>
          </a:p>
          <a:p>
            <a:endParaRPr lang="en-US" baseline="0" dirty="0" smtClean="0"/>
          </a:p>
          <a:p>
            <a:endParaRPr lang="en-US" dirty="0" smtClean="0"/>
          </a:p>
        </p:txBody>
      </p:sp>
      <p:sp>
        <p:nvSpPr>
          <p:cNvPr id="182276" name="Slide Number Placeholder 3"/>
          <p:cNvSpPr>
            <a:spLocks noGrp="1"/>
          </p:cNvSpPr>
          <p:nvPr>
            <p:ph type="sldNum" sz="quarter" idx="5"/>
          </p:nvPr>
        </p:nvSpPr>
        <p:spPr>
          <a:noFill/>
        </p:spPr>
        <p:txBody>
          <a:bodyPr/>
          <a:lstStyle/>
          <a:p>
            <a:fld id="{16874A1B-F9CA-46A3-BE41-2BE7D2B23DA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B194C6B-2126-40C3-9C52-DBDF1EFBA96D}" type="slidenum">
              <a:rPr lang="en-US"/>
              <a:pPr/>
              <a:t>24</a:t>
            </a:fld>
            <a:endParaRPr lang="en-US"/>
          </a:p>
        </p:txBody>
      </p:sp>
      <p:sp>
        <p:nvSpPr>
          <p:cNvPr id="188419" name="Rectangle 2"/>
          <p:cNvSpPr>
            <a:spLocks noGrp="1" noRot="1" noChangeAspect="1" noChangeArrowheads="1" noTextEdit="1"/>
          </p:cNvSpPr>
          <p:nvPr>
            <p:ph type="sldImg"/>
          </p:nvPr>
        </p:nvSpPr>
        <p:spPr>
          <a:xfrm>
            <a:off x="669925" y="487363"/>
            <a:ext cx="5940425" cy="4454525"/>
          </a:xfrm>
          <a:solidFill>
            <a:srgbClr val="FFFFFF"/>
          </a:solidFill>
          <a:ln/>
        </p:spPr>
      </p:sp>
      <p:sp>
        <p:nvSpPr>
          <p:cNvPr id="188420" name="Rectangle 3"/>
          <p:cNvSpPr>
            <a:spLocks noGrp="1" noChangeArrowheads="1"/>
          </p:cNvSpPr>
          <p:nvPr>
            <p:ph type="body" idx="1"/>
          </p:nvPr>
        </p:nvSpPr>
        <p:spPr>
          <a:xfrm>
            <a:off x="975362" y="5210490"/>
            <a:ext cx="5364480" cy="3670951"/>
          </a:xfrm>
          <a:solidFill>
            <a:srgbClr val="FFFFFF"/>
          </a:solidFill>
          <a:ln>
            <a:solidFill>
              <a:srgbClr val="000000"/>
            </a:solidFill>
          </a:ln>
        </p:spPr>
        <p:txBody>
          <a:bodyPr lIns="94829" tIns="47415" rIns="94829" bIns="47415">
            <a:normAutofit lnSpcReduction="10000"/>
          </a:bodyPr>
          <a:lstStyle/>
          <a:p>
            <a:r>
              <a:rPr lang="en-US" dirty="0" smtClean="0"/>
              <a:t>Mention that </a:t>
            </a:r>
            <a:r>
              <a:rPr lang="en-US" baseline="0" dirty="0" err="1" smtClean="0"/>
              <a:t>effiiciency</a:t>
            </a:r>
            <a:r>
              <a:rPr lang="en-US" baseline="0" dirty="0" smtClean="0"/>
              <a:t>, rated load are the most critical but the most forgotten!  The reason is because the electrician might not consider the </a:t>
            </a:r>
          </a:p>
          <a:p>
            <a:endParaRPr lang="en-US" baseline="0" dirty="0" smtClean="0"/>
          </a:p>
          <a:p>
            <a:endParaRPr lang="en-US" baseline="0" dirty="0" smtClean="0"/>
          </a:p>
          <a:p>
            <a:endParaRPr lang="en-US" baseline="0" dirty="0" smtClean="0"/>
          </a:p>
          <a:p>
            <a:r>
              <a:rPr lang="en-US" baseline="0" dirty="0" smtClean="0"/>
              <a:t>Mention 841 is chemical/</a:t>
            </a:r>
            <a:endParaRPr lang="en-US" dirty="0" smtClean="0"/>
          </a:p>
          <a:p>
            <a:endParaRPr lang="en-US" dirty="0" smtClean="0"/>
          </a:p>
          <a:p>
            <a:endParaRPr lang="en-US" dirty="0" smtClean="0"/>
          </a:p>
          <a:p>
            <a:r>
              <a:rPr lang="en-US" dirty="0" smtClean="0"/>
              <a:t>Motor survey – on</a:t>
            </a:r>
            <a:r>
              <a:rPr lang="en-US" baseline="0" dirty="0" smtClean="0"/>
              <a:t> average 10-12 motors per hour.  </a:t>
            </a:r>
            <a:endParaRPr lang="en-US" dirty="0" smtClean="0"/>
          </a:p>
          <a:p>
            <a:endParaRPr lang="en-US" dirty="0" smtClean="0"/>
          </a:p>
          <a:p>
            <a:endParaRPr lang="en-US" dirty="0" smtClean="0"/>
          </a:p>
          <a:p>
            <a:r>
              <a:rPr lang="en-US" dirty="0" smtClean="0"/>
              <a:t>Explain that frame size pertains to mounting dimensions like shaft diameter, length, and height above mounting surface.  Also dimensions for mounting holes in feet.  Not all surface dimensions are covered.  Some motors will stick out further in certain areas like the terminal box.  NEMA Premium motors may stick out a little further on the opposite drive end so if they have close clearances have the motor vendor check for critical dimensions before delivering a motor.</a:t>
            </a:r>
          </a:p>
          <a:p>
            <a:r>
              <a:rPr lang="en-US" dirty="0" smtClean="0"/>
              <a:t>RPM at rated load.  This may be a good time to explain what slip is.</a:t>
            </a:r>
          </a:p>
          <a:p>
            <a:r>
              <a:rPr lang="en-US" dirty="0" smtClean="0"/>
              <a:t>Insulation classes are related to temperature and are A,B,F,&amp;H.  They don’t necessarily relate to maximum ambient temperature.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42DE67-4D8B-4F7C-8772-551C6E96A4A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xfrm>
            <a:off x="1257300" y="720725"/>
            <a:ext cx="4800600" cy="3600450"/>
          </a:xfrm>
          <a:ln/>
        </p:spPr>
      </p:sp>
      <p:sp>
        <p:nvSpPr>
          <p:cNvPr id="183299" name="Notes Placeholder 2"/>
          <p:cNvSpPr>
            <a:spLocks noGrp="1"/>
          </p:cNvSpPr>
          <p:nvPr>
            <p:ph type="body" idx="1"/>
          </p:nvPr>
        </p:nvSpPr>
        <p:spPr>
          <a:noFill/>
          <a:ln w="9525"/>
        </p:spPr>
        <p:txBody>
          <a:bodyPr/>
          <a:lstStyle/>
          <a:p>
            <a:r>
              <a:rPr lang="en-US" dirty="0" smtClean="0"/>
              <a:t>PEM – Premium Efficiency Motor-Ready</a:t>
            </a:r>
          </a:p>
          <a:p>
            <a:endParaRPr lang="en-US" dirty="0" smtClean="0"/>
          </a:p>
          <a:p>
            <a:r>
              <a:rPr lang="en-US" dirty="0" smtClean="0"/>
              <a:t>When this is accomplished,</a:t>
            </a:r>
            <a:r>
              <a:rPr lang="en-US" baseline="0" dirty="0" smtClean="0"/>
              <a:t> the motor management plan will be in action.</a:t>
            </a:r>
          </a:p>
          <a:p>
            <a:endParaRPr lang="en-US" baseline="0" dirty="0" smtClean="0"/>
          </a:p>
          <a:p>
            <a:pPr defTabSz="947410"/>
            <a:r>
              <a:rPr lang="en-US" b="1" i="1" dirty="0" smtClean="0"/>
              <a:t>Prepare an Action Plan with assigned responsibilities – will ensure follow on.  Mention this is like a decision tree.  (i.e. what to do when a motor burns out.)</a:t>
            </a:r>
          </a:p>
          <a:p>
            <a:endParaRPr lang="en-US" dirty="0" smtClean="0"/>
          </a:p>
        </p:txBody>
      </p:sp>
      <p:sp>
        <p:nvSpPr>
          <p:cNvPr id="183300" name="Slide Number Placeholder 3"/>
          <p:cNvSpPr>
            <a:spLocks noGrp="1"/>
          </p:cNvSpPr>
          <p:nvPr>
            <p:ph type="sldNum" sz="quarter" idx="5"/>
          </p:nvPr>
        </p:nvSpPr>
        <p:spPr>
          <a:noFill/>
        </p:spPr>
        <p:txBody>
          <a:bodyPr/>
          <a:lstStyle/>
          <a:p>
            <a:fld id="{1A23CE0A-8849-475A-B85A-0EBBA9D35909}"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xfrm>
            <a:off x="1257300" y="720725"/>
            <a:ext cx="4800600" cy="3600450"/>
          </a:xfrm>
          <a:ln/>
        </p:spPr>
      </p:sp>
      <p:sp>
        <p:nvSpPr>
          <p:cNvPr id="226307" name="Notes Placeholder 2"/>
          <p:cNvSpPr>
            <a:spLocks noGrp="1"/>
          </p:cNvSpPr>
          <p:nvPr>
            <p:ph type="body" idx="1"/>
          </p:nvPr>
        </p:nvSpPr>
        <p:spPr>
          <a:noFill/>
          <a:ln w="9525"/>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9EC15C5A-1B9B-4DF3-8484-D97EA6C31D6A}"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F8548375-DED4-4CEE-9375-53E38137AB6C}" type="slidenum">
              <a:rPr lang="en-US"/>
              <a:pPr/>
              <a:t>28</a:t>
            </a:fld>
            <a:endParaRPr lang="en-US"/>
          </a:p>
        </p:txBody>
      </p:sp>
      <p:sp>
        <p:nvSpPr>
          <p:cNvPr id="184323" name="Rectangle 2"/>
          <p:cNvSpPr>
            <a:spLocks noChangeArrowheads="1"/>
          </p:cNvSpPr>
          <p:nvPr/>
        </p:nvSpPr>
        <p:spPr bwMode="auto">
          <a:xfrm>
            <a:off x="4145279"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4324" name="Rectangle 3"/>
          <p:cNvSpPr>
            <a:spLocks noChangeArrowheads="1"/>
          </p:cNvSpPr>
          <p:nvPr/>
        </p:nvSpPr>
        <p:spPr bwMode="auto">
          <a:xfrm>
            <a:off x="4145279" y="9120813"/>
            <a:ext cx="3169921" cy="480388"/>
          </a:xfrm>
          <a:prstGeom prst="rect">
            <a:avLst/>
          </a:prstGeom>
          <a:noFill/>
          <a:ln w="12700">
            <a:noFill/>
            <a:miter lim="800000"/>
            <a:headEnd/>
            <a:tailEnd/>
          </a:ln>
        </p:spPr>
        <p:txBody>
          <a:bodyPr lIns="19940" tIns="0" rIns="19940" bIns="0" anchor="b"/>
          <a:lstStyle/>
          <a:p>
            <a:pPr algn="r" defTabSz="954128"/>
            <a:r>
              <a:rPr lang="en-US" sz="1000" i="1" dirty="0">
                <a:latin typeface="Times New Roman" pitchFamily="18" charset="0"/>
              </a:rPr>
              <a:t>5</a:t>
            </a:r>
          </a:p>
        </p:txBody>
      </p:sp>
      <p:sp>
        <p:nvSpPr>
          <p:cNvPr id="184325" name="Rectangle 4"/>
          <p:cNvSpPr>
            <a:spLocks noChangeArrowheads="1"/>
          </p:cNvSpPr>
          <p:nvPr/>
        </p:nvSpPr>
        <p:spPr bwMode="auto">
          <a:xfrm>
            <a:off x="0" y="9120813"/>
            <a:ext cx="3169921" cy="480388"/>
          </a:xfrm>
          <a:prstGeom prst="rect">
            <a:avLst/>
          </a:prstGeom>
          <a:noFill/>
          <a:ln w="12700">
            <a:noFill/>
            <a:miter lim="800000"/>
            <a:headEnd/>
            <a:tailEnd/>
          </a:ln>
        </p:spPr>
        <p:txBody>
          <a:bodyPr wrap="none" lIns="89225" tIns="44612" rIns="89225" bIns="44612" anchor="ctr"/>
          <a:lstStyle/>
          <a:p>
            <a:endParaRPr lang="en-US"/>
          </a:p>
        </p:txBody>
      </p:sp>
      <p:sp>
        <p:nvSpPr>
          <p:cNvPr id="184326" name="Rectangle 5"/>
          <p:cNvSpPr>
            <a:spLocks noChangeArrowheads="1"/>
          </p:cNvSpPr>
          <p:nvPr/>
        </p:nvSpPr>
        <p:spPr bwMode="auto">
          <a:xfrm>
            <a:off x="0"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4327" name="Rectangle 6"/>
          <p:cNvSpPr>
            <a:spLocks noGrp="1" noRot="1" noChangeAspect="1" noChangeArrowheads="1" noTextEdit="1"/>
          </p:cNvSpPr>
          <p:nvPr>
            <p:ph type="sldImg"/>
          </p:nvPr>
        </p:nvSpPr>
        <p:spPr>
          <a:xfrm>
            <a:off x="1258888" y="719138"/>
            <a:ext cx="4802187" cy="3602037"/>
          </a:xfrm>
          <a:ln w="12700" cap="flat">
            <a:solidFill>
              <a:schemeClr val="tx1"/>
            </a:solidFill>
          </a:ln>
        </p:spPr>
      </p:sp>
      <p:sp>
        <p:nvSpPr>
          <p:cNvPr id="184328" name="Rectangle 7"/>
          <p:cNvSpPr>
            <a:spLocks noGrp="1" noChangeArrowheads="1"/>
          </p:cNvSpPr>
          <p:nvPr>
            <p:ph type="body" idx="1"/>
          </p:nvPr>
        </p:nvSpPr>
        <p:spPr>
          <a:xfrm>
            <a:off x="975362" y="4561227"/>
            <a:ext cx="5364480" cy="4320213"/>
          </a:xfrm>
          <a:noFill/>
          <a:ln w="9525"/>
        </p:spPr>
        <p:txBody>
          <a:bodyPr lIns="94721" tIns="46529" rIns="94721" bIns="46529"/>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5528F82A-0C4C-4843-8CF5-42C6FE8C0D24}" type="slidenum">
              <a:rPr lang="en-US"/>
              <a:pPr/>
              <a:t>29</a:t>
            </a:fld>
            <a:endParaRPr lang="en-US"/>
          </a:p>
        </p:txBody>
      </p:sp>
      <p:sp>
        <p:nvSpPr>
          <p:cNvPr id="185347" name="Rectangle 2"/>
          <p:cNvSpPr>
            <a:spLocks noChangeArrowheads="1"/>
          </p:cNvSpPr>
          <p:nvPr/>
        </p:nvSpPr>
        <p:spPr bwMode="auto">
          <a:xfrm>
            <a:off x="4145279"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5348" name="Rectangle 3"/>
          <p:cNvSpPr>
            <a:spLocks noChangeArrowheads="1"/>
          </p:cNvSpPr>
          <p:nvPr/>
        </p:nvSpPr>
        <p:spPr bwMode="auto">
          <a:xfrm>
            <a:off x="4145279" y="9120813"/>
            <a:ext cx="3169921" cy="480388"/>
          </a:xfrm>
          <a:prstGeom prst="rect">
            <a:avLst/>
          </a:prstGeom>
          <a:noFill/>
          <a:ln w="12700">
            <a:noFill/>
            <a:miter lim="800000"/>
            <a:headEnd/>
            <a:tailEnd/>
          </a:ln>
        </p:spPr>
        <p:txBody>
          <a:bodyPr lIns="19940" tIns="0" rIns="19940" bIns="0" anchor="b"/>
          <a:lstStyle/>
          <a:p>
            <a:pPr algn="r" defTabSz="954128"/>
            <a:r>
              <a:rPr lang="en-US" sz="1000" i="1" dirty="0">
                <a:latin typeface="Times New Roman" pitchFamily="18" charset="0"/>
              </a:rPr>
              <a:t>6</a:t>
            </a:r>
          </a:p>
        </p:txBody>
      </p:sp>
      <p:sp>
        <p:nvSpPr>
          <p:cNvPr id="185349" name="Rectangle 4"/>
          <p:cNvSpPr>
            <a:spLocks noChangeArrowheads="1"/>
          </p:cNvSpPr>
          <p:nvPr/>
        </p:nvSpPr>
        <p:spPr bwMode="auto">
          <a:xfrm>
            <a:off x="0" y="9120813"/>
            <a:ext cx="3169921" cy="480388"/>
          </a:xfrm>
          <a:prstGeom prst="rect">
            <a:avLst/>
          </a:prstGeom>
          <a:noFill/>
          <a:ln w="12700">
            <a:noFill/>
            <a:miter lim="800000"/>
            <a:headEnd/>
            <a:tailEnd/>
          </a:ln>
        </p:spPr>
        <p:txBody>
          <a:bodyPr wrap="none" lIns="89225" tIns="44612" rIns="89225" bIns="44612" anchor="ctr"/>
          <a:lstStyle/>
          <a:p>
            <a:endParaRPr lang="en-US"/>
          </a:p>
        </p:txBody>
      </p:sp>
      <p:sp>
        <p:nvSpPr>
          <p:cNvPr id="185350" name="Rectangle 5"/>
          <p:cNvSpPr>
            <a:spLocks noChangeArrowheads="1"/>
          </p:cNvSpPr>
          <p:nvPr/>
        </p:nvSpPr>
        <p:spPr bwMode="auto">
          <a:xfrm>
            <a:off x="0" y="1"/>
            <a:ext cx="3169921" cy="480389"/>
          </a:xfrm>
          <a:prstGeom prst="rect">
            <a:avLst/>
          </a:prstGeom>
          <a:noFill/>
          <a:ln w="12700">
            <a:noFill/>
            <a:miter lim="800000"/>
            <a:headEnd/>
            <a:tailEnd/>
          </a:ln>
        </p:spPr>
        <p:txBody>
          <a:bodyPr wrap="none" lIns="89225" tIns="44612" rIns="89225" bIns="44612" anchor="ctr"/>
          <a:lstStyle/>
          <a:p>
            <a:endParaRPr lang="en-US"/>
          </a:p>
        </p:txBody>
      </p:sp>
      <p:sp>
        <p:nvSpPr>
          <p:cNvPr id="185351" name="Rectangle 6"/>
          <p:cNvSpPr>
            <a:spLocks noGrp="1" noRot="1" noChangeAspect="1" noChangeArrowheads="1" noTextEdit="1"/>
          </p:cNvSpPr>
          <p:nvPr>
            <p:ph type="sldImg"/>
          </p:nvPr>
        </p:nvSpPr>
        <p:spPr>
          <a:xfrm>
            <a:off x="1258888" y="719138"/>
            <a:ext cx="4802187" cy="3602037"/>
          </a:xfrm>
          <a:ln w="12700" cap="flat">
            <a:solidFill>
              <a:schemeClr val="tx1"/>
            </a:solidFill>
          </a:ln>
        </p:spPr>
      </p:sp>
      <p:sp>
        <p:nvSpPr>
          <p:cNvPr id="185352" name="Rectangle 7"/>
          <p:cNvSpPr>
            <a:spLocks noGrp="1" noChangeArrowheads="1"/>
          </p:cNvSpPr>
          <p:nvPr>
            <p:ph type="body" idx="1"/>
          </p:nvPr>
        </p:nvSpPr>
        <p:spPr>
          <a:xfrm>
            <a:off x="975362" y="4561227"/>
            <a:ext cx="5364480" cy="4320213"/>
          </a:xfrm>
          <a:noFill/>
          <a:ln w="9525"/>
        </p:spPr>
        <p:txBody>
          <a:bodyPr lIns="94721" tIns="46529" rIns="94721" bIns="46529"/>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ntroduce my background with the IAC program and lead into the benefits of the IAC working with the Information Center.</a:t>
            </a:r>
            <a:endParaRPr lang="en-US" dirty="0"/>
          </a:p>
        </p:txBody>
      </p:sp>
      <p:sp>
        <p:nvSpPr>
          <p:cNvPr id="4" name="Slide Number Placeholder 3"/>
          <p:cNvSpPr>
            <a:spLocks noGrp="1"/>
          </p:cNvSpPr>
          <p:nvPr>
            <p:ph type="sldNum" sz="quarter" idx="10"/>
          </p:nvPr>
        </p:nvSpPr>
        <p:spPr/>
        <p:txBody>
          <a:bodyPr/>
          <a:lstStyle/>
          <a:p>
            <a:pPr>
              <a:defRPr/>
            </a:pPr>
            <a:fld id="{23C174C4-0B37-4F0B-B698-B92FF5DDACC3}" type="slidenum">
              <a:rPr lang="en-US" smtClean="0"/>
              <a:pPr>
                <a:defRPr/>
              </a:pPr>
              <a:t>3</a:t>
            </a:fld>
            <a:endParaRPr lang="en-US"/>
          </a:p>
        </p:txBody>
      </p:sp>
      <p:sp>
        <p:nvSpPr>
          <p:cNvPr id="5" name="Header Placeholder 4"/>
          <p:cNvSpPr>
            <a:spLocks noGrp="1"/>
          </p:cNvSpPr>
          <p:nvPr>
            <p:ph type="hdr" sz="quarter" idx="11"/>
          </p:nvPr>
        </p:nvSpPr>
        <p:spPr/>
        <p:txBody>
          <a:bodyPr/>
          <a:lstStyle/>
          <a:p>
            <a:pPr>
              <a:defRPr/>
            </a:pPr>
            <a:r>
              <a:rPr lang="en-US" smtClean="0"/>
              <a:t>EERE Information Center: Resources for the IAC Program</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83FBF0CF-86B1-413B-A363-8FAD28D5E6F7}" type="slidenum">
              <a:rPr lang="en-US"/>
              <a:pPr/>
              <a:t>30</a:t>
            </a:fld>
            <a:endParaRPr lang="en-US"/>
          </a:p>
        </p:txBody>
      </p:sp>
      <p:sp>
        <p:nvSpPr>
          <p:cNvPr id="190467" name="Rectangle 2"/>
          <p:cNvSpPr>
            <a:spLocks noGrp="1" noRot="1" noChangeAspect="1" noChangeArrowheads="1" noTextEdit="1"/>
          </p:cNvSpPr>
          <p:nvPr>
            <p:ph type="sldImg"/>
          </p:nvPr>
        </p:nvSpPr>
        <p:spPr>
          <a:xfrm>
            <a:off x="1257300" y="720725"/>
            <a:ext cx="4800600" cy="3600450"/>
          </a:xfrm>
          <a:ln/>
        </p:spPr>
      </p:sp>
      <p:sp>
        <p:nvSpPr>
          <p:cNvPr id="190468" name="Rectangle 3"/>
          <p:cNvSpPr>
            <a:spLocks noGrp="1" noChangeArrowheads="1"/>
          </p:cNvSpPr>
          <p:nvPr>
            <p:ph type="body" idx="1"/>
          </p:nvPr>
        </p:nvSpPr>
        <p:spPr>
          <a:noFill/>
          <a:ln w="9525"/>
        </p:spPr>
        <p:txBody>
          <a:bodyPr/>
          <a:lstStyle/>
          <a:p>
            <a:r>
              <a:rPr lang="en-US" dirty="0" smtClean="0"/>
              <a:t>15-20hp</a:t>
            </a:r>
            <a:r>
              <a:rPr lang="en-US" baseline="0" dirty="0" smtClean="0"/>
              <a:t> break even point for repair </a:t>
            </a:r>
            <a:r>
              <a:rPr lang="en-US" baseline="0" dirty="0" err="1" smtClean="0"/>
              <a:t>vs</a:t>
            </a:r>
            <a:r>
              <a:rPr lang="en-US" baseline="0" dirty="0" smtClean="0"/>
              <a:t> replace with new.  This is with the list price discounts of industry.  </a:t>
            </a:r>
            <a:r>
              <a:rPr lang="en-US" baseline="0" dirty="0" err="1" smtClean="0"/>
              <a:t>Govt</a:t>
            </a:r>
            <a:r>
              <a:rPr lang="en-US" baseline="0" dirty="0" smtClean="0"/>
              <a:t> may be different.</a:t>
            </a:r>
          </a:p>
          <a:p>
            <a:endParaRPr lang="en-US" baseline="0" dirty="0" smtClean="0"/>
          </a:p>
          <a:p>
            <a:endParaRPr lang="en-US" baseline="0" dirty="0" smtClean="0"/>
          </a:p>
          <a:p>
            <a:r>
              <a:rPr lang="en-US" baseline="0" dirty="0" smtClean="0"/>
              <a:t>C</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1257300" y="720725"/>
            <a:ext cx="4800600" cy="3600450"/>
          </a:xfrm>
          <a:ln/>
        </p:spPr>
      </p:sp>
      <p:sp>
        <p:nvSpPr>
          <p:cNvPr id="202755" name="Notes Placeholder 2"/>
          <p:cNvSpPr>
            <a:spLocks noGrp="1"/>
          </p:cNvSpPr>
          <p:nvPr>
            <p:ph type="body" idx="1"/>
          </p:nvPr>
        </p:nvSpPr>
        <p:spPr>
          <a:noFill/>
          <a:ln w="9525"/>
        </p:spPr>
        <p:txBody>
          <a:bodyPr/>
          <a:lstStyle/>
          <a:p>
            <a:endParaRPr lang="en-US" smtClean="0"/>
          </a:p>
        </p:txBody>
      </p:sp>
      <p:sp>
        <p:nvSpPr>
          <p:cNvPr id="202756" name="Slide Number Placeholder 3"/>
          <p:cNvSpPr>
            <a:spLocks noGrp="1"/>
          </p:cNvSpPr>
          <p:nvPr>
            <p:ph type="sldNum" sz="quarter" idx="5"/>
          </p:nvPr>
        </p:nvSpPr>
        <p:spPr>
          <a:noFill/>
        </p:spPr>
        <p:txBody>
          <a:bodyPr/>
          <a:lstStyle/>
          <a:p>
            <a:fld id="{E768EC71-4BBC-490E-AFDA-842D32BEEFEA}"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7C97DF7-A92A-4176-A7AB-4A47A1C062BA}" type="slidenum">
              <a:rPr lang="en-US"/>
              <a:pPr/>
              <a:t>32</a:t>
            </a:fld>
            <a:endParaRPr lang="en-US"/>
          </a:p>
        </p:txBody>
      </p:sp>
      <p:sp>
        <p:nvSpPr>
          <p:cNvPr id="203779" name="Rectangle 2"/>
          <p:cNvSpPr>
            <a:spLocks noGrp="1" noRot="1" noChangeAspect="1" noChangeArrowheads="1" noTextEdit="1"/>
          </p:cNvSpPr>
          <p:nvPr>
            <p:ph type="sldImg"/>
          </p:nvPr>
        </p:nvSpPr>
        <p:spPr>
          <a:xfrm>
            <a:off x="657225" y="473075"/>
            <a:ext cx="5969000" cy="4476750"/>
          </a:xfrm>
          <a:ln/>
        </p:spPr>
      </p:sp>
      <p:sp>
        <p:nvSpPr>
          <p:cNvPr id="203780" name="Rectangle 3"/>
          <p:cNvSpPr>
            <a:spLocks noGrp="1" noChangeArrowheads="1"/>
          </p:cNvSpPr>
          <p:nvPr>
            <p:ph type="body" idx="1"/>
          </p:nvPr>
        </p:nvSpPr>
        <p:spPr>
          <a:xfrm>
            <a:off x="662096" y="5017023"/>
            <a:ext cx="5960533" cy="3834906"/>
          </a:xfrm>
          <a:noFill/>
          <a:ln w="9525"/>
        </p:spPr>
        <p:txBody>
          <a:bodyPr/>
          <a:lstStyle/>
          <a:p>
            <a:r>
              <a:rPr lang="en-US" dirty="0" smtClean="0"/>
              <a:t>Sect 6</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1257300" y="720725"/>
            <a:ext cx="4800600" cy="3600450"/>
          </a:xfrm>
          <a:ln/>
        </p:spPr>
      </p:sp>
      <p:sp>
        <p:nvSpPr>
          <p:cNvPr id="222211" name="Notes Placeholder 2"/>
          <p:cNvSpPr>
            <a:spLocks noGrp="1"/>
          </p:cNvSpPr>
          <p:nvPr>
            <p:ph type="body" idx="1"/>
          </p:nvPr>
        </p:nvSpPr>
        <p:spPr>
          <a:noFill/>
          <a:ln w="9525"/>
        </p:spPr>
        <p:txBody>
          <a:bodyPr/>
          <a:lstStyle/>
          <a:p>
            <a:endParaRPr lang="en-US" smtClean="0"/>
          </a:p>
        </p:txBody>
      </p:sp>
      <p:sp>
        <p:nvSpPr>
          <p:cNvPr id="222212" name="Slide Number Placeholder 3"/>
          <p:cNvSpPr>
            <a:spLocks noGrp="1"/>
          </p:cNvSpPr>
          <p:nvPr>
            <p:ph type="sldNum" sz="quarter" idx="5"/>
          </p:nvPr>
        </p:nvSpPr>
        <p:spPr>
          <a:noFill/>
        </p:spPr>
        <p:txBody>
          <a:bodyPr/>
          <a:lstStyle/>
          <a:p>
            <a:fld id="{CD569F66-48B9-4EE0-8333-4C696F02EAF0}"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xfrm>
            <a:off x="1257300" y="720725"/>
            <a:ext cx="4800600" cy="3600450"/>
          </a:xfrm>
          <a:ln/>
        </p:spPr>
      </p:sp>
      <p:sp>
        <p:nvSpPr>
          <p:cNvPr id="227331" name="Notes Placeholder 2"/>
          <p:cNvSpPr>
            <a:spLocks noGrp="1"/>
          </p:cNvSpPr>
          <p:nvPr>
            <p:ph type="body" idx="1"/>
          </p:nvPr>
        </p:nvSpPr>
        <p:spPr>
          <a:noFill/>
          <a:ln w="9525"/>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5F0389D8-8306-4D84-A4C4-A66FC4469618}"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xfrm>
            <a:off x="1257300" y="720725"/>
            <a:ext cx="4800600" cy="3600450"/>
          </a:xfrm>
          <a:ln/>
        </p:spPr>
      </p:sp>
      <p:sp>
        <p:nvSpPr>
          <p:cNvPr id="235523" name="Notes Placeholder 2"/>
          <p:cNvSpPr>
            <a:spLocks noGrp="1"/>
          </p:cNvSpPr>
          <p:nvPr>
            <p:ph type="body" idx="1"/>
          </p:nvPr>
        </p:nvSpPr>
        <p:spPr>
          <a:noFill/>
          <a:ln w="9525"/>
        </p:spPr>
        <p:txBody>
          <a:bodyPr/>
          <a:lstStyle/>
          <a:p>
            <a:endParaRPr lang="en-US" smtClean="0"/>
          </a:p>
        </p:txBody>
      </p:sp>
      <p:sp>
        <p:nvSpPr>
          <p:cNvPr id="235524" name="Slide Number Placeholder 3"/>
          <p:cNvSpPr>
            <a:spLocks noGrp="1"/>
          </p:cNvSpPr>
          <p:nvPr>
            <p:ph type="sldNum" sz="quarter" idx="5"/>
          </p:nvPr>
        </p:nvSpPr>
        <p:spPr>
          <a:noFill/>
        </p:spPr>
        <p:txBody>
          <a:bodyPr/>
          <a:lstStyle/>
          <a:p>
            <a:fld id="{EA59E347-BFA1-4399-9051-9787FD132B6E}"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xfrm>
            <a:off x="1257300" y="720725"/>
            <a:ext cx="4800600" cy="3600450"/>
          </a:xfrm>
          <a:ln/>
        </p:spPr>
      </p:sp>
      <p:sp>
        <p:nvSpPr>
          <p:cNvPr id="237571" name="Notes Placeholder 2"/>
          <p:cNvSpPr>
            <a:spLocks noGrp="1"/>
          </p:cNvSpPr>
          <p:nvPr>
            <p:ph type="body" idx="1"/>
          </p:nvPr>
        </p:nvSpPr>
        <p:spPr>
          <a:noFill/>
          <a:ln w="9525"/>
        </p:spPr>
        <p:txBody>
          <a:bodyPr/>
          <a:lstStyle/>
          <a:p>
            <a:endParaRPr lang="en-US" smtClean="0"/>
          </a:p>
        </p:txBody>
      </p:sp>
      <p:sp>
        <p:nvSpPr>
          <p:cNvPr id="237572" name="Slide Number Placeholder 3"/>
          <p:cNvSpPr>
            <a:spLocks noGrp="1"/>
          </p:cNvSpPr>
          <p:nvPr>
            <p:ph type="sldNum" sz="quarter" idx="5"/>
          </p:nvPr>
        </p:nvSpPr>
        <p:spPr>
          <a:noFill/>
        </p:spPr>
        <p:txBody>
          <a:bodyPr/>
          <a:lstStyle/>
          <a:p>
            <a:fld id="{D2AB28E2-6ADD-413E-A9A3-9ECADCA6F000}"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xfrm>
            <a:off x="1257300" y="720725"/>
            <a:ext cx="4800600" cy="3600450"/>
          </a:xfrm>
          <a:ln/>
        </p:spPr>
      </p:sp>
      <p:sp>
        <p:nvSpPr>
          <p:cNvPr id="236547" name="Notes Placeholder 2"/>
          <p:cNvSpPr>
            <a:spLocks noGrp="1"/>
          </p:cNvSpPr>
          <p:nvPr>
            <p:ph type="body" idx="1"/>
          </p:nvPr>
        </p:nvSpPr>
        <p:spPr>
          <a:noFill/>
          <a:ln w="9525"/>
        </p:spPr>
        <p:txBody>
          <a:bodyPr/>
          <a:lstStyle/>
          <a:p>
            <a:endParaRPr lang="en-US" smtClean="0"/>
          </a:p>
        </p:txBody>
      </p:sp>
      <p:sp>
        <p:nvSpPr>
          <p:cNvPr id="236548" name="Slide Number Placeholder 3"/>
          <p:cNvSpPr>
            <a:spLocks noGrp="1"/>
          </p:cNvSpPr>
          <p:nvPr>
            <p:ph type="sldNum" sz="quarter" idx="5"/>
          </p:nvPr>
        </p:nvSpPr>
        <p:spPr>
          <a:noFill/>
        </p:spPr>
        <p:txBody>
          <a:bodyPr/>
          <a:lstStyle/>
          <a:p>
            <a:fld id="{BA8A171C-15D8-4A69-86E2-5B93096DCAE9}"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xfrm>
            <a:off x="1257300" y="720725"/>
            <a:ext cx="4800600" cy="3600450"/>
          </a:xfrm>
          <a:ln/>
        </p:spPr>
      </p:sp>
      <p:sp>
        <p:nvSpPr>
          <p:cNvPr id="239619" name="Notes Placeholder 2"/>
          <p:cNvSpPr>
            <a:spLocks noGrp="1"/>
          </p:cNvSpPr>
          <p:nvPr>
            <p:ph type="body" idx="1"/>
          </p:nvPr>
        </p:nvSpPr>
        <p:spPr>
          <a:noFill/>
          <a:ln w="9525"/>
        </p:spPr>
        <p:txBody>
          <a:bodyPr/>
          <a:lstStyle/>
          <a:p>
            <a:r>
              <a:rPr lang="en-US" dirty="0" smtClean="0"/>
              <a:t>Need to emphasize where this system is and where it could be.  How far off the mark are they now?</a:t>
            </a:r>
          </a:p>
          <a:p>
            <a:endParaRPr lang="en-US" dirty="0" smtClean="0"/>
          </a:p>
          <a:p>
            <a:r>
              <a:rPr lang="en-US" dirty="0" smtClean="0"/>
              <a:t>Also mention that when it was originally commissioned that the pump was likely a good match for the required conditions at the time.</a:t>
            </a:r>
          </a:p>
        </p:txBody>
      </p:sp>
      <p:sp>
        <p:nvSpPr>
          <p:cNvPr id="239620" name="Slide Number Placeholder 3"/>
          <p:cNvSpPr>
            <a:spLocks noGrp="1"/>
          </p:cNvSpPr>
          <p:nvPr>
            <p:ph type="sldNum" sz="quarter" idx="5"/>
          </p:nvPr>
        </p:nvSpPr>
        <p:spPr>
          <a:noFill/>
        </p:spPr>
        <p:txBody>
          <a:bodyPr/>
          <a:lstStyle/>
          <a:p>
            <a:fld id="{258FCD24-6E89-4667-9A94-5F7E5B29F217}"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xfrm>
            <a:off x="1257300" y="720725"/>
            <a:ext cx="4800600" cy="3600450"/>
          </a:xfrm>
          <a:ln/>
        </p:spPr>
      </p:sp>
      <p:sp>
        <p:nvSpPr>
          <p:cNvPr id="240643" name="Notes Placeholder 2"/>
          <p:cNvSpPr>
            <a:spLocks noGrp="1"/>
          </p:cNvSpPr>
          <p:nvPr>
            <p:ph type="body" idx="1"/>
          </p:nvPr>
        </p:nvSpPr>
        <p:spPr>
          <a:noFill/>
          <a:ln w="9525"/>
        </p:spPr>
        <p:txBody>
          <a:bodyPr/>
          <a:lstStyle/>
          <a:p>
            <a:endParaRPr lang="en-US" smtClean="0"/>
          </a:p>
        </p:txBody>
      </p:sp>
      <p:sp>
        <p:nvSpPr>
          <p:cNvPr id="240644" name="Slide Number Placeholder 3"/>
          <p:cNvSpPr>
            <a:spLocks noGrp="1"/>
          </p:cNvSpPr>
          <p:nvPr>
            <p:ph type="sldNum" sz="quarter" idx="5"/>
          </p:nvPr>
        </p:nvSpPr>
        <p:spPr>
          <a:noFill/>
        </p:spPr>
        <p:txBody>
          <a:bodyPr/>
          <a:lstStyle/>
          <a:p>
            <a:fld id="{CEACE89A-8DA7-4FB8-8705-DDC8354C2DDF}"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Water Environment Federation (WEF), 2009. http://www.wef.org/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400B8F-407B-4FF8-9482-31CAF3AD347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xfrm>
            <a:off x="1257300" y="720725"/>
            <a:ext cx="4800600" cy="3600450"/>
          </a:xfrm>
          <a:ln/>
        </p:spPr>
      </p:sp>
      <p:sp>
        <p:nvSpPr>
          <p:cNvPr id="241667" name="Notes Placeholder 2"/>
          <p:cNvSpPr>
            <a:spLocks noGrp="1"/>
          </p:cNvSpPr>
          <p:nvPr>
            <p:ph type="body" idx="1"/>
          </p:nvPr>
        </p:nvSpPr>
        <p:spPr>
          <a:noFill/>
          <a:ln w="9525"/>
        </p:spPr>
        <p:txBody>
          <a:bodyPr/>
          <a:lstStyle/>
          <a:p>
            <a:r>
              <a:rPr lang="en-US" dirty="0" smtClean="0"/>
              <a:t>These values need to</a:t>
            </a:r>
            <a:r>
              <a:rPr lang="en-US" baseline="0" dirty="0" smtClean="0"/>
              <a:t> be updated!</a:t>
            </a:r>
          </a:p>
          <a:p>
            <a:endParaRPr lang="en-US" baseline="0" dirty="0" smtClean="0"/>
          </a:p>
          <a:p>
            <a:r>
              <a:rPr lang="en-US" baseline="0" dirty="0" smtClean="0"/>
              <a:t>Compute the flow and head calculation to provide some information about the needs of the system versus what was being supplied.</a:t>
            </a:r>
            <a:endParaRPr lang="en-US" dirty="0" smtClean="0"/>
          </a:p>
        </p:txBody>
      </p:sp>
      <p:sp>
        <p:nvSpPr>
          <p:cNvPr id="241668" name="Slide Number Placeholder 3"/>
          <p:cNvSpPr>
            <a:spLocks noGrp="1"/>
          </p:cNvSpPr>
          <p:nvPr>
            <p:ph type="sldNum" sz="quarter" idx="5"/>
          </p:nvPr>
        </p:nvSpPr>
        <p:spPr>
          <a:noFill/>
        </p:spPr>
        <p:txBody>
          <a:bodyPr/>
          <a:lstStyle/>
          <a:p>
            <a:fld id="{33EAFA0B-8AA6-4DAE-8AFB-6BA2A0BEC0AF}"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EERE Information Center: Resources for the IAC Program</a:t>
            </a:r>
            <a:endParaRPr lang="en-US"/>
          </a:p>
        </p:txBody>
      </p:sp>
      <p:sp>
        <p:nvSpPr>
          <p:cNvPr id="5" name="Slide Number Placeholder 4"/>
          <p:cNvSpPr>
            <a:spLocks noGrp="1"/>
          </p:cNvSpPr>
          <p:nvPr>
            <p:ph type="sldNum" sz="quarter" idx="11"/>
          </p:nvPr>
        </p:nvSpPr>
        <p:spPr/>
        <p:txBody>
          <a:bodyPr/>
          <a:lstStyle/>
          <a:p>
            <a:pPr>
              <a:defRPr/>
            </a:pPr>
            <a:fld id="{23C174C4-0B37-4F0B-B698-B92FF5DDACC3}"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Water Environment Federation (WEF), 2009. http://www.wef.org/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400B8F-407B-4FF8-9482-31CAF3AD347F}"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xfrm>
            <a:off x="1257300" y="720725"/>
            <a:ext cx="4800600" cy="3600450"/>
          </a:xfrm>
          <a:ln/>
        </p:spPr>
      </p:sp>
      <p:sp>
        <p:nvSpPr>
          <p:cNvPr id="245763" name="Notes Placeholder 2"/>
          <p:cNvSpPr>
            <a:spLocks noGrp="1"/>
          </p:cNvSpPr>
          <p:nvPr>
            <p:ph type="body" idx="1"/>
          </p:nvPr>
        </p:nvSpPr>
        <p:spPr>
          <a:noFill/>
          <a:ln w="9525"/>
        </p:spPr>
        <p:txBody>
          <a:bodyPr/>
          <a:lstStyle/>
          <a:p>
            <a:r>
              <a:rPr lang="en-US" dirty="0" smtClean="0"/>
              <a:t>Speed control by giving a </a:t>
            </a:r>
          </a:p>
          <a:p>
            <a:endParaRPr lang="en-US" dirty="0" smtClean="0"/>
          </a:p>
          <a:p>
            <a:endParaRPr lang="en-US" dirty="0" smtClean="0"/>
          </a:p>
          <a:p>
            <a:r>
              <a:rPr lang="en-US" dirty="0" smtClean="0"/>
              <a:t>Motor speed follows frequency!  </a:t>
            </a:r>
          </a:p>
        </p:txBody>
      </p:sp>
      <p:sp>
        <p:nvSpPr>
          <p:cNvPr id="245764" name="Slide Number Placeholder 3"/>
          <p:cNvSpPr>
            <a:spLocks noGrp="1"/>
          </p:cNvSpPr>
          <p:nvPr>
            <p:ph type="sldNum" sz="quarter" idx="5"/>
          </p:nvPr>
        </p:nvSpPr>
        <p:spPr>
          <a:noFill/>
        </p:spPr>
        <p:txBody>
          <a:bodyPr/>
          <a:lstStyle/>
          <a:p>
            <a:fld id="{757BB25A-5989-4709-A37F-3ED5AB6C7E16}"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40D42E7D-9A1F-447D-BF38-9DC854462B60}" type="slidenum">
              <a:rPr lang="en-US"/>
              <a:pPr/>
              <a:t>45</a:t>
            </a:fld>
            <a:endParaRPr lang="en-US"/>
          </a:p>
        </p:txBody>
      </p:sp>
      <p:sp>
        <p:nvSpPr>
          <p:cNvPr id="246787" name="Rectangle 2"/>
          <p:cNvSpPr>
            <a:spLocks noGrp="1" noRot="1" noChangeAspect="1" noChangeArrowheads="1" noTextEdit="1"/>
          </p:cNvSpPr>
          <p:nvPr>
            <p:ph type="sldImg"/>
          </p:nvPr>
        </p:nvSpPr>
        <p:spPr>
          <a:xfrm>
            <a:off x="1244600" y="709613"/>
            <a:ext cx="4827588" cy="3619500"/>
          </a:xfrm>
          <a:ln/>
        </p:spPr>
      </p:sp>
      <p:sp>
        <p:nvSpPr>
          <p:cNvPr id="246788" name="Rectangle 3"/>
          <p:cNvSpPr>
            <a:spLocks noGrp="1" noChangeArrowheads="1"/>
          </p:cNvSpPr>
          <p:nvPr>
            <p:ph type="body" idx="1"/>
          </p:nvPr>
        </p:nvSpPr>
        <p:spPr>
          <a:xfrm>
            <a:off x="975362" y="4562865"/>
            <a:ext cx="5364480" cy="4328410"/>
          </a:xfrm>
          <a:noFill/>
          <a:ln w="9525"/>
        </p:spPr>
        <p:txBody>
          <a:bodyPr lIns="97315" tIns="48658" rIns="97315" bIns="48658"/>
          <a:lstStyle/>
          <a:p>
            <a:pPr lvl="1"/>
            <a:endParaRPr lang="en-US" dirty="0" smtClean="0"/>
          </a:p>
          <a:p>
            <a:pPr lvl="1"/>
            <a:endParaRPr lang="en-US" dirty="0" smtClean="0"/>
          </a:p>
          <a:p>
            <a:pPr lvl="1"/>
            <a:endParaRPr lang="en-US" dirty="0" smtClean="0"/>
          </a:p>
          <a:p>
            <a:pPr lvl="1"/>
            <a:r>
              <a:rPr lang="en-US" dirty="0" smtClean="0"/>
              <a:t>The system curve depicts</a:t>
            </a:r>
            <a:r>
              <a:rPr lang="en-US" baseline="0" dirty="0" smtClean="0"/>
              <a:t> the amount of head pressure </a:t>
            </a:r>
            <a:r>
              <a:rPr lang="en-US" baseline="0" dirty="0" err="1" smtClean="0"/>
              <a:t>reqd</a:t>
            </a:r>
            <a:r>
              <a:rPr lang="en-US" baseline="0" dirty="0" smtClean="0"/>
              <a:t> to produce a given flowrate through a given piping system.</a:t>
            </a:r>
            <a:endParaRPr lang="en-US" dirty="0" smtClean="0"/>
          </a:p>
          <a:p>
            <a:pPr lvl="1"/>
            <a:endParaRPr lang="en-US" dirty="0" smtClean="0"/>
          </a:p>
          <a:p>
            <a:pPr lvl="1"/>
            <a:endParaRPr lang="en-US" dirty="0" smtClean="0"/>
          </a:p>
          <a:p>
            <a:pPr lvl="1"/>
            <a:r>
              <a:rPr lang="en-US" dirty="0" smtClean="0"/>
              <a:t>ASD specifics. Process control and energy saving.  Poster child for energy savings is pump or fan systems.  (</a:t>
            </a:r>
            <a:r>
              <a:rPr lang="en-US" b="1" dirty="0" smtClean="0"/>
              <a:t>Sequence Slides 13, 14, 15, 16</a:t>
            </a:r>
            <a:r>
              <a:rPr lang="en-US" dirty="0" smtClean="0"/>
              <a:t>).  Tremendous advantages and certain precautions with ASDs.  (</a:t>
            </a:r>
            <a:r>
              <a:rPr lang="en-US" b="1" dirty="0" smtClean="0"/>
              <a:t>16 Off</a:t>
            </a:r>
            <a:r>
              <a:rPr lang="en-US" dirty="0" smtClean="0"/>
              <a:t>) We can help.</a:t>
            </a:r>
          </a:p>
          <a:p>
            <a:pPr lvl="1"/>
            <a:endParaRPr lang="en-US" dirty="0" smtClean="0"/>
          </a:p>
          <a:p>
            <a:pPr lvl="1"/>
            <a:endParaRPr lang="en-US" dirty="0" smtClean="0"/>
          </a:p>
          <a:p>
            <a:pPr lvl="1"/>
            <a:r>
              <a:rPr lang="en-US" dirty="0" smtClean="0"/>
              <a:t>Pump line (yellow)</a:t>
            </a:r>
            <a:r>
              <a:rPr lang="en-US" baseline="0" dirty="0" smtClean="0"/>
              <a:t> is a pump characteristics, or performance curve and it doesn’t care what system it’s on.  The system curve is a property of the system and doesn’t care what pump is on the system.  </a:t>
            </a:r>
            <a:endParaRPr lang="en-US" dirty="0" smtClean="0"/>
          </a:p>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3BCBA536-957E-40B2-AC79-B1EB8E74201F}" type="slidenum">
              <a:rPr lang="en-US"/>
              <a:pPr/>
              <a:t>46</a:t>
            </a:fld>
            <a:endParaRPr lang="en-US"/>
          </a:p>
        </p:txBody>
      </p:sp>
      <p:sp>
        <p:nvSpPr>
          <p:cNvPr id="247811" name="Rectangle 2"/>
          <p:cNvSpPr>
            <a:spLocks noGrp="1" noRot="1" noChangeAspect="1" noChangeArrowheads="1" noTextEdit="1"/>
          </p:cNvSpPr>
          <p:nvPr>
            <p:ph type="sldImg"/>
          </p:nvPr>
        </p:nvSpPr>
        <p:spPr>
          <a:xfrm>
            <a:off x="1244600" y="709613"/>
            <a:ext cx="4827588" cy="3619500"/>
          </a:xfrm>
          <a:ln/>
        </p:spPr>
      </p:sp>
      <p:sp>
        <p:nvSpPr>
          <p:cNvPr id="247812" name="Rectangle 3"/>
          <p:cNvSpPr>
            <a:spLocks noGrp="1" noChangeArrowheads="1"/>
          </p:cNvSpPr>
          <p:nvPr>
            <p:ph type="body" idx="1"/>
          </p:nvPr>
        </p:nvSpPr>
        <p:spPr>
          <a:xfrm>
            <a:off x="975362" y="4562865"/>
            <a:ext cx="5364480" cy="4328410"/>
          </a:xfrm>
          <a:noFill/>
          <a:ln w="9525"/>
        </p:spPr>
        <p:txBody>
          <a:bodyPr lIns="97315" tIns="48658" rIns="97315" bIns="48658"/>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D8B1DF76-89EA-46C3-A9B4-48666A6499DA}" type="slidenum">
              <a:rPr lang="en-US"/>
              <a:pPr/>
              <a:t>47</a:t>
            </a:fld>
            <a:endParaRPr lang="en-US"/>
          </a:p>
        </p:txBody>
      </p:sp>
      <p:sp>
        <p:nvSpPr>
          <p:cNvPr id="248835" name="Rectangle 2"/>
          <p:cNvSpPr>
            <a:spLocks noGrp="1" noRot="1" noChangeAspect="1" noChangeArrowheads="1" noTextEdit="1"/>
          </p:cNvSpPr>
          <p:nvPr>
            <p:ph type="sldImg"/>
          </p:nvPr>
        </p:nvSpPr>
        <p:spPr>
          <a:xfrm>
            <a:off x="1244600" y="709613"/>
            <a:ext cx="4827588" cy="3619500"/>
          </a:xfrm>
          <a:ln/>
        </p:spPr>
      </p:sp>
      <p:sp>
        <p:nvSpPr>
          <p:cNvPr id="248836" name="Rectangle 3"/>
          <p:cNvSpPr>
            <a:spLocks noGrp="1" noChangeArrowheads="1"/>
          </p:cNvSpPr>
          <p:nvPr>
            <p:ph type="body" idx="1"/>
          </p:nvPr>
        </p:nvSpPr>
        <p:spPr>
          <a:xfrm>
            <a:off x="975362" y="4562865"/>
            <a:ext cx="5364480" cy="4328410"/>
          </a:xfrm>
          <a:noFill/>
          <a:ln w="9525"/>
        </p:spPr>
        <p:txBody>
          <a:bodyPr lIns="97315" tIns="48658" rIns="97315" bIns="48658"/>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D8B1DF76-89EA-46C3-A9B4-48666A6499DA}" type="slidenum">
              <a:rPr lang="en-US"/>
              <a:pPr/>
              <a:t>48</a:t>
            </a:fld>
            <a:endParaRPr lang="en-US"/>
          </a:p>
        </p:txBody>
      </p:sp>
      <p:sp>
        <p:nvSpPr>
          <p:cNvPr id="248835" name="Rectangle 2"/>
          <p:cNvSpPr>
            <a:spLocks noGrp="1" noRot="1" noChangeAspect="1" noChangeArrowheads="1" noTextEdit="1"/>
          </p:cNvSpPr>
          <p:nvPr>
            <p:ph type="sldImg"/>
          </p:nvPr>
        </p:nvSpPr>
        <p:spPr>
          <a:xfrm>
            <a:off x="1244600" y="709613"/>
            <a:ext cx="4827588" cy="3619500"/>
          </a:xfrm>
          <a:ln/>
        </p:spPr>
      </p:sp>
      <p:sp>
        <p:nvSpPr>
          <p:cNvPr id="248836" name="Rectangle 3"/>
          <p:cNvSpPr>
            <a:spLocks noGrp="1" noChangeArrowheads="1"/>
          </p:cNvSpPr>
          <p:nvPr>
            <p:ph type="body" idx="1"/>
          </p:nvPr>
        </p:nvSpPr>
        <p:spPr>
          <a:xfrm>
            <a:off x="975362" y="4562865"/>
            <a:ext cx="5364480" cy="4328410"/>
          </a:xfrm>
          <a:noFill/>
          <a:ln w="9525"/>
        </p:spPr>
        <p:txBody>
          <a:bodyPr lIns="97315" tIns="48658" rIns="97315" bIns="48658"/>
          <a:lstStyle/>
          <a:p>
            <a:r>
              <a:rPr lang="en-US" dirty="0" smtClean="0"/>
              <a:t>The motor energy input is prop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D9DF2605-838A-4F47-8BE9-A876C367DCDB}" type="slidenum">
              <a:rPr lang="en-US"/>
              <a:pPr/>
              <a:t>49</a:t>
            </a:fld>
            <a:endParaRPr lang="en-US"/>
          </a:p>
        </p:txBody>
      </p:sp>
      <p:sp>
        <p:nvSpPr>
          <p:cNvPr id="249859" name="Rectangle 2"/>
          <p:cNvSpPr>
            <a:spLocks noGrp="1" noRot="1" noChangeAspect="1" noChangeArrowheads="1" noTextEdit="1"/>
          </p:cNvSpPr>
          <p:nvPr>
            <p:ph type="sldImg"/>
          </p:nvPr>
        </p:nvSpPr>
        <p:spPr>
          <a:xfrm>
            <a:off x="1244600" y="709613"/>
            <a:ext cx="4827588" cy="3619500"/>
          </a:xfrm>
          <a:ln/>
        </p:spPr>
      </p:sp>
      <p:sp>
        <p:nvSpPr>
          <p:cNvPr id="249860" name="Rectangle 3"/>
          <p:cNvSpPr>
            <a:spLocks noGrp="1" noChangeArrowheads="1"/>
          </p:cNvSpPr>
          <p:nvPr>
            <p:ph type="body" idx="1"/>
          </p:nvPr>
        </p:nvSpPr>
        <p:spPr>
          <a:xfrm>
            <a:off x="975362" y="4562865"/>
            <a:ext cx="5364480" cy="4328410"/>
          </a:xfrm>
          <a:noFill/>
          <a:ln w="9525"/>
        </p:spPr>
        <p:txBody>
          <a:bodyPr lIns="97315" tIns="48658" rIns="97315" bIns="48658"/>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r>
              <a:rPr lang="en-US" dirty="0" smtClean="0"/>
              <a:t>Building blocks of a motor management</a:t>
            </a:r>
            <a:r>
              <a:rPr lang="en-US" baseline="0" dirty="0" smtClean="0"/>
              <a:t> program – is a big element of an energy management program!</a:t>
            </a:r>
          </a:p>
          <a:p>
            <a:endParaRPr lang="en-US" baseline="0" dirty="0" smtClean="0"/>
          </a:p>
          <a:p>
            <a:r>
              <a:rPr lang="en-US" baseline="0" dirty="0" smtClean="0"/>
              <a:t>Know your </a:t>
            </a:r>
          </a:p>
          <a:p>
            <a:endParaRPr lang="en-US" baseline="0" dirty="0" smtClean="0"/>
          </a:p>
          <a:p>
            <a:endParaRPr lang="en-US" dirty="0" smtClean="0"/>
          </a:p>
          <a:p>
            <a:endParaRPr lang="en-US" dirty="0" smtClean="0"/>
          </a:p>
          <a:p>
            <a:endParaRPr lang="en-US" dirty="0" smtClean="0"/>
          </a:p>
          <a:p>
            <a:r>
              <a:rPr lang="en-US" dirty="0" smtClean="0"/>
              <a:t>Process requirements</a:t>
            </a:r>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xfrm>
            <a:off x="1257300" y="720725"/>
            <a:ext cx="4800600" cy="3600450"/>
          </a:xfrm>
          <a:ln/>
        </p:spPr>
      </p:sp>
      <p:sp>
        <p:nvSpPr>
          <p:cNvPr id="251907" name="Notes Placeholder 2"/>
          <p:cNvSpPr>
            <a:spLocks noGrp="1"/>
          </p:cNvSpPr>
          <p:nvPr>
            <p:ph type="body" idx="1"/>
          </p:nvPr>
        </p:nvSpPr>
        <p:spPr>
          <a:noFill/>
          <a:ln w="9525"/>
        </p:spPr>
        <p:txBody>
          <a:bodyPr/>
          <a:lstStyle/>
          <a:p>
            <a:endParaRPr lang="en-US" smtClean="0"/>
          </a:p>
        </p:txBody>
      </p:sp>
      <p:sp>
        <p:nvSpPr>
          <p:cNvPr id="251908" name="Slide Number Placeholder 3"/>
          <p:cNvSpPr>
            <a:spLocks noGrp="1"/>
          </p:cNvSpPr>
          <p:nvPr>
            <p:ph type="sldNum" sz="quarter" idx="5"/>
          </p:nvPr>
        </p:nvSpPr>
        <p:spPr>
          <a:noFill/>
        </p:spPr>
        <p:txBody>
          <a:bodyPr/>
          <a:lstStyle/>
          <a:p>
            <a:fld id="{C0E4D9FE-8AE3-40C4-897A-008338FF087E}" type="slidenum">
              <a:rPr lang="en-US"/>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A548D015-6B1E-42D1-BED6-794C16D29BE8}" type="slidenum">
              <a:rPr lang="en-US"/>
              <a:pPr/>
              <a:t>51</a:t>
            </a:fld>
            <a:endParaRPr lang="en-US"/>
          </a:p>
        </p:txBody>
      </p:sp>
      <p:sp>
        <p:nvSpPr>
          <p:cNvPr id="252931" name="Rectangle 2"/>
          <p:cNvSpPr>
            <a:spLocks noGrp="1" noRot="1" noChangeAspect="1" noChangeArrowheads="1" noTextEdit="1"/>
          </p:cNvSpPr>
          <p:nvPr>
            <p:ph type="sldImg"/>
          </p:nvPr>
        </p:nvSpPr>
        <p:spPr>
          <a:xfrm>
            <a:off x="1255713" y="719138"/>
            <a:ext cx="4805362" cy="3603625"/>
          </a:xfrm>
          <a:ln/>
        </p:spPr>
      </p:sp>
      <p:sp>
        <p:nvSpPr>
          <p:cNvPr id="252932" name="Rectangle 3"/>
          <p:cNvSpPr>
            <a:spLocks noGrp="1" noChangeArrowheads="1"/>
          </p:cNvSpPr>
          <p:nvPr>
            <p:ph type="body" idx="1"/>
          </p:nvPr>
        </p:nvSpPr>
        <p:spPr>
          <a:xfrm>
            <a:off x="731521" y="4561227"/>
            <a:ext cx="5852160" cy="4320213"/>
          </a:xfrm>
          <a:noFill/>
          <a:ln w="9525"/>
        </p:spPr>
        <p:txBody>
          <a:bodyPr/>
          <a:lstStyle/>
          <a:p>
            <a:r>
              <a:rPr lang="en-US" smtClean="0"/>
              <a:t>Remind them that if speed is always too high, to consider constant speed methods for obtaining reduced speed.</a:t>
            </a:r>
          </a:p>
          <a:p>
            <a:r>
              <a:rPr lang="en-US" smtClean="0"/>
              <a:t>Older DC drives often rely on electromechanical MG sets to provide DC power.  An AC drive can replace both the DC motor and the MG set and increase reliability as well as reduce energy consumption.</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AE88D266-6D1E-4E5B-8416-F00A49595D25}" type="slidenum">
              <a:rPr lang="en-US"/>
              <a:pPr/>
              <a:t>52</a:t>
            </a:fld>
            <a:endParaRPr lang="en-US"/>
          </a:p>
        </p:txBody>
      </p:sp>
      <p:sp>
        <p:nvSpPr>
          <p:cNvPr id="253955" name="Rectangle 2"/>
          <p:cNvSpPr>
            <a:spLocks noGrp="1" noChangeArrowheads="1"/>
          </p:cNvSpPr>
          <p:nvPr>
            <p:ph type="body" idx="1"/>
          </p:nvPr>
        </p:nvSpPr>
        <p:spPr>
          <a:xfrm>
            <a:off x="975362" y="4561227"/>
            <a:ext cx="5364480" cy="4320213"/>
          </a:xfrm>
          <a:noFill/>
          <a:ln w="9525"/>
        </p:spPr>
        <p:txBody>
          <a:bodyPr lIns="95633" tIns="46977" rIns="95633" bIns="46977"/>
          <a:lstStyle/>
          <a:p>
            <a:r>
              <a:rPr lang="en-US" dirty="0" smtClean="0"/>
              <a:t>Duty cycle is the number of hours a pump or equipment runs</a:t>
            </a:r>
            <a:r>
              <a:rPr lang="en-US" baseline="0" dirty="0" smtClean="0"/>
              <a:t> each year.  The load profile is how those operating hours are distributed. </a:t>
            </a:r>
          </a:p>
          <a:p>
            <a:endParaRPr lang="en-US" baseline="0" dirty="0" smtClean="0"/>
          </a:p>
          <a:p>
            <a:r>
              <a:rPr lang="en-US" baseline="0" dirty="0" smtClean="0"/>
              <a:t>15% of 2,000 hours would be at 55% rated flow on this load profile.</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Breeze through these pretty fast, asking participants for comments.</a:t>
            </a:r>
          </a:p>
          <a:p>
            <a:r>
              <a:rPr lang="en-US" dirty="0" smtClean="0"/>
              <a:t>These profiles represent either the actual operating profile as controlled by something like restricting or bypass or a needed profile for a prospective or currently uncontrolled system.</a:t>
            </a:r>
          </a:p>
        </p:txBody>
      </p:sp>
      <p:sp>
        <p:nvSpPr>
          <p:cNvPr id="253956" name="Rectangle 3"/>
          <p:cNvSpPr>
            <a:spLocks noGrp="1" noRot="1" noChangeAspect="1" noChangeArrowheads="1" noTextEdit="1"/>
          </p:cNvSpPr>
          <p:nvPr>
            <p:ph type="sldImg"/>
          </p:nvPr>
        </p:nvSpPr>
        <p:spPr>
          <a:xfrm>
            <a:off x="1273175" y="728663"/>
            <a:ext cx="4772025" cy="3579812"/>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p>
            <a:fld id="{2169BF26-2A99-4006-82B6-9AE0D39BA703}" type="slidenum">
              <a:rPr lang="en-US"/>
              <a:pPr/>
              <a:t>53</a:t>
            </a:fld>
            <a:endParaRPr lang="en-US"/>
          </a:p>
        </p:txBody>
      </p:sp>
      <p:sp>
        <p:nvSpPr>
          <p:cNvPr id="254979" name="Rectangle 2"/>
          <p:cNvSpPr>
            <a:spLocks noGrp="1" noChangeArrowheads="1"/>
          </p:cNvSpPr>
          <p:nvPr>
            <p:ph type="body" idx="1"/>
          </p:nvPr>
        </p:nvSpPr>
        <p:spPr>
          <a:xfrm>
            <a:off x="975362" y="4561227"/>
            <a:ext cx="5364480" cy="4320213"/>
          </a:xfrm>
          <a:noFill/>
          <a:ln w="9525"/>
        </p:spPr>
        <p:txBody>
          <a:bodyPr lIns="95633" tIns="46977" rIns="95633" bIns="46977"/>
          <a:lstStyle/>
          <a:p>
            <a:endParaRPr lang="en-US" smtClean="0"/>
          </a:p>
        </p:txBody>
      </p:sp>
      <p:sp>
        <p:nvSpPr>
          <p:cNvPr id="254980" name="Rectangle 3"/>
          <p:cNvSpPr>
            <a:spLocks noGrp="1" noRot="1" noChangeAspect="1" noChangeArrowheads="1" noTextEdit="1"/>
          </p:cNvSpPr>
          <p:nvPr>
            <p:ph type="sldImg"/>
          </p:nvPr>
        </p:nvSpPr>
        <p:spPr>
          <a:xfrm>
            <a:off x="1273175" y="728663"/>
            <a:ext cx="4772025" cy="3579812"/>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D6D799A6-5D7D-4D2D-BDBA-07EDEF301171}" type="slidenum">
              <a:rPr lang="en-US"/>
              <a:pPr/>
              <a:t>54</a:t>
            </a:fld>
            <a:endParaRPr lang="en-US"/>
          </a:p>
        </p:txBody>
      </p:sp>
      <p:sp>
        <p:nvSpPr>
          <p:cNvPr id="256003" name="Rectangle 2"/>
          <p:cNvSpPr>
            <a:spLocks noGrp="1" noChangeArrowheads="1"/>
          </p:cNvSpPr>
          <p:nvPr>
            <p:ph type="body" idx="1"/>
          </p:nvPr>
        </p:nvSpPr>
        <p:spPr>
          <a:xfrm>
            <a:off x="975362" y="4561227"/>
            <a:ext cx="5364480" cy="4320213"/>
          </a:xfrm>
          <a:noFill/>
          <a:ln w="9525"/>
        </p:spPr>
        <p:txBody>
          <a:bodyPr lIns="95633" tIns="46977" rIns="95633" bIns="46977"/>
          <a:lstStyle/>
          <a:p>
            <a:endParaRPr lang="en-US" smtClean="0"/>
          </a:p>
        </p:txBody>
      </p:sp>
      <p:sp>
        <p:nvSpPr>
          <p:cNvPr id="256004" name="Rectangle 3"/>
          <p:cNvSpPr>
            <a:spLocks noGrp="1" noRot="1" noChangeAspect="1" noChangeArrowheads="1" noTextEdit="1"/>
          </p:cNvSpPr>
          <p:nvPr>
            <p:ph type="sldImg"/>
          </p:nvPr>
        </p:nvSpPr>
        <p:spPr>
          <a:xfrm>
            <a:off x="1273175" y="728663"/>
            <a:ext cx="4772025" cy="3579812"/>
          </a:xfrm>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D6D799A6-5D7D-4D2D-BDBA-07EDEF301171}" type="slidenum">
              <a:rPr lang="en-US"/>
              <a:pPr/>
              <a:t>55</a:t>
            </a:fld>
            <a:endParaRPr lang="en-US"/>
          </a:p>
        </p:txBody>
      </p:sp>
      <p:sp>
        <p:nvSpPr>
          <p:cNvPr id="256003" name="Rectangle 2"/>
          <p:cNvSpPr>
            <a:spLocks noGrp="1" noChangeArrowheads="1"/>
          </p:cNvSpPr>
          <p:nvPr>
            <p:ph type="body" idx="1"/>
          </p:nvPr>
        </p:nvSpPr>
        <p:spPr>
          <a:xfrm>
            <a:off x="975362" y="4561227"/>
            <a:ext cx="5364480" cy="4320213"/>
          </a:xfrm>
          <a:noFill/>
          <a:ln w="9525"/>
        </p:spPr>
        <p:txBody>
          <a:bodyPr lIns="95633" tIns="46977" rIns="95633" bIns="46977"/>
          <a:lstStyle/>
          <a:p>
            <a:endParaRPr lang="en-US" smtClean="0"/>
          </a:p>
        </p:txBody>
      </p:sp>
      <p:sp>
        <p:nvSpPr>
          <p:cNvPr id="256004" name="Rectangle 3"/>
          <p:cNvSpPr>
            <a:spLocks noGrp="1" noRot="1" noChangeAspect="1" noChangeArrowheads="1" noTextEdit="1"/>
          </p:cNvSpPr>
          <p:nvPr>
            <p:ph type="sldImg"/>
          </p:nvPr>
        </p:nvSpPr>
        <p:spPr>
          <a:xfrm>
            <a:off x="1273175" y="728663"/>
            <a:ext cx="4772025" cy="3579812"/>
          </a:xfrm>
          <a:ln w="12700"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p>
            <a:fld id="{141A6788-8347-4AD8-BD19-587262C75B77}" type="slidenum">
              <a:rPr lang="en-US"/>
              <a:pPr/>
              <a:t>56</a:t>
            </a:fld>
            <a:endParaRPr lang="en-US"/>
          </a:p>
        </p:txBody>
      </p:sp>
      <p:sp>
        <p:nvSpPr>
          <p:cNvPr id="259075" name="Rectangle 2"/>
          <p:cNvSpPr>
            <a:spLocks noGrp="1" noRot="1" noChangeAspect="1" noChangeArrowheads="1" noTextEdit="1"/>
          </p:cNvSpPr>
          <p:nvPr>
            <p:ph type="sldImg"/>
          </p:nvPr>
        </p:nvSpPr>
        <p:spPr>
          <a:xfrm>
            <a:off x="1255713" y="719138"/>
            <a:ext cx="4805362" cy="3603625"/>
          </a:xfrm>
          <a:ln/>
        </p:spPr>
      </p:sp>
      <p:sp>
        <p:nvSpPr>
          <p:cNvPr id="259076" name="Rectangle 3"/>
          <p:cNvSpPr>
            <a:spLocks noGrp="1" noChangeArrowheads="1"/>
          </p:cNvSpPr>
          <p:nvPr>
            <p:ph type="body" idx="1"/>
          </p:nvPr>
        </p:nvSpPr>
        <p:spPr>
          <a:xfrm>
            <a:off x="731521" y="4561227"/>
            <a:ext cx="5852160" cy="4320213"/>
          </a:xfrm>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4A821D39-3CD6-4B71-9692-E9B9CB5B490C}" type="slidenum">
              <a:rPr lang="en-US"/>
              <a:pPr/>
              <a:t>57</a:t>
            </a:fld>
            <a:endParaRPr lang="en-US"/>
          </a:p>
        </p:txBody>
      </p:sp>
      <p:sp>
        <p:nvSpPr>
          <p:cNvPr id="260099" name="Rectangle 2"/>
          <p:cNvSpPr>
            <a:spLocks noGrp="1" noRot="1" noChangeAspect="1" noChangeArrowheads="1" noTextEdit="1"/>
          </p:cNvSpPr>
          <p:nvPr>
            <p:ph type="sldImg"/>
          </p:nvPr>
        </p:nvSpPr>
        <p:spPr>
          <a:xfrm>
            <a:off x="1106488" y="565150"/>
            <a:ext cx="5108575" cy="3830638"/>
          </a:xfrm>
          <a:ln/>
        </p:spPr>
      </p:sp>
      <p:sp>
        <p:nvSpPr>
          <p:cNvPr id="260100" name="Rectangle 3"/>
          <p:cNvSpPr>
            <a:spLocks noGrp="1" noChangeArrowheads="1"/>
          </p:cNvSpPr>
          <p:nvPr>
            <p:ph type="body" idx="1"/>
          </p:nvPr>
        </p:nvSpPr>
        <p:spPr>
          <a:xfrm>
            <a:off x="975361" y="4541554"/>
            <a:ext cx="5362788" cy="4300537"/>
          </a:xfrm>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xfrm>
            <a:off x="1257300" y="720725"/>
            <a:ext cx="4800600" cy="3600450"/>
          </a:xfrm>
          <a:ln/>
        </p:spPr>
      </p:sp>
      <p:sp>
        <p:nvSpPr>
          <p:cNvPr id="261123" name="Notes Placeholder 2"/>
          <p:cNvSpPr>
            <a:spLocks noGrp="1"/>
          </p:cNvSpPr>
          <p:nvPr>
            <p:ph type="body" idx="1"/>
          </p:nvPr>
        </p:nvSpPr>
        <p:spPr>
          <a:noFill/>
          <a:ln w="9525"/>
        </p:spPr>
        <p:txBody>
          <a:bodyPr/>
          <a:lstStyle/>
          <a:p>
            <a:endParaRPr lang="en-US" smtClean="0"/>
          </a:p>
        </p:txBody>
      </p:sp>
      <p:sp>
        <p:nvSpPr>
          <p:cNvPr id="261124" name="Slide Number Placeholder 3"/>
          <p:cNvSpPr>
            <a:spLocks noGrp="1"/>
          </p:cNvSpPr>
          <p:nvPr>
            <p:ph type="sldNum" sz="quarter" idx="5"/>
          </p:nvPr>
        </p:nvSpPr>
        <p:spPr>
          <a:noFill/>
        </p:spPr>
        <p:txBody>
          <a:bodyPr/>
          <a:lstStyle/>
          <a:p>
            <a:fld id="{01D2028A-83D4-48A9-94C8-666117316113}" type="slidenum">
              <a:rPr lang="en-US"/>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Pumps</a:t>
            </a:r>
            <a:endParaRPr lang="en-US" dirty="0"/>
          </a:p>
        </p:txBody>
      </p:sp>
      <p:sp>
        <p:nvSpPr>
          <p:cNvPr id="4" name="Slide Number Placeholder 3"/>
          <p:cNvSpPr>
            <a:spLocks noGrp="1"/>
          </p:cNvSpPr>
          <p:nvPr>
            <p:ph type="sldNum" sz="quarter" idx="10"/>
          </p:nvPr>
        </p:nvSpPr>
        <p:spPr/>
        <p:txBody>
          <a:bodyPr/>
          <a:lstStyle/>
          <a:p>
            <a:fld id="{A818E334-2C91-4ACC-AB90-EA30C5D27C6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Incandescent, Tungsten Halogen, Fluorescent, Mercury Vapor, Metal Halide, and High Pressure Sodium.</a:t>
            </a:r>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*Noise should be described</a:t>
            </a:r>
            <a:r>
              <a:rPr lang="en-US" baseline="0" dirty="0" smtClean="0"/>
              <a:t> as an indicator of inefficiency, however with some units like an air compressor, the noise could be misconstrued.  </a:t>
            </a:r>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Many managers</a:t>
            </a:r>
            <a:r>
              <a:rPr lang="en-US" baseline="0" dirty="0" smtClean="0"/>
              <a:t> and </a:t>
            </a:r>
            <a:r>
              <a:rPr lang="en-US" baseline="0" dirty="0" err="1" smtClean="0"/>
              <a:t>purcahsers</a:t>
            </a:r>
            <a:r>
              <a:rPr lang="en-US" baseline="0" dirty="0" smtClean="0"/>
              <a:t> of equipment assume that the major cost of an electric motor is the initial cost and installation.  On the contrary, the initial investment is only 12% of the total lifetime cost of an electric motor.  </a:t>
            </a:r>
          </a:p>
          <a:p>
            <a:endParaRPr lang="en-US" baseline="0" dirty="0" smtClean="0"/>
          </a:p>
          <a:p>
            <a:r>
              <a:rPr lang="en-US" baseline="0" dirty="0" smtClean="0"/>
              <a:t>This is due to inefficient motors, rewind practices, and </a:t>
            </a:r>
            <a:r>
              <a:rPr lang="en-US" baseline="0" dirty="0" err="1" smtClean="0"/>
              <a:t>oversizing</a:t>
            </a:r>
            <a:r>
              <a:rPr lang="en-US" baseline="0" dirty="0" smtClean="0"/>
              <a:t> of motors.</a:t>
            </a:r>
            <a:endParaRPr lang="en-US" dirty="0"/>
          </a:p>
        </p:txBody>
      </p:sp>
      <p:sp>
        <p:nvSpPr>
          <p:cNvPr id="4" name="Slide Number Placeholder 3"/>
          <p:cNvSpPr>
            <a:spLocks noGrp="1"/>
          </p:cNvSpPr>
          <p:nvPr>
            <p:ph type="sldNum" sz="quarter" idx="10"/>
          </p:nvPr>
        </p:nvSpPr>
        <p:spPr/>
        <p:txBody>
          <a:bodyPr/>
          <a:lstStyle/>
          <a:p>
            <a:fld id="{02400B8F-407B-4FF8-9482-31CAF3AD347F}"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solution is a motor management plan.  Once an inventory is taken and upgrades such as efficiency replacements, improved rewind practices and proper sizing begin to take place, almost half of the energy costs could be eliminated, allowing for a 36% savings in motor energy costs for your facility.  </a:t>
            </a:r>
          </a:p>
          <a:p>
            <a:endParaRPr lang="en-US" baseline="0" dirty="0" smtClean="0"/>
          </a:p>
          <a:p>
            <a:r>
              <a:rPr lang="en-US" baseline="0" dirty="0" smtClean="0"/>
              <a:t>Typically premium efficient motors are a little more expensive, but due to energy savings and less maintenance, over the life of the motor you could think of it as buying one motor and getting three free.</a:t>
            </a:r>
            <a:endParaRPr lang="en-US" dirty="0"/>
          </a:p>
        </p:txBody>
      </p:sp>
      <p:sp>
        <p:nvSpPr>
          <p:cNvPr id="4" name="Slide Number Placeholder 3"/>
          <p:cNvSpPr>
            <a:spLocks noGrp="1"/>
          </p:cNvSpPr>
          <p:nvPr>
            <p:ph type="sldNum" sz="quarter" idx="10"/>
          </p:nvPr>
        </p:nvSpPr>
        <p:spPr/>
        <p:txBody>
          <a:bodyPr/>
          <a:lstStyle/>
          <a:p>
            <a:fld id="{02400B8F-407B-4FF8-9482-31CAF3AD347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xfrm>
            <a:off x="1257300" y="720725"/>
            <a:ext cx="4800600" cy="3600450"/>
          </a:xfrm>
          <a:ln/>
        </p:spPr>
      </p:sp>
      <p:sp>
        <p:nvSpPr>
          <p:cNvPr id="250883" name="Notes Placeholder 2"/>
          <p:cNvSpPr>
            <a:spLocks noGrp="1"/>
          </p:cNvSpPr>
          <p:nvPr>
            <p:ph type="body" idx="1"/>
          </p:nvPr>
        </p:nvSpPr>
        <p:spPr>
          <a:noFill/>
          <a:ln w="9525"/>
        </p:spPr>
        <p:txBody>
          <a:bodyPr/>
          <a:lstStyle/>
          <a:p>
            <a:endParaRPr lang="en-US" smtClean="0"/>
          </a:p>
        </p:txBody>
      </p:sp>
      <p:sp>
        <p:nvSpPr>
          <p:cNvPr id="250884" name="Slide Number Placeholder 3"/>
          <p:cNvSpPr>
            <a:spLocks noGrp="1"/>
          </p:cNvSpPr>
          <p:nvPr>
            <p:ph type="sldNum" sz="quarter" idx="5"/>
          </p:nvPr>
        </p:nvSpPr>
        <p:spPr>
          <a:noFill/>
        </p:spPr>
        <p:txBody>
          <a:bodyPr/>
          <a:lstStyle/>
          <a:p>
            <a:fld id="{5E985940-BAE7-4299-A9DA-734F8D5310B2}" type="slidenum">
              <a:rPr lang="en-US"/>
              <a:pPr/>
              <a:t>67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742DE67-4D8B-4F7C-8772-551C6E96A4A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42DE67-4D8B-4F7C-8772-551C6E96A4A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A649D8BB-4EFC-4139-AE49-9DC675D175FE}" type="slidenum">
              <a:rPr lang="en-US"/>
              <a:pPr/>
              <a:t>9</a:t>
            </a:fld>
            <a:endParaRPr lang="en-US"/>
          </a:p>
        </p:txBody>
      </p:sp>
      <p:sp>
        <p:nvSpPr>
          <p:cNvPr id="169987" name="Rectangle 2"/>
          <p:cNvSpPr>
            <a:spLocks noGrp="1" noRot="1" noChangeAspect="1" noChangeArrowheads="1" noTextEdit="1"/>
          </p:cNvSpPr>
          <p:nvPr>
            <p:ph type="sldImg"/>
          </p:nvPr>
        </p:nvSpPr>
        <p:spPr>
          <a:xfrm>
            <a:off x="657225" y="473075"/>
            <a:ext cx="5969000" cy="4476750"/>
          </a:xfrm>
          <a:ln/>
        </p:spPr>
      </p:sp>
      <p:sp>
        <p:nvSpPr>
          <p:cNvPr id="169988" name="Rectangle 3"/>
          <p:cNvSpPr>
            <a:spLocks noGrp="1" noChangeArrowheads="1"/>
          </p:cNvSpPr>
          <p:nvPr>
            <p:ph type="body" idx="1"/>
          </p:nvPr>
        </p:nvSpPr>
        <p:spPr>
          <a:xfrm>
            <a:off x="662096" y="5017023"/>
            <a:ext cx="5960533" cy="3834906"/>
          </a:xfrm>
          <a:noFill/>
          <a:ln w="9525"/>
        </p:spPr>
        <p:txBody>
          <a:bodyPr/>
          <a:lstStyle/>
          <a:p>
            <a:r>
              <a:rPr lang="en-US" dirty="0" smtClean="0"/>
              <a:t>Explain that the second equation is used by people making portable devices that attempt to measure efficiency in the field.  That’s because it’s impractical to hitch up a dynamometer to measure shaft power in the field but somewhat easier to measure and/or estimate the various components of losses.</a:t>
            </a:r>
          </a:p>
          <a:p>
            <a:endParaRPr lang="en-US" dirty="0" smtClean="0"/>
          </a:p>
          <a:p>
            <a:r>
              <a:rPr lang="en-US" smtClean="0"/>
              <a:t>http://www.copper.org/applications/electrical/energy/motor_text.html</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1435EA2-779F-4E83-A991-146BFBAA8706}" type="datetime1">
              <a:rPr lang="en-US" smtClean="0"/>
              <a:pPr/>
              <a:t>9/5/2012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49F9B86-5F77-4134-8DAB-BABD3ADDD7F9}" type="datetime1">
              <a:rPr lang="en-US" smtClean="0"/>
              <a:pPr/>
              <a:t>9/5/2012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BE43090-8883-45BF-AA08-FA2E00D00C67}" type="datetime1">
              <a:rPr lang="en-US" smtClean="0"/>
              <a:pPr/>
              <a:t>9/5/2012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BDAA72DA-D862-4284-8397-6BC76D624B86}" type="datetime1">
              <a:rPr lang="en-US" smtClean="0"/>
              <a:pPr/>
              <a:t>9/5/2012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0A602D-3E38-4F85-8CCE-CDE6B0CB0A8D}" type="datetime1">
              <a:rPr lang="en-US" smtClean="0"/>
              <a:pPr/>
              <a:t>9/5/2012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3A9DC02-B478-43B9-B745-41ADAA55DD53}" type="datetime1">
              <a:rPr lang="en-US" smtClean="0"/>
              <a:pPr/>
              <a:t>9/5/2012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5D995BF-A795-49B9-9750-8691BED8696E}" type="datetime1">
              <a:rPr lang="en-US" smtClean="0"/>
              <a:pPr/>
              <a:t>9/5/2012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8AF953AB-F661-4606-98C1-D0113448E549}" type="datetime1">
              <a:rPr lang="en-US" smtClean="0"/>
              <a:pPr/>
              <a:t>9/5/2012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047437B-F43C-40CF-85AA-4C2CCAD2A0DA}" type="datetime1">
              <a:rPr lang="en-US" smtClean="0"/>
              <a:pPr/>
              <a:t>9/5/2012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E7768E0-B03A-4051-B510-F80C88EB0F3E}" type="datetime1">
              <a:rPr lang="en-US" smtClean="0"/>
              <a:pPr/>
              <a:t>9/5/2012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28328B-63C4-4D22-A138-16D0144BCE6C}" type="datetime1">
              <a:rPr lang="en-US" smtClean="0"/>
              <a:pPr/>
              <a:t>9/5/2012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7C67FB-6EA1-49AD-8836-1CDF6DAC65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09-WSUEEP-PPT-backgrd.jpg"/>
          <p:cNvPicPr>
            <a:picLocks noChangeAspect="1"/>
          </p:cNvPicPr>
          <p:nvPr/>
        </p:nvPicPr>
        <p:blipFill>
          <a:blip r:embed="rId14" cstate="print"/>
          <a:srcRect/>
          <a:stretch>
            <a:fillRect/>
          </a:stretch>
        </p:blipFill>
        <p:spPr bwMode="auto">
          <a:xfrm>
            <a:off x="6351" y="1"/>
            <a:ext cx="9217025" cy="6921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5331F417-115B-42DE-BAAE-492ACADFAD4B}" type="datetime1">
              <a:rPr lang="en-US" smtClean="0"/>
              <a:pPr/>
              <a:t>9/5/2012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AA7C67FB-6EA1-49AD-8836-1CDF6DAC65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hyperlink" Target="mailto:SimonT@energy.wsu.edu"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jpeg"/><Relationship Id="rId7" Type="http://schemas.openxmlformats.org/officeDocument/2006/relationships/hyperlink" Target="http://www.energy.wsu.edu/WWSEC/"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hyperlink" Target="http://www.onsetcomp.com/images/product_images/large/U9-00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3" Type="http://schemas.openxmlformats.org/officeDocument/2006/relationships/hyperlink" Target="http://www.onsetcomp.com/images/product_images/large/U9-001.jp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onsetcomp.com/images/product_images/large/U9-001.jp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jpe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09-WSUEEP-PPT-Red-white log.jpg"/>
          <p:cNvPicPr>
            <a:picLocks noChangeAspect="1"/>
          </p:cNvPicPr>
          <p:nvPr/>
        </p:nvPicPr>
        <p:blipFill>
          <a:blip r:embed="rId3" cstate="print"/>
          <a:srcRect/>
          <a:stretch>
            <a:fillRect/>
          </a:stretch>
        </p:blipFill>
        <p:spPr bwMode="auto">
          <a:xfrm>
            <a:off x="228600" y="0"/>
            <a:ext cx="9253539" cy="6950075"/>
          </a:xfrm>
          <a:prstGeom prst="rect">
            <a:avLst/>
          </a:prstGeom>
          <a:noFill/>
          <a:ln w="9525">
            <a:noFill/>
            <a:miter lim="800000"/>
            <a:headEnd/>
            <a:tailEnd/>
          </a:ln>
        </p:spPr>
      </p:pic>
      <p:sp>
        <p:nvSpPr>
          <p:cNvPr id="2051" name="Rectangle 2"/>
          <p:cNvSpPr>
            <a:spLocks noGrp="1" noChangeArrowheads="1"/>
          </p:cNvSpPr>
          <p:nvPr>
            <p:ph type="ctrTitle"/>
          </p:nvPr>
        </p:nvSpPr>
        <p:spPr>
          <a:xfrm>
            <a:off x="3505200" y="685800"/>
            <a:ext cx="5791200" cy="2590800"/>
          </a:xfrm>
        </p:spPr>
        <p:txBody>
          <a:bodyPr/>
          <a:lstStyle/>
          <a:p>
            <a:pPr algn="l" eaLnBrk="1" hangingPunct="1"/>
            <a:r>
              <a:rPr lang="en-US" sz="4000" b="1" dirty="0" smtClean="0">
                <a:solidFill>
                  <a:schemeClr val="bg1"/>
                </a:solidFill>
                <a:latin typeface="Lucida Sans" charset="0"/>
              </a:rPr>
              <a:t>Managing Motor Driven Systems</a:t>
            </a:r>
            <a:r>
              <a:rPr lang="en-US" sz="2400" dirty="0" smtClean="0">
                <a:solidFill>
                  <a:schemeClr val="bg1"/>
                </a:solidFill>
                <a:latin typeface="Lucida Sans" charset="0"/>
              </a:rPr>
              <a:t/>
            </a:r>
            <a:br>
              <a:rPr lang="en-US" sz="2400" dirty="0" smtClean="0">
                <a:solidFill>
                  <a:schemeClr val="bg1"/>
                </a:solidFill>
                <a:latin typeface="Lucida Sans" charset="0"/>
              </a:rPr>
            </a:br>
            <a:endParaRPr lang="en-US" sz="1800" i="1" dirty="0" smtClean="0">
              <a:solidFill>
                <a:schemeClr val="accent1"/>
              </a:solidFill>
            </a:endParaRPr>
          </a:p>
        </p:txBody>
      </p:sp>
      <p:sp>
        <p:nvSpPr>
          <p:cNvPr id="2052" name="Rectangle 3"/>
          <p:cNvSpPr>
            <a:spLocks noGrp="1" noChangeArrowheads="1"/>
          </p:cNvSpPr>
          <p:nvPr>
            <p:ph type="subTitle" idx="1"/>
          </p:nvPr>
        </p:nvSpPr>
        <p:spPr>
          <a:xfrm>
            <a:off x="3505200" y="2819400"/>
            <a:ext cx="6781800" cy="1752600"/>
          </a:xfrm>
        </p:spPr>
        <p:txBody>
          <a:bodyPr>
            <a:normAutofit fontScale="25000" lnSpcReduction="20000"/>
          </a:bodyPr>
          <a:lstStyle/>
          <a:p>
            <a:pPr marL="0" lvl="1" algn="l" eaLnBrk="1" hangingPunct="1">
              <a:lnSpc>
                <a:spcPct val="75000"/>
              </a:lnSpc>
              <a:spcBef>
                <a:spcPts val="100"/>
              </a:spcBef>
              <a:spcAft>
                <a:spcPts val="100"/>
              </a:spcAft>
            </a:pPr>
            <a:endParaRPr lang="en-US" sz="3200" b="1" dirty="0" smtClean="0">
              <a:solidFill>
                <a:schemeClr val="bg1"/>
              </a:solidFill>
              <a:latin typeface="Lucida Sans" charset="0"/>
            </a:endParaRPr>
          </a:p>
          <a:p>
            <a:pPr marL="0" lvl="1" algn="l">
              <a:lnSpc>
                <a:spcPct val="75000"/>
              </a:lnSpc>
              <a:spcBef>
                <a:spcPts val="100"/>
              </a:spcBef>
              <a:spcAft>
                <a:spcPts val="100"/>
              </a:spcAft>
            </a:pPr>
            <a:endParaRPr lang="en-US" sz="4800" b="1" dirty="0" smtClean="0">
              <a:solidFill>
                <a:schemeClr val="bg1"/>
              </a:solidFill>
              <a:latin typeface="Lucida Sans" charset="0"/>
            </a:endParaRPr>
          </a:p>
          <a:p>
            <a:pPr marL="0" lvl="1" algn="l">
              <a:lnSpc>
                <a:spcPct val="75000"/>
              </a:lnSpc>
              <a:spcBef>
                <a:spcPts val="100"/>
              </a:spcBef>
              <a:spcAft>
                <a:spcPts val="100"/>
              </a:spcAft>
            </a:pPr>
            <a:endParaRPr lang="en-US" sz="9600" b="1" dirty="0" smtClean="0">
              <a:solidFill>
                <a:schemeClr val="bg1"/>
              </a:solidFill>
              <a:latin typeface="Lucida Sans" charset="0"/>
            </a:endParaRPr>
          </a:p>
          <a:p>
            <a:pPr marL="0" lvl="1" algn="l">
              <a:lnSpc>
                <a:spcPct val="75000"/>
              </a:lnSpc>
              <a:spcBef>
                <a:spcPts val="100"/>
              </a:spcBef>
              <a:spcAft>
                <a:spcPts val="100"/>
              </a:spcAft>
            </a:pPr>
            <a:r>
              <a:rPr lang="en-US" sz="9600" b="1" dirty="0" smtClean="0">
                <a:solidFill>
                  <a:schemeClr val="bg1"/>
                </a:solidFill>
                <a:latin typeface="Lucida Sans" charset="0"/>
              </a:rPr>
              <a:t>Tony Simon, </a:t>
            </a:r>
          </a:p>
          <a:p>
            <a:pPr marL="0" lvl="1" algn="l">
              <a:lnSpc>
                <a:spcPct val="75000"/>
              </a:lnSpc>
              <a:spcBef>
                <a:spcPts val="100"/>
              </a:spcBef>
              <a:spcAft>
                <a:spcPts val="100"/>
              </a:spcAft>
            </a:pPr>
            <a:endParaRPr lang="en-US" sz="6400" b="1" dirty="0" smtClean="0">
              <a:solidFill>
                <a:schemeClr val="bg1"/>
              </a:solidFill>
              <a:latin typeface="Lucida Sans" charset="0"/>
            </a:endParaRPr>
          </a:p>
          <a:p>
            <a:pPr marL="0" lvl="1" algn="l">
              <a:lnSpc>
                <a:spcPct val="75000"/>
              </a:lnSpc>
              <a:spcBef>
                <a:spcPts val="100"/>
              </a:spcBef>
              <a:spcAft>
                <a:spcPts val="100"/>
              </a:spcAft>
            </a:pPr>
            <a:r>
              <a:rPr lang="en-US" sz="6400" b="1" dirty="0" smtClean="0">
                <a:solidFill>
                  <a:schemeClr val="bg1"/>
                </a:solidFill>
                <a:latin typeface="Lucida Sans" charset="0"/>
              </a:rPr>
              <a:t>Energy Systems Engineer</a:t>
            </a:r>
          </a:p>
          <a:p>
            <a:pPr marL="0" lvl="1" algn="l" eaLnBrk="1" hangingPunct="1">
              <a:lnSpc>
                <a:spcPct val="75000"/>
              </a:lnSpc>
              <a:spcBef>
                <a:spcPts val="100"/>
              </a:spcBef>
              <a:spcAft>
                <a:spcPts val="100"/>
              </a:spcAft>
            </a:pPr>
            <a:endParaRPr lang="en-US" sz="1800" b="1" dirty="0" smtClean="0">
              <a:solidFill>
                <a:schemeClr val="bg1"/>
              </a:solidFill>
              <a:latin typeface="Lucida Sans" charset="0"/>
            </a:endParaRPr>
          </a:p>
          <a:p>
            <a:pPr marL="0" lvl="1" algn="l" eaLnBrk="1" hangingPunct="1">
              <a:lnSpc>
                <a:spcPct val="75000"/>
              </a:lnSpc>
              <a:spcBef>
                <a:spcPts val="100"/>
              </a:spcBef>
              <a:spcAft>
                <a:spcPts val="100"/>
              </a:spcAft>
            </a:pPr>
            <a:endParaRPr lang="en-US" sz="1800" b="1" dirty="0" smtClean="0">
              <a:solidFill>
                <a:schemeClr val="bg1"/>
              </a:solidFill>
              <a:latin typeface="Lucida Sans" charset="0"/>
            </a:endParaRPr>
          </a:p>
          <a:p>
            <a:pPr marL="0" lvl="1" algn="l" eaLnBrk="1" hangingPunct="1">
              <a:lnSpc>
                <a:spcPct val="75000"/>
              </a:lnSpc>
              <a:spcBef>
                <a:spcPts val="100"/>
              </a:spcBef>
              <a:spcAft>
                <a:spcPts val="100"/>
              </a:spcAft>
            </a:pPr>
            <a:endParaRPr lang="en-US" sz="1800" b="1" dirty="0" smtClean="0">
              <a:solidFill>
                <a:schemeClr val="bg1"/>
              </a:solidFill>
              <a:latin typeface="Lucida Sans" charset="0"/>
            </a:endParaRPr>
          </a:p>
          <a:p>
            <a:pPr marL="0" lvl="1" algn="l" eaLnBrk="1" hangingPunct="1">
              <a:lnSpc>
                <a:spcPct val="75000"/>
              </a:lnSpc>
              <a:spcBef>
                <a:spcPts val="100"/>
              </a:spcBef>
              <a:spcAft>
                <a:spcPts val="100"/>
              </a:spcAft>
            </a:pPr>
            <a:endParaRPr lang="en-US" sz="3200" b="1" dirty="0" smtClean="0">
              <a:solidFill>
                <a:schemeClr val="bg1"/>
              </a:solidFill>
              <a:latin typeface="Lucida Sans" charset="0"/>
            </a:endParaRPr>
          </a:p>
          <a:p>
            <a:pPr marL="0" lvl="1" algn="l" eaLnBrk="1" hangingPunct="1">
              <a:lnSpc>
                <a:spcPct val="75000"/>
              </a:lnSpc>
              <a:spcBef>
                <a:spcPts val="100"/>
              </a:spcBef>
              <a:spcAft>
                <a:spcPts val="100"/>
              </a:spcAft>
            </a:pPr>
            <a:endParaRPr lang="en-US" dirty="0" smtClean="0">
              <a:solidFill>
                <a:schemeClr val="bg1"/>
              </a:solidFill>
              <a:latin typeface="Lucida Sans" charset="0"/>
            </a:endParaRPr>
          </a:p>
          <a:p>
            <a:pPr marL="0" lvl="1" algn="l">
              <a:lnSpc>
                <a:spcPct val="75000"/>
              </a:lnSpc>
              <a:spcBef>
                <a:spcPts val="100"/>
              </a:spcBef>
              <a:spcAft>
                <a:spcPts val="100"/>
              </a:spcAft>
            </a:pPr>
            <a:endParaRPr lang="en-US" sz="6400" b="1" dirty="0" smtClean="0">
              <a:solidFill>
                <a:schemeClr val="bg1"/>
              </a:solidFill>
              <a:latin typeface="Lucida Sans" charset="0"/>
            </a:endParaRPr>
          </a:p>
          <a:p>
            <a:pPr marL="0" lvl="1" algn="l">
              <a:lnSpc>
                <a:spcPct val="75000"/>
              </a:lnSpc>
              <a:spcBef>
                <a:spcPts val="100"/>
              </a:spcBef>
              <a:spcAft>
                <a:spcPts val="100"/>
              </a:spcAft>
            </a:pPr>
            <a:r>
              <a:rPr lang="en-US" sz="6400" b="1" dirty="0" smtClean="0">
                <a:solidFill>
                  <a:schemeClr val="bg1"/>
                </a:solidFill>
                <a:latin typeface="Lucida Sans" charset="0"/>
              </a:rPr>
              <a:t>Wastewater / Water Sustainable Energy Cohort</a:t>
            </a:r>
          </a:p>
          <a:p>
            <a:pPr marL="0" lvl="1" algn="l">
              <a:lnSpc>
                <a:spcPct val="75000"/>
              </a:lnSpc>
              <a:spcBef>
                <a:spcPts val="100"/>
              </a:spcBef>
              <a:spcAft>
                <a:spcPts val="100"/>
              </a:spcAft>
            </a:pPr>
            <a:endParaRPr lang="en-US" sz="6400" b="1" dirty="0" smtClean="0">
              <a:solidFill>
                <a:schemeClr val="bg1"/>
              </a:solidFill>
              <a:latin typeface="Lucida Sans" charset="0"/>
            </a:endParaRPr>
          </a:p>
          <a:p>
            <a:pPr marL="0" lvl="1" algn="l">
              <a:lnSpc>
                <a:spcPct val="75000"/>
              </a:lnSpc>
              <a:spcBef>
                <a:spcPts val="100"/>
              </a:spcBef>
              <a:spcAft>
                <a:spcPts val="100"/>
              </a:spcAft>
            </a:pPr>
            <a:r>
              <a:rPr lang="en-US" sz="6400" b="1" dirty="0" smtClean="0">
                <a:solidFill>
                  <a:schemeClr val="bg1"/>
                </a:solidFill>
                <a:latin typeface="Lucida Sans" charset="0"/>
              </a:rPr>
              <a:t>Session #2 Webinar</a:t>
            </a:r>
          </a:p>
          <a:p>
            <a:pPr marL="0" lvl="1" algn="l">
              <a:lnSpc>
                <a:spcPct val="75000"/>
              </a:lnSpc>
              <a:spcBef>
                <a:spcPts val="100"/>
              </a:spcBef>
              <a:spcAft>
                <a:spcPts val="100"/>
              </a:spcAft>
            </a:pPr>
            <a:endParaRPr lang="en-US" sz="6400" b="1" dirty="0" smtClean="0">
              <a:solidFill>
                <a:schemeClr val="bg1"/>
              </a:solidFill>
              <a:latin typeface="Lucida Sans" charset="0"/>
            </a:endParaRPr>
          </a:p>
          <a:p>
            <a:pPr marL="0" lvl="1" algn="l">
              <a:lnSpc>
                <a:spcPct val="75000"/>
              </a:lnSpc>
              <a:spcBef>
                <a:spcPts val="100"/>
              </a:spcBef>
              <a:spcAft>
                <a:spcPts val="100"/>
              </a:spcAft>
            </a:pPr>
            <a:endParaRPr lang="en-US" sz="6400" b="1" dirty="0" smtClean="0">
              <a:solidFill>
                <a:schemeClr val="bg1"/>
              </a:solidFill>
              <a:latin typeface="Lucida Sans" charset="0"/>
            </a:endParaRPr>
          </a:p>
          <a:p>
            <a:pPr marL="0" lvl="1" algn="l">
              <a:lnSpc>
                <a:spcPct val="75000"/>
              </a:lnSpc>
              <a:spcBef>
                <a:spcPts val="100"/>
              </a:spcBef>
              <a:spcAft>
                <a:spcPts val="100"/>
              </a:spcAft>
            </a:pPr>
            <a:r>
              <a:rPr lang="en-US" sz="6400" b="1" dirty="0" smtClean="0">
                <a:solidFill>
                  <a:schemeClr val="bg1"/>
                </a:solidFill>
                <a:latin typeface="Lucida Sans" charset="0"/>
              </a:rPr>
              <a:t>September 6, 2012</a:t>
            </a:r>
          </a:p>
        </p:txBody>
      </p:sp>
      <p:pic>
        <p:nvPicPr>
          <p:cNvPr id="221186" name="Picture 2" descr="http://ww1.hdnux.com/photos/14/75/65/3399036/3/628x471.jpg"/>
          <p:cNvPicPr>
            <a:picLocks noChangeAspect="1" noChangeArrowheads="1"/>
          </p:cNvPicPr>
          <p:nvPr/>
        </p:nvPicPr>
        <p:blipFill>
          <a:blip r:embed="rId4" cstate="print"/>
          <a:srcRect/>
          <a:stretch>
            <a:fillRect/>
          </a:stretch>
        </p:blipFill>
        <p:spPr bwMode="auto">
          <a:xfrm>
            <a:off x="457201" y="2667000"/>
            <a:ext cx="2754164" cy="1828800"/>
          </a:xfrm>
          <a:prstGeom prst="rect">
            <a:avLst/>
          </a:prstGeom>
          <a:noFill/>
        </p:spPr>
      </p:pic>
      <p:pic>
        <p:nvPicPr>
          <p:cNvPr id="221188" name="Picture 4" descr="http://www.nefcoinnovations.com/images/lott-wa.gif"/>
          <p:cNvPicPr>
            <a:picLocks noChangeAspect="1" noChangeArrowheads="1"/>
          </p:cNvPicPr>
          <p:nvPr/>
        </p:nvPicPr>
        <p:blipFill>
          <a:blip r:embed="rId5" cstate="print"/>
          <a:srcRect/>
          <a:stretch>
            <a:fillRect/>
          </a:stretch>
        </p:blipFill>
        <p:spPr bwMode="auto">
          <a:xfrm>
            <a:off x="457200" y="257175"/>
            <a:ext cx="2743200" cy="2053482"/>
          </a:xfrm>
          <a:prstGeom prst="rect">
            <a:avLst/>
          </a:prstGeom>
          <a:noFill/>
        </p:spPr>
      </p:pic>
      <p:pic>
        <p:nvPicPr>
          <p:cNvPr id="221190" name="Picture 6" descr="http://www.water-technology.net/projects/pinecreekwastewaterp/images/3.jpg"/>
          <p:cNvPicPr>
            <a:picLocks noChangeAspect="1" noChangeArrowheads="1"/>
          </p:cNvPicPr>
          <p:nvPr/>
        </p:nvPicPr>
        <p:blipFill>
          <a:blip r:embed="rId6" cstate="print"/>
          <a:srcRect/>
          <a:stretch>
            <a:fillRect/>
          </a:stretch>
        </p:blipFill>
        <p:spPr bwMode="auto">
          <a:xfrm>
            <a:off x="457200" y="4905375"/>
            <a:ext cx="2745945" cy="1828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105400"/>
            <a:ext cx="7772400" cy="4114800"/>
          </a:xfrm>
        </p:spPr>
        <p:txBody>
          <a:bodyPr/>
          <a:lstStyle/>
          <a:p>
            <a:pPr marL="0" indent="0">
              <a:buNone/>
            </a:pPr>
            <a:r>
              <a:rPr lang="en-US" dirty="0" smtClean="0">
                <a:latin typeface="Arial" pitchFamily="34" charset="0"/>
                <a:cs typeface="Arial" pitchFamily="34" charset="0"/>
              </a:rPr>
              <a:t>A motor is not 100% efficient, therefore the input electrical power will be more than the shaft power.  </a:t>
            </a:r>
            <a:endParaRPr lang="en-US" dirty="0">
              <a:latin typeface="Arial" pitchFamily="34" charset="0"/>
              <a:cs typeface="Arial" pitchFamily="34" charset="0"/>
            </a:endParaRPr>
          </a:p>
        </p:txBody>
      </p:sp>
      <p:pic>
        <p:nvPicPr>
          <p:cNvPr id="65538" name="Picture 2" descr="http://images.asme.org/MEMagazine/Articles/2008/September/15564.jpg"/>
          <p:cNvPicPr>
            <a:picLocks noChangeAspect="1" noChangeArrowheads="1"/>
          </p:cNvPicPr>
          <p:nvPr/>
        </p:nvPicPr>
        <p:blipFill>
          <a:blip r:embed="rId4" cstate="print"/>
          <a:srcRect/>
          <a:stretch>
            <a:fillRect/>
          </a:stretch>
        </p:blipFill>
        <p:spPr bwMode="auto">
          <a:xfrm>
            <a:off x="3124201" y="2438400"/>
            <a:ext cx="2736676" cy="1981200"/>
          </a:xfrm>
          <a:prstGeom prst="rect">
            <a:avLst/>
          </a:prstGeom>
          <a:noFill/>
          <a:ln>
            <a:solidFill>
              <a:schemeClr val="tx1"/>
            </a:solidFill>
          </a:ln>
        </p:spPr>
      </p:pic>
      <p:sp>
        <p:nvSpPr>
          <p:cNvPr id="5" name="Right Arrow 4"/>
          <p:cNvSpPr/>
          <p:nvPr/>
        </p:nvSpPr>
        <p:spPr bwMode="auto">
          <a:xfrm rot="19631078">
            <a:off x="2592915" y="3815601"/>
            <a:ext cx="1347472" cy="6858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Right Arrow 5"/>
          <p:cNvSpPr/>
          <p:nvPr/>
        </p:nvSpPr>
        <p:spPr bwMode="auto">
          <a:xfrm>
            <a:off x="6019802" y="3276600"/>
            <a:ext cx="1128111" cy="457200"/>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a:xfrm>
            <a:off x="7146824" y="3167314"/>
            <a:ext cx="1152880" cy="584775"/>
          </a:xfrm>
          <a:prstGeom prst="rect">
            <a:avLst/>
          </a:prstGeom>
          <a:noFill/>
        </p:spPr>
        <p:txBody>
          <a:bodyPr wrap="none" lIns="91440" tIns="45720" rIns="91440" bIns="45720">
            <a:spAutoFit/>
          </a:bodyPr>
          <a:lstStyle/>
          <a:p>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sym typeface="Wingdings" pitchFamily="2" charset="2"/>
              </a:rPr>
              <a:t>50 hp</a:t>
            </a:r>
            <a:endParaRPr lang="en-US" sz="32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8" name="Rectangle 7"/>
          <p:cNvSpPr/>
          <p:nvPr/>
        </p:nvSpPr>
        <p:spPr>
          <a:xfrm>
            <a:off x="762000" y="4343400"/>
            <a:ext cx="1745991" cy="584775"/>
          </a:xfrm>
          <a:prstGeom prst="rect">
            <a:avLst/>
          </a:prstGeom>
          <a:noFill/>
        </p:spPr>
        <p:txBody>
          <a:bodyPr wrap="none" lIns="91440" tIns="45720" rIns="91440" bIns="45720">
            <a:spAutoFit/>
          </a:bodyPr>
          <a:lstStyle/>
          <a:p>
            <a:r>
              <a:rPr lang="en-US" sz="32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sym typeface="Wingdings" pitchFamily="2" charset="2"/>
              </a:rPr>
              <a:t> 39.5 kW</a:t>
            </a:r>
            <a:endParaRPr lang="en-US" sz="32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graphicFrame>
        <p:nvGraphicFramePr>
          <p:cNvPr id="14" name="Object 13"/>
          <p:cNvGraphicFramePr>
            <a:graphicFrameLocks noChangeAspect="1"/>
          </p:cNvGraphicFramePr>
          <p:nvPr/>
        </p:nvGraphicFramePr>
        <p:xfrm>
          <a:off x="1600200" y="533400"/>
          <a:ext cx="5808133" cy="1600200"/>
        </p:xfrm>
        <a:graphic>
          <a:graphicData uri="http://schemas.openxmlformats.org/presentationml/2006/ole">
            <p:oleObj spid="_x0000_s206851" name="Equation" r:id="rId5" imgW="1244520" imgH="342720" progId="Equation.3">
              <p:embed/>
            </p:oleObj>
          </a:graphicData>
        </a:graphic>
      </p:graphicFrame>
      <p:sp>
        <p:nvSpPr>
          <p:cNvPr id="15" name="TextBox 14"/>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pPr marL="342900" indent="-342900" eaLnBrk="1" hangingPunct="1">
              <a:spcBef>
                <a:spcPct val="20000"/>
              </a:spcBef>
              <a:defRPr/>
            </a:pPr>
            <a:r>
              <a:rPr lang="en-US" sz="4800" dirty="0" smtClean="0">
                <a:solidFill>
                  <a:srgbClr val="C00000"/>
                </a:solidFill>
                <a:ea typeface="+mn-ea"/>
              </a:rPr>
              <a:t>Comparison of Motor Efficiency</a:t>
            </a:r>
            <a:endParaRPr lang="en-US" sz="4800" dirty="0">
              <a:solidFill>
                <a:srgbClr val="C00000"/>
              </a:solidFill>
              <a:ea typeface="+mn-ea"/>
            </a:endParaRPr>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Example:  </a:t>
            </a:r>
          </a:p>
          <a:p>
            <a:pPr>
              <a:buNone/>
            </a:pPr>
            <a:r>
              <a:rPr lang="en-US" sz="2400" dirty="0" smtClean="0">
                <a:latin typeface="Arial" pitchFamily="34" charset="0"/>
                <a:cs typeface="Arial" pitchFamily="34" charset="0"/>
              </a:rPr>
              <a:t>10hp 1,800 RPM Motor</a:t>
            </a:r>
          </a:p>
          <a:p>
            <a:pPr>
              <a:buNone/>
            </a:pPr>
            <a:r>
              <a:rPr lang="en-US" sz="2400" dirty="0" smtClean="0">
                <a:latin typeface="Arial" pitchFamily="34" charset="0"/>
                <a:cs typeface="Arial" pitchFamily="34" charset="0"/>
              </a:rPr>
              <a:t>Standard Efficient		88.5%</a:t>
            </a:r>
          </a:p>
          <a:p>
            <a:pPr>
              <a:buNone/>
            </a:pPr>
            <a:r>
              <a:rPr lang="en-US" sz="2400" dirty="0" smtClean="0">
                <a:latin typeface="Arial" pitchFamily="34" charset="0"/>
                <a:cs typeface="Arial" pitchFamily="34" charset="0"/>
              </a:rPr>
              <a:t>Energy Efficient		89.5%</a:t>
            </a:r>
          </a:p>
          <a:p>
            <a:pPr>
              <a:buNone/>
            </a:pPr>
            <a:r>
              <a:rPr lang="en-US" sz="2400" dirty="0" smtClean="0">
                <a:latin typeface="Arial" pitchFamily="34" charset="0"/>
                <a:cs typeface="Arial" pitchFamily="34" charset="0"/>
              </a:rPr>
              <a:t>Premium Efficiency		91.7%</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marL="0" indent="0">
              <a:buNone/>
            </a:pPr>
            <a:r>
              <a:rPr lang="en-US" sz="2400" dirty="0" smtClean="0">
                <a:latin typeface="Arial" pitchFamily="34" charset="0"/>
                <a:cs typeface="Arial" pitchFamily="34" charset="0"/>
              </a:rPr>
              <a:t>Purchasing a premium efficient motor will provide enough savings to purchase three additional motors over the life of the motor.</a:t>
            </a:r>
          </a:p>
          <a:p>
            <a:pPr marL="0" indent="0">
              <a:buNone/>
            </a:pPr>
            <a:r>
              <a:rPr lang="en-US" sz="2400" dirty="0" smtClean="0">
                <a:latin typeface="Arial" pitchFamily="34" charset="0"/>
                <a:cs typeface="Arial" pitchFamily="34" charset="0"/>
              </a:rPr>
              <a:t>“Buy one and get three free!”</a:t>
            </a:r>
          </a:p>
        </p:txBody>
      </p:sp>
      <p:sp>
        <p:nvSpPr>
          <p:cNvPr id="7" name="Left Arrow 6"/>
          <p:cNvSpPr/>
          <p:nvPr/>
        </p:nvSpPr>
        <p:spPr bwMode="auto">
          <a:xfrm>
            <a:off x="5486400" y="3810000"/>
            <a:ext cx="838200"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51554" name="Picture 2" descr="NEMA Premium (R)"/>
          <p:cNvPicPr>
            <a:picLocks noChangeAspect="1" noChangeArrowheads="1"/>
          </p:cNvPicPr>
          <p:nvPr/>
        </p:nvPicPr>
        <p:blipFill>
          <a:blip r:embed="rId3" cstate="print"/>
          <a:srcRect/>
          <a:stretch>
            <a:fillRect/>
          </a:stretch>
        </p:blipFill>
        <p:spPr bwMode="auto">
          <a:xfrm>
            <a:off x="6324600" y="3352801"/>
            <a:ext cx="2057400" cy="1154576"/>
          </a:xfrm>
          <a:prstGeom prst="rect">
            <a:avLst/>
          </a:prstGeom>
          <a:noFill/>
          <a:ln>
            <a:solidFill>
              <a:schemeClr val="tx1"/>
            </a:solidFill>
          </a:ln>
        </p:spPr>
      </p:pic>
      <p:sp>
        <p:nvSpPr>
          <p:cNvPr id="8" name="Oval 7"/>
          <p:cNvSpPr/>
          <p:nvPr/>
        </p:nvSpPr>
        <p:spPr bwMode="auto">
          <a:xfrm>
            <a:off x="4191000" y="3733800"/>
            <a:ext cx="1295400" cy="457200"/>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TextBox 8"/>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981200"/>
            <a:ext cx="7772400" cy="4114800"/>
          </a:xfrm>
        </p:spPr>
        <p:txBody>
          <a:bodyPr/>
          <a:lstStyle/>
          <a:p>
            <a:pPr>
              <a:buNone/>
            </a:pPr>
            <a:r>
              <a:rPr lang="en-US" sz="2400" dirty="0" smtClean="0"/>
              <a:t>Motors have several loss factors:</a:t>
            </a:r>
          </a:p>
          <a:p>
            <a:r>
              <a:rPr lang="en-US" sz="2400" dirty="0" smtClean="0"/>
              <a:t>Stator, or Winding (I</a:t>
            </a:r>
            <a:r>
              <a:rPr lang="en-US" sz="2400" baseline="30000" dirty="0" smtClean="0"/>
              <a:t>2</a:t>
            </a:r>
            <a:r>
              <a:rPr lang="en-US" sz="2400" dirty="0" smtClean="0"/>
              <a:t>R)</a:t>
            </a:r>
          </a:p>
          <a:p>
            <a:r>
              <a:rPr lang="en-US" sz="2400" dirty="0" smtClean="0"/>
              <a:t>Rotor (I</a:t>
            </a:r>
            <a:r>
              <a:rPr lang="en-US" sz="2400" baseline="30000" dirty="0" smtClean="0"/>
              <a:t>2</a:t>
            </a:r>
            <a:r>
              <a:rPr lang="en-US" sz="2400" dirty="0" smtClean="0"/>
              <a:t>R)</a:t>
            </a:r>
          </a:p>
          <a:p>
            <a:r>
              <a:rPr lang="en-US" sz="2400" dirty="0" smtClean="0"/>
              <a:t>Friction and </a:t>
            </a:r>
            <a:r>
              <a:rPr lang="en-US" sz="2400" dirty="0" err="1" smtClean="0"/>
              <a:t>windage</a:t>
            </a:r>
            <a:r>
              <a:rPr lang="en-US" sz="2400" dirty="0" smtClean="0"/>
              <a:t> (bearings, fan)</a:t>
            </a:r>
          </a:p>
          <a:p>
            <a:r>
              <a:rPr lang="en-US" sz="2400" dirty="0" smtClean="0"/>
              <a:t>Stator and Core losses</a:t>
            </a:r>
          </a:p>
          <a:p>
            <a:r>
              <a:rPr lang="en-US" sz="2400" dirty="0" smtClean="0"/>
              <a:t>Stray load losses </a:t>
            </a:r>
          </a:p>
          <a:p>
            <a:endParaRPr lang="en-US" dirty="0" smtClean="0"/>
          </a:p>
          <a:p>
            <a:endParaRPr lang="en-US" dirty="0" smtClean="0"/>
          </a:p>
          <a:p>
            <a:endParaRPr lang="en-US" dirty="0" smtClean="0"/>
          </a:p>
          <a:p>
            <a:endParaRPr lang="en-US" dirty="0" smtClean="0"/>
          </a:p>
          <a:p>
            <a:endParaRPr lang="en-US" dirty="0" smtClean="0"/>
          </a:p>
          <a:p>
            <a:pPr>
              <a:buNone/>
            </a:pPr>
            <a:endParaRPr lang="en-US" dirty="0">
              <a:latin typeface="Arial" pitchFamily="34" charset="0"/>
              <a:cs typeface="Arial" pitchFamily="34" charset="0"/>
            </a:endParaRPr>
          </a:p>
        </p:txBody>
      </p:sp>
      <p:pic>
        <p:nvPicPr>
          <p:cNvPr id="8" name="Picture 6" descr="http://www.beechservices.com/Images/servomotor4.gif"/>
          <p:cNvPicPr>
            <a:picLocks noChangeAspect="1" noChangeArrowheads="1"/>
          </p:cNvPicPr>
          <p:nvPr/>
        </p:nvPicPr>
        <p:blipFill>
          <a:blip r:embed="rId3" cstate="print"/>
          <a:srcRect/>
          <a:stretch>
            <a:fillRect/>
          </a:stretch>
        </p:blipFill>
        <p:spPr bwMode="auto">
          <a:xfrm>
            <a:off x="228602" y="2133600"/>
            <a:ext cx="3352799" cy="2514600"/>
          </a:xfrm>
          <a:prstGeom prst="rect">
            <a:avLst/>
          </a:prstGeom>
          <a:noFill/>
          <a:ln>
            <a:solidFill>
              <a:schemeClr val="tx1"/>
            </a:solidFill>
          </a:ln>
        </p:spPr>
      </p:pic>
      <p:sp>
        <p:nvSpPr>
          <p:cNvPr id="12" name="Rectangle 11"/>
          <p:cNvSpPr/>
          <p:nvPr/>
        </p:nvSpPr>
        <p:spPr>
          <a:xfrm>
            <a:off x="-1981200" y="312004"/>
            <a:ext cx="13106400" cy="830997"/>
          </a:xfrm>
          <a:prstGeom prst="rect">
            <a:avLst/>
          </a:prstGeom>
        </p:spPr>
        <p:txBody>
          <a:bodyPr wrap="square">
            <a:spAutoFit/>
          </a:bodyPr>
          <a:lstStyle/>
          <a:p>
            <a:pPr marL="342900" lvl="0" indent="-342900" algn="ctr" fontAlgn="base">
              <a:spcBef>
                <a:spcPct val="20000"/>
              </a:spcBef>
              <a:spcAft>
                <a:spcPct val="0"/>
              </a:spcAft>
              <a:defRPr/>
            </a:pPr>
            <a:r>
              <a:rPr lang="en-US" sz="4800" kern="0" dirty="0" smtClean="0">
                <a:solidFill>
                  <a:srgbClr val="C00000"/>
                </a:solidFill>
                <a:latin typeface="Arial" pitchFamily="34" charset="0"/>
                <a:cs typeface="Arial" pitchFamily="34" charset="0"/>
              </a:rPr>
              <a:t>What Makes Motors Inefficient?</a:t>
            </a:r>
            <a:endParaRPr lang="en-US" sz="3200" kern="0" dirty="0" smtClean="0">
              <a:solidFill>
                <a:srgbClr val="C00000"/>
              </a:solidFill>
              <a:latin typeface="Arial" pitchFamily="34" charset="0"/>
              <a:cs typeface="Arial" pitchFamily="34" charset="0"/>
            </a:endParaRPr>
          </a:p>
        </p:txBody>
      </p:sp>
      <p:sp>
        <p:nvSpPr>
          <p:cNvPr id="9" name="TextBox 8"/>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3" name="Rectangle 4"/>
          <p:cNvSpPr>
            <a:spLocks noGrp="1" noChangeArrowheads="1"/>
          </p:cNvSpPr>
          <p:nvPr>
            <p:ph type="title" idx="4294967295"/>
          </p:nvPr>
        </p:nvSpPr>
        <p:spPr>
          <a:xfrm>
            <a:off x="-1143000" y="304801"/>
            <a:ext cx="11277600" cy="1144785"/>
          </a:xfrm>
        </p:spPr>
        <p:txBody>
          <a:bodyPr lIns="102860" tIns="51429" rIns="102860" bIns="51429" anchor="t">
            <a:noAutofit/>
          </a:bodyPr>
          <a:lstStyle/>
          <a:p>
            <a:pPr fontAlgn="auto">
              <a:spcAft>
                <a:spcPts val="0"/>
              </a:spcAft>
              <a:defRPr/>
            </a:pPr>
            <a:r>
              <a:rPr lang="en-US" sz="4800" dirty="0" smtClean="0">
                <a:solidFill>
                  <a:srgbClr val="C00000"/>
                </a:solidFill>
                <a:latin typeface="Arial" pitchFamily="34" charset="0"/>
                <a:ea typeface="+mn-ea"/>
                <a:cs typeface="Arial" pitchFamily="34" charset="0"/>
              </a:rPr>
              <a:t>What’s in a </a:t>
            </a:r>
            <a:br>
              <a:rPr lang="en-US" sz="4800" dirty="0" smtClean="0">
                <a:solidFill>
                  <a:srgbClr val="C00000"/>
                </a:solidFill>
                <a:latin typeface="Arial" pitchFamily="34" charset="0"/>
                <a:ea typeface="+mn-ea"/>
                <a:cs typeface="Arial" pitchFamily="34" charset="0"/>
              </a:rPr>
            </a:br>
            <a:r>
              <a:rPr lang="en-US" sz="4800" dirty="0" smtClean="0">
                <a:solidFill>
                  <a:srgbClr val="C00000"/>
                </a:solidFill>
                <a:latin typeface="Arial" pitchFamily="34" charset="0"/>
                <a:ea typeface="+mn-ea"/>
                <a:cs typeface="Arial" pitchFamily="34" charset="0"/>
              </a:rPr>
              <a:t>NEMA Premium™ motor?</a:t>
            </a:r>
          </a:p>
        </p:txBody>
      </p:sp>
      <p:sp>
        <p:nvSpPr>
          <p:cNvPr id="53252" name="Rectangle 2"/>
          <p:cNvSpPr>
            <a:spLocks noChangeArrowheads="1"/>
          </p:cNvSpPr>
          <p:nvPr/>
        </p:nvSpPr>
        <p:spPr bwMode="auto">
          <a:xfrm>
            <a:off x="153591" y="533997"/>
            <a:ext cx="8867180" cy="1066204"/>
          </a:xfrm>
          <a:prstGeom prst="rect">
            <a:avLst/>
          </a:prstGeom>
          <a:noFill/>
          <a:ln w="12700">
            <a:noFill/>
            <a:miter lim="800000"/>
            <a:headEnd/>
            <a:tailEnd/>
          </a:ln>
        </p:spPr>
        <p:txBody>
          <a:bodyPr lIns="90470" tIns="44441" rIns="90470" bIns="44441" anchor="b"/>
          <a:lstStyle/>
          <a:p>
            <a:pPr algn="ctr"/>
            <a:endParaRPr lang="en-US" sz="3600" dirty="0">
              <a:solidFill>
                <a:srgbClr val="00279F"/>
              </a:solidFill>
            </a:endParaRPr>
          </a:p>
        </p:txBody>
      </p:sp>
      <p:sp>
        <p:nvSpPr>
          <p:cNvPr id="867331" name="Rectangle 3"/>
          <p:cNvSpPr>
            <a:spLocks noChangeArrowheads="1"/>
          </p:cNvSpPr>
          <p:nvPr/>
        </p:nvSpPr>
        <p:spPr bwMode="auto">
          <a:xfrm>
            <a:off x="381000" y="1871662"/>
            <a:ext cx="8763000" cy="4986338"/>
          </a:xfrm>
          <a:prstGeom prst="rect">
            <a:avLst/>
          </a:prstGeom>
          <a:noFill/>
          <a:ln w="12700">
            <a:noFill/>
            <a:miter lim="800000"/>
            <a:headEnd/>
            <a:tailEnd/>
          </a:ln>
        </p:spPr>
        <p:txBody>
          <a:bodyPr lIns="90470" tIns="44441" rIns="90470" bIns="44441"/>
          <a:lstStyle/>
          <a:p>
            <a:pPr>
              <a:spcBef>
                <a:spcPct val="20000"/>
              </a:spcBef>
              <a:buClr>
                <a:schemeClr val="accent2"/>
              </a:buClr>
              <a:buSzPct val="75000"/>
            </a:pPr>
            <a:r>
              <a:rPr lang="en-US" sz="2700" dirty="0">
                <a:latin typeface="Arial" pitchFamily="34" charset="0"/>
                <a:cs typeface="Arial" pitchFamily="34" charset="0"/>
              </a:rPr>
              <a:t>All the same things; just more and better materials and closer tolerances to help the motor meet NEMA’s Premium standard, including:</a:t>
            </a:r>
            <a:endParaRPr lang="en-US" sz="2700" dirty="0">
              <a:solidFill>
                <a:srgbClr val="FFFF99"/>
              </a:solidFill>
              <a:latin typeface="Arial" pitchFamily="34" charset="0"/>
              <a:cs typeface="Arial" pitchFamily="34" charset="0"/>
            </a:endParaRP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Larger wire gage – Lower stator winding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Longer rotor and stator – Lower core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Lower rotor bar resistance – Lower rotor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Smaller fan – Lower </a:t>
            </a:r>
            <a:r>
              <a:rPr lang="en-US" sz="2300" dirty="0" err="1">
                <a:latin typeface="Arial" pitchFamily="34" charset="0"/>
                <a:cs typeface="Arial" pitchFamily="34" charset="0"/>
              </a:rPr>
              <a:t>windage</a:t>
            </a:r>
            <a:r>
              <a:rPr lang="en-US" sz="2300" dirty="0">
                <a:latin typeface="Arial" pitchFamily="34" charset="0"/>
                <a:cs typeface="Arial" pitchFamily="34" charset="0"/>
              </a:rPr>
              <a:t>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Optimized air gap size – Lower stray load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Better steel with thinner laminations -- Lower core loss</a:t>
            </a:r>
          </a:p>
          <a:p>
            <a:pPr marL="742950" lvl="1" indent="-285750">
              <a:spcBef>
                <a:spcPct val="20000"/>
              </a:spcBef>
              <a:buClr>
                <a:schemeClr val="hlink"/>
              </a:buClr>
              <a:buFont typeface="Monotype Sorts" pitchFamily="2" charset="2"/>
              <a:buChar char="è"/>
            </a:pPr>
            <a:r>
              <a:rPr lang="en-US" sz="2300" dirty="0">
                <a:latin typeface="Arial" pitchFamily="34" charset="0"/>
                <a:cs typeface="Arial" pitchFamily="34" charset="0"/>
              </a:rPr>
              <a:t>Optimum bearing seal/shield – Lower friction loss.</a:t>
            </a:r>
          </a:p>
        </p:txBody>
      </p:sp>
      <p:sp>
        <p:nvSpPr>
          <p:cNvPr id="7" name="TextBox 6"/>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dissolve">
                                      <p:cBhvr>
                                        <p:cTn id="7" dur="500"/>
                                        <p:tgtEl>
                                          <p:spTgt spid="63493"/>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867331">
                                            <p:txEl>
                                              <p:pRg st="0" end="0"/>
                                            </p:txEl>
                                          </p:spTgt>
                                        </p:tgtEl>
                                        <p:attrNameLst>
                                          <p:attrName>style.visibility</p:attrName>
                                        </p:attrNameLst>
                                      </p:cBhvr>
                                      <p:to>
                                        <p:strVal val="visible"/>
                                      </p:to>
                                    </p:set>
                                    <p:anim calcmode="lin" valueType="num">
                                      <p:cBhvr additive="base">
                                        <p:cTn id="11" dur="500" fill="hold"/>
                                        <p:tgtEl>
                                          <p:spTgt spid="86733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6733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867331">
                                            <p:txEl>
                                              <p:pRg st="1" end="1"/>
                                            </p:txEl>
                                          </p:spTgt>
                                        </p:tgtEl>
                                        <p:attrNameLst>
                                          <p:attrName>style.visibility</p:attrName>
                                        </p:attrNameLst>
                                      </p:cBhvr>
                                      <p:to>
                                        <p:strVal val="visible"/>
                                      </p:to>
                                    </p:set>
                                    <p:anim calcmode="lin" valueType="num">
                                      <p:cBhvr additive="base">
                                        <p:cTn id="16" dur="500" fill="hold"/>
                                        <p:tgtEl>
                                          <p:spTgt spid="867331">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86733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childTnLst>
                                    <p:set>
                                      <p:cBhvr>
                                        <p:cTn id="20" dur="1" fill="hold">
                                          <p:stCondLst>
                                            <p:cond delay="0"/>
                                          </p:stCondLst>
                                        </p:cTn>
                                        <p:tgtEl>
                                          <p:spTgt spid="867331">
                                            <p:txEl>
                                              <p:pRg st="2" end="2"/>
                                            </p:txEl>
                                          </p:spTgt>
                                        </p:tgtEl>
                                        <p:attrNameLst>
                                          <p:attrName>style.visibility</p:attrName>
                                        </p:attrNameLst>
                                      </p:cBhvr>
                                      <p:to>
                                        <p:strVal val="visible"/>
                                      </p:to>
                                    </p:set>
                                    <p:anim calcmode="lin" valueType="num">
                                      <p:cBhvr additive="base">
                                        <p:cTn id="21" dur="500" fill="hold"/>
                                        <p:tgtEl>
                                          <p:spTgt spid="86733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6733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8" fill="hold" grpId="0" nodeType="afterEffect">
                                  <p:stCondLst>
                                    <p:cond delay="1000"/>
                                  </p:stCondLst>
                                  <p:childTnLst>
                                    <p:set>
                                      <p:cBhvr>
                                        <p:cTn id="25" dur="1" fill="hold">
                                          <p:stCondLst>
                                            <p:cond delay="0"/>
                                          </p:stCondLst>
                                        </p:cTn>
                                        <p:tgtEl>
                                          <p:spTgt spid="867331">
                                            <p:txEl>
                                              <p:pRg st="3" end="3"/>
                                            </p:txEl>
                                          </p:spTgt>
                                        </p:tgtEl>
                                        <p:attrNameLst>
                                          <p:attrName>style.visibility</p:attrName>
                                        </p:attrNameLst>
                                      </p:cBhvr>
                                      <p:to>
                                        <p:strVal val="visible"/>
                                      </p:to>
                                    </p:set>
                                    <p:anim calcmode="lin" valueType="num">
                                      <p:cBhvr additive="base">
                                        <p:cTn id="26" dur="500" fill="hold"/>
                                        <p:tgtEl>
                                          <p:spTgt spid="86733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867331">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2" presetClass="entr" presetSubtype="8" fill="hold" grpId="0" nodeType="afterEffect">
                                  <p:stCondLst>
                                    <p:cond delay="1000"/>
                                  </p:stCondLst>
                                  <p:childTnLst>
                                    <p:set>
                                      <p:cBhvr>
                                        <p:cTn id="30" dur="1" fill="hold">
                                          <p:stCondLst>
                                            <p:cond delay="0"/>
                                          </p:stCondLst>
                                        </p:cTn>
                                        <p:tgtEl>
                                          <p:spTgt spid="867331">
                                            <p:txEl>
                                              <p:pRg st="4" end="4"/>
                                            </p:txEl>
                                          </p:spTgt>
                                        </p:tgtEl>
                                        <p:attrNameLst>
                                          <p:attrName>style.visibility</p:attrName>
                                        </p:attrNameLst>
                                      </p:cBhvr>
                                      <p:to>
                                        <p:strVal val="visible"/>
                                      </p:to>
                                    </p:set>
                                    <p:anim calcmode="lin" valueType="num">
                                      <p:cBhvr additive="base">
                                        <p:cTn id="31" dur="500" fill="hold"/>
                                        <p:tgtEl>
                                          <p:spTgt spid="867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7331">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p:stCondLst>
                                    <p:cond delay="1000"/>
                                  </p:stCondLst>
                                  <p:childTnLst>
                                    <p:set>
                                      <p:cBhvr>
                                        <p:cTn id="35" dur="1" fill="hold">
                                          <p:stCondLst>
                                            <p:cond delay="0"/>
                                          </p:stCondLst>
                                        </p:cTn>
                                        <p:tgtEl>
                                          <p:spTgt spid="867331">
                                            <p:txEl>
                                              <p:pRg st="5" end="5"/>
                                            </p:txEl>
                                          </p:spTgt>
                                        </p:tgtEl>
                                        <p:attrNameLst>
                                          <p:attrName>style.visibility</p:attrName>
                                        </p:attrNameLst>
                                      </p:cBhvr>
                                      <p:to>
                                        <p:strVal val="visible"/>
                                      </p:to>
                                    </p:set>
                                    <p:anim calcmode="lin" valueType="num">
                                      <p:cBhvr additive="base">
                                        <p:cTn id="36" dur="500" fill="hold"/>
                                        <p:tgtEl>
                                          <p:spTgt spid="867331">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867331">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9500"/>
                            </p:stCondLst>
                            <p:childTnLst>
                              <p:par>
                                <p:cTn id="39" presetID="2" presetClass="entr" presetSubtype="8" fill="hold" grpId="0" nodeType="afterEffect">
                                  <p:stCondLst>
                                    <p:cond delay="1000"/>
                                  </p:stCondLst>
                                  <p:childTnLst>
                                    <p:set>
                                      <p:cBhvr>
                                        <p:cTn id="40" dur="1" fill="hold">
                                          <p:stCondLst>
                                            <p:cond delay="0"/>
                                          </p:stCondLst>
                                        </p:cTn>
                                        <p:tgtEl>
                                          <p:spTgt spid="867331">
                                            <p:txEl>
                                              <p:pRg st="6" end="6"/>
                                            </p:txEl>
                                          </p:spTgt>
                                        </p:tgtEl>
                                        <p:attrNameLst>
                                          <p:attrName>style.visibility</p:attrName>
                                        </p:attrNameLst>
                                      </p:cBhvr>
                                      <p:to>
                                        <p:strVal val="visible"/>
                                      </p:to>
                                    </p:set>
                                    <p:anim calcmode="lin" valueType="num">
                                      <p:cBhvr additive="base">
                                        <p:cTn id="41" dur="500" fill="hold"/>
                                        <p:tgtEl>
                                          <p:spTgt spid="867331">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867331">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1000"/>
                            </p:stCondLst>
                            <p:childTnLst>
                              <p:par>
                                <p:cTn id="44" presetID="2" presetClass="entr" presetSubtype="8" fill="hold" grpId="0" nodeType="afterEffect">
                                  <p:stCondLst>
                                    <p:cond delay="1000"/>
                                  </p:stCondLst>
                                  <p:childTnLst>
                                    <p:set>
                                      <p:cBhvr>
                                        <p:cTn id="45" dur="1" fill="hold">
                                          <p:stCondLst>
                                            <p:cond delay="0"/>
                                          </p:stCondLst>
                                        </p:cTn>
                                        <p:tgtEl>
                                          <p:spTgt spid="867331">
                                            <p:txEl>
                                              <p:pRg st="7" end="7"/>
                                            </p:txEl>
                                          </p:spTgt>
                                        </p:tgtEl>
                                        <p:attrNameLst>
                                          <p:attrName>style.visibility</p:attrName>
                                        </p:attrNameLst>
                                      </p:cBhvr>
                                      <p:to>
                                        <p:strVal val="visible"/>
                                      </p:to>
                                    </p:set>
                                    <p:anim calcmode="lin" valueType="num">
                                      <p:cBhvr additive="base">
                                        <p:cTn id="46" dur="500" fill="hold"/>
                                        <p:tgtEl>
                                          <p:spTgt spid="867331">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8673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31" grpId="0" build="p" bldLvl="2" autoUpdateAnimBg="0"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p:cNvSpPr>
            <a:spLocks noGrp="1"/>
          </p:cNvSpPr>
          <p:nvPr>
            <p:ph type="sldNum" sz="quarter" idx="12"/>
          </p:nvPr>
        </p:nvSpPr>
        <p:spPr/>
        <p:txBody>
          <a:bodyPr/>
          <a:lstStyle/>
          <a:p>
            <a:pPr>
              <a:defRPr/>
            </a:pPr>
            <a:fld id="{C7CCAC9F-D7AE-4E4C-A96E-4CB5CBB8172F}" type="slidenum">
              <a:rPr lang="en-US"/>
              <a:pPr>
                <a:defRPr/>
              </a:pPr>
              <a:t>14</a:t>
            </a:fld>
            <a:endParaRPr lang="en-US"/>
          </a:p>
        </p:txBody>
      </p:sp>
      <p:sp>
        <p:nvSpPr>
          <p:cNvPr id="149506" name="Rectangle 2"/>
          <p:cNvSpPr>
            <a:spLocks noChangeArrowheads="1"/>
          </p:cNvSpPr>
          <p:nvPr/>
        </p:nvSpPr>
        <p:spPr bwMode="auto">
          <a:xfrm>
            <a:off x="305397" y="151806"/>
            <a:ext cx="8685015" cy="991195"/>
          </a:xfrm>
          <a:prstGeom prst="rect">
            <a:avLst/>
          </a:prstGeom>
          <a:noFill/>
          <a:ln w="9525">
            <a:noFill/>
            <a:miter lim="800000"/>
            <a:headEnd/>
            <a:tailEnd/>
          </a:ln>
        </p:spPr>
        <p:txBody>
          <a:bodyPr lIns="82060" tIns="41030" rIns="82060" bIns="41030" anchor="ctr"/>
          <a:lstStyle/>
          <a:p>
            <a:pPr algn="ctr" defTabSz="250031">
              <a:defRPr/>
            </a:pPr>
            <a:r>
              <a:rPr lang="en-US" sz="3900" dirty="0">
                <a:solidFill>
                  <a:srgbClr val="FFFFFF"/>
                </a:solidFill>
                <a:effectLst>
                  <a:outerShdw blurRad="38100" dist="38100" dir="2700000" algn="tl">
                    <a:srgbClr val="000000"/>
                  </a:outerShdw>
                </a:effectLst>
                <a:latin typeface="Arial" charset="0"/>
                <a:cs typeface="Arial" pitchFamily="34" charset="0"/>
              </a:rPr>
              <a:t>Standard, EE, PE Motors – Amount of Copper, Size of Rotor</a:t>
            </a:r>
          </a:p>
        </p:txBody>
      </p:sp>
      <p:sp>
        <p:nvSpPr>
          <p:cNvPr id="149507" name="Rectangle 3"/>
          <p:cNvSpPr>
            <a:spLocks noChangeArrowheads="1"/>
          </p:cNvSpPr>
          <p:nvPr/>
        </p:nvSpPr>
        <p:spPr bwMode="auto">
          <a:xfrm>
            <a:off x="685800" y="2361010"/>
            <a:ext cx="7772400" cy="2059187"/>
          </a:xfrm>
          <a:prstGeom prst="rect">
            <a:avLst/>
          </a:prstGeom>
          <a:noFill/>
          <a:ln w="9525">
            <a:noFill/>
            <a:miter lim="800000"/>
            <a:headEnd/>
            <a:tailEnd/>
          </a:ln>
          <a:effectLst>
            <a:outerShdw dist="35921" dir="2700000" algn="ctr" rotWithShape="0">
              <a:schemeClr val="tx1"/>
            </a:outerShdw>
          </a:effectLst>
        </p:spPr>
        <p:txBody>
          <a:bodyPr lIns="82060" tIns="41030" rIns="82060" bIns="41030"/>
          <a:lstStyle/>
          <a:p>
            <a:pPr marL="307181" indent="-307181" defTabSz="819746">
              <a:spcBef>
                <a:spcPct val="20000"/>
              </a:spcBef>
              <a:buClr>
                <a:schemeClr val="folHlink"/>
              </a:buClr>
              <a:buSzPct val="60000"/>
              <a:buFont typeface="Wingdings" pitchFamily="2" charset="2"/>
              <a:buChar char="n"/>
              <a:defRPr/>
            </a:pPr>
            <a:endParaRPr lang="en-US" sz="2500" dirty="0">
              <a:solidFill>
                <a:schemeClr val="bg1"/>
              </a:solidFill>
              <a:cs typeface="Arial" pitchFamily="34" charset="0"/>
            </a:endParaRPr>
          </a:p>
        </p:txBody>
      </p:sp>
      <p:sp>
        <p:nvSpPr>
          <p:cNvPr id="149508" name="Text Box 4"/>
          <p:cNvSpPr txBox="1">
            <a:spLocks noChangeArrowheads="1"/>
          </p:cNvSpPr>
          <p:nvPr/>
        </p:nvSpPr>
        <p:spPr bwMode="auto">
          <a:xfrm>
            <a:off x="305396" y="1294806"/>
            <a:ext cx="8458200" cy="5068842"/>
          </a:xfrm>
          <a:prstGeom prst="rect">
            <a:avLst/>
          </a:prstGeom>
          <a:noFill/>
          <a:ln w="9525">
            <a:noFill/>
            <a:miter lim="800000"/>
            <a:headEnd/>
            <a:tailEnd/>
          </a:ln>
          <a:effectLst>
            <a:outerShdw dist="35921" dir="2700000" algn="ctr" rotWithShape="0">
              <a:schemeClr val="tx1"/>
            </a:outerShdw>
          </a:effectLst>
        </p:spPr>
        <p:txBody>
          <a:bodyPr lIns="82060" tIns="41030" rIns="82060" bIns="41030">
            <a:spAutoFit/>
          </a:bodyPr>
          <a:lstStyle/>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defTabSz="819746">
              <a:defRPr/>
            </a:pPr>
            <a:endParaRPr lang="en-US" sz="2700" dirty="0">
              <a:solidFill>
                <a:srgbClr val="66FFFF"/>
              </a:solidFill>
              <a:cs typeface="Arial" pitchFamily="34" charset="0"/>
            </a:endParaRPr>
          </a:p>
          <a:p>
            <a:pPr algn="r" defTabSz="819746">
              <a:defRPr/>
            </a:pPr>
            <a:endParaRPr lang="en-US" dirty="0">
              <a:solidFill>
                <a:schemeClr val="bg1"/>
              </a:solidFill>
              <a:cs typeface="Arial" pitchFamily="34" charset="0"/>
            </a:endParaRPr>
          </a:p>
          <a:p>
            <a:pPr algn="r" defTabSz="819746">
              <a:defRPr/>
            </a:pPr>
            <a:endParaRPr lang="en-US" dirty="0">
              <a:solidFill>
                <a:schemeClr val="bg1"/>
              </a:solidFill>
              <a:cs typeface="Arial" pitchFamily="34" charset="0"/>
            </a:endParaRPr>
          </a:p>
          <a:p>
            <a:pPr algn="r" defTabSz="819746">
              <a:defRPr/>
            </a:pPr>
            <a:r>
              <a:rPr lang="en-US" dirty="0">
                <a:solidFill>
                  <a:schemeClr val="bg1"/>
                </a:solidFill>
                <a:cs typeface="Arial" pitchFamily="34" charset="0"/>
              </a:rPr>
              <a:t>Courtesy: </a:t>
            </a:r>
            <a:r>
              <a:rPr lang="en-US" dirty="0">
                <a:solidFill>
                  <a:srgbClr val="FFFF00"/>
                </a:solidFill>
                <a:cs typeface="Arial" pitchFamily="34" charset="0"/>
              </a:rPr>
              <a:t>Toshiba</a:t>
            </a:r>
          </a:p>
        </p:txBody>
      </p:sp>
      <p:sp>
        <p:nvSpPr>
          <p:cNvPr id="149509" name="Line 5"/>
          <p:cNvSpPr>
            <a:spLocks noChangeShapeType="1"/>
          </p:cNvSpPr>
          <p:nvPr/>
        </p:nvSpPr>
        <p:spPr bwMode="auto">
          <a:xfrm>
            <a:off x="346474" y="1276946"/>
            <a:ext cx="8304609" cy="0"/>
          </a:xfrm>
          <a:prstGeom prst="line">
            <a:avLst/>
          </a:prstGeom>
          <a:noFill/>
          <a:ln w="38100">
            <a:solidFill>
              <a:srgbClr val="FFFF66"/>
            </a:solidFill>
            <a:round/>
            <a:headEnd/>
            <a:tailEnd/>
          </a:ln>
          <a:effectLst>
            <a:outerShdw dist="56796" dir="3806097" algn="ctr" rotWithShape="0">
              <a:schemeClr val="tx1"/>
            </a:outerShdw>
          </a:effectLst>
        </p:spPr>
        <p:txBody>
          <a:bodyPr wrap="none" lIns="102870" tIns="51435" rIns="102870" bIns="51435" anchor="ctr"/>
          <a:lstStyle/>
          <a:p>
            <a:pPr>
              <a:defRPr/>
            </a:pPr>
            <a:endParaRPr lang="en-US" sz="2000" dirty="0">
              <a:latin typeface="Arial" charset="0"/>
            </a:endParaRPr>
          </a:p>
        </p:txBody>
      </p:sp>
      <p:pic>
        <p:nvPicPr>
          <p:cNvPr id="54279" name="Picture 7" descr="3Motors"/>
          <p:cNvPicPr>
            <a:picLocks noChangeAspect="1" noChangeArrowheads="1"/>
          </p:cNvPicPr>
          <p:nvPr/>
        </p:nvPicPr>
        <p:blipFill>
          <a:blip r:embed="rId3" cstate="print">
            <a:lum bright="18000" contrast="-12000"/>
          </a:blip>
          <a:srcRect l="6667" t="8539" r="5000" b="8206"/>
          <a:stretch>
            <a:fillRect/>
          </a:stretch>
        </p:blipFill>
        <p:spPr bwMode="auto">
          <a:xfrm>
            <a:off x="1732360" y="1614489"/>
            <a:ext cx="5866805" cy="43183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155378"/>
            <a:ext cx="8229600" cy="1251942"/>
          </a:xfrm>
        </p:spPr>
        <p:txBody>
          <a:bodyPr/>
          <a:lstStyle/>
          <a:p>
            <a:pPr fontAlgn="auto">
              <a:spcAft>
                <a:spcPts val="0"/>
              </a:spcAft>
              <a:defRPr/>
            </a:pPr>
            <a:endParaRPr lang="en-US" dirty="0" smtClean="0">
              <a:solidFill>
                <a:schemeClr val="accent1">
                  <a:satMod val="150000"/>
                </a:schemeClr>
              </a:solidFill>
            </a:endParaRPr>
          </a:p>
        </p:txBody>
      </p:sp>
      <p:sp>
        <p:nvSpPr>
          <p:cNvPr id="55299" name="Rectangle 3"/>
          <p:cNvSpPr>
            <a:spLocks noGrp="1" noChangeArrowheads="1"/>
          </p:cNvSpPr>
          <p:nvPr>
            <p:ph idx="1"/>
          </p:nvPr>
        </p:nvSpPr>
        <p:spPr/>
        <p:txBody>
          <a:bodyPr/>
          <a:lstStyle/>
          <a:p>
            <a:pPr marL="0" indent="0"/>
            <a:endParaRPr lang="en-US" dirty="0" smtClean="0"/>
          </a:p>
        </p:txBody>
      </p:sp>
      <p:sp>
        <p:nvSpPr>
          <p:cNvPr id="44034" name="Slide Number Placeholder 3"/>
          <p:cNvSpPr>
            <a:spLocks noGrp="1"/>
          </p:cNvSpPr>
          <p:nvPr>
            <p:ph type="sldNum" sz="quarter" idx="12"/>
          </p:nvPr>
        </p:nvSpPr>
        <p:spPr/>
        <p:txBody>
          <a:bodyPr/>
          <a:lstStyle/>
          <a:p>
            <a:pPr>
              <a:defRPr/>
            </a:pPr>
            <a:fld id="{9A48DD29-4993-4F9D-B29E-2A5811561FF7}" type="slidenum">
              <a:rPr lang="en-US"/>
              <a:pPr>
                <a:defRPr/>
              </a:pPr>
              <a:t>15</a:t>
            </a:fld>
            <a:endParaRPr lang="en-US"/>
          </a:p>
        </p:txBody>
      </p:sp>
      <p:pic>
        <p:nvPicPr>
          <p:cNvPr id="55301" name="Picture 4" descr="updated motor efficiency chart"/>
          <p:cNvPicPr>
            <a:picLocks noChangeAspect="1" noChangeArrowheads="1"/>
          </p:cNvPicPr>
          <p:nvPr/>
        </p:nvPicPr>
        <p:blipFill>
          <a:blip r:embed="rId3" cstate="print"/>
          <a:srcRect/>
          <a:stretch>
            <a:fillRect/>
          </a:stretch>
        </p:blipFill>
        <p:spPr bwMode="auto">
          <a:xfrm>
            <a:off x="0" y="-23218"/>
            <a:ext cx="9144000" cy="650259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Line 3"/>
          <p:cNvSpPr>
            <a:spLocks noChangeShapeType="1"/>
          </p:cNvSpPr>
          <p:nvPr/>
        </p:nvSpPr>
        <p:spPr bwMode="auto">
          <a:xfrm flipV="1">
            <a:off x="7354491" y="3862985"/>
            <a:ext cx="0" cy="817959"/>
          </a:xfrm>
          <a:prstGeom prst="line">
            <a:avLst/>
          </a:prstGeom>
          <a:noFill/>
          <a:ln w="76200">
            <a:solidFill>
              <a:schemeClr val="tx1"/>
            </a:solidFill>
            <a:round/>
            <a:headEnd/>
            <a:tailEnd/>
          </a:ln>
        </p:spPr>
        <p:txBody>
          <a:bodyPr wrap="none" lIns="102870" tIns="51435" rIns="102870" bIns="51435" anchor="ctr"/>
          <a:lstStyle/>
          <a:p>
            <a:endParaRPr lang="en-US"/>
          </a:p>
        </p:txBody>
      </p:sp>
      <p:sp>
        <p:nvSpPr>
          <p:cNvPr id="33797" name="Rectangle 4"/>
          <p:cNvSpPr>
            <a:spLocks noChangeArrowheads="1"/>
          </p:cNvSpPr>
          <p:nvPr/>
        </p:nvSpPr>
        <p:spPr bwMode="auto">
          <a:xfrm>
            <a:off x="6844388" y="2743200"/>
            <a:ext cx="973772"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Ultimate</a:t>
            </a:r>
          </a:p>
          <a:p>
            <a:pPr algn="ctr" defTabSz="830462">
              <a:lnSpc>
                <a:spcPct val="90000"/>
              </a:lnSpc>
            </a:pPr>
            <a:r>
              <a:rPr lang="en-US" dirty="0">
                <a:solidFill>
                  <a:srgbClr val="000099"/>
                </a:solidFill>
                <a:latin typeface="Times New Roman" pitchFamily="18" charset="0"/>
              </a:rPr>
              <a:t>goal</a:t>
            </a:r>
          </a:p>
        </p:txBody>
      </p:sp>
      <p:sp>
        <p:nvSpPr>
          <p:cNvPr id="33798" name="Rectangle 5"/>
          <p:cNvSpPr>
            <a:spLocks noChangeArrowheads="1"/>
          </p:cNvSpPr>
          <p:nvPr/>
        </p:nvSpPr>
        <p:spPr bwMode="auto">
          <a:xfrm>
            <a:off x="7147422" y="3500438"/>
            <a:ext cx="415927" cy="6908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sz="4400" dirty="0">
                <a:solidFill>
                  <a:srgbClr val="000099"/>
                </a:solidFill>
              </a:rPr>
              <a:t>?</a:t>
            </a:r>
          </a:p>
        </p:txBody>
      </p:sp>
      <p:sp>
        <p:nvSpPr>
          <p:cNvPr id="33799" name="Line 7"/>
          <p:cNvSpPr>
            <a:spLocks noChangeShapeType="1"/>
          </p:cNvSpPr>
          <p:nvPr/>
        </p:nvSpPr>
        <p:spPr bwMode="auto">
          <a:xfrm>
            <a:off x="5525693" y="5047059"/>
            <a:ext cx="1291233"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0" name="Picture 8" descr="Pipes at Willametteopt"/>
          <p:cNvPicPr>
            <a:picLocks noChangeAspect="1" noChangeArrowheads="1"/>
          </p:cNvPicPr>
          <p:nvPr/>
        </p:nvPicPr>
        <p:blipFill>
          <a:blip r:embed="rId3" cstate="print"/>
          <a:srcRect/>
          <a:stretch>
            <a:fillRect/>
          </a:stretch>
        </p:blipFill>
        <p:spPr bwMode="auto">
          <a:xfrm>
            <a:off x="6306147" y="4670229"/>
            <a:ext cx="1721644" cy="917972"/>
          </a:xfrm>
          <a:prstGeom prst="rect">
            <a:avLst/>
          </a:prstGeom>
          <a:noFill/>
          <a:ln w="9525">
            <a:noFill/>
            <a:miter lim="800000"/>
            <a:headEnd/>
            <a:tailEnd/>
          </a:ln>
        </p:spPr>
      </p:pic>
      <p:sp>
        <p:nvSpPr>
          <p:cNvPr id="33801" name="Rectangle 9"/>
          <p:cNvSpPr>
            <a:spLocks noChangeArrowheads="1"/>
          </p:cNvSpPr>
          <p:nvPr/>
        </p:nvSpPr>
        <p:spPr bwMode="auto">
          <a:xfrm>
            <a:off x="6252501" y="5716788"/>
            <a:ext cx="1803935" cy="330773"/>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Mechanical Work</a:t>
            </a:r>
          </a:p>
        </p:txBody>
      </p:sp>
      <p:sp>
        <p:nvSpPr>
          <p:cNvPr id="33802" name="Line 11"/>
          <p:cNvSpPr>
            <a:spLocks noChangeShapeType="1"/>
          </p:cNvSpPr>
          <p:nvPr/>
        </p:nvSpPr>
        <p:spPr bwMode="auto">
          <a:xfrm>
            <a:off x="3727252" y="5047059"/>
            <a:ext cx="1291232"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3" name="Picture 12" descr="Image006opt"/>
          <p:cNvPicPr>
            <a:picLocks noChangeAspect="1" noChangeArrowheads="1"/>
          </p:cNvPicPr>
          <p:nvPr/>
        </p:nvPicPr>
        <p:blipFill>
          <a:blip r:embed="rId4" cstate="print"/>
          <a:srcRect/>
          <a:stretch>
            <a:fillRect/>
          </a:stretch>
        </p:blipFill>
        <p:spPr bwMode="auto">
          <a:xfrm>
            <a:off x="4377335" y="4643438"/>
            <a:ext cx="1530548" cy="942975"/>
          </a:xfrm>
          <a:prstGeom prst="rect">
            <a:avLst/>
          </a:prstGeom>
          <a:noFill/>
          <a:ln w="9525">
            <a:noFill/>
            <a:miter lim="800000"/>
            <a:headEnd/>
            <a:tailEnd/>
          </a:ln>
        </p:spPr>
      </p:pic>
      <p:sp>
        <p:nvSpPr>
          <p:cNvPr id="33804" name="Rectangle 13"/>
          <p:cNvSpPr>
            <a:spLocks noChangeArrowheads="1"/>
          </p:cNvSpPr>
          <p:nvPr/>
        </p:nvSpPr>
        <p:spPr bwMode="auto">
          <a:xfrm>
            <a:off x="4497984" y="5702501"/>
            <a:ext cx="1339256" cy="330773"/>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Driven Load</a:t>
            </a:r>
          </a:p>
        </p:txBody>
      </p:sp>
      <p:sp>
        <p:nvSpPr>
          <p:cNvPr id="33805" name="Line 15"/>
          <p:cNvSpPr>
            <a:spLocks noChangeShapeType="1"/>
          </p:cNvSpPr>
          <p:nvPr/>
        </p:nvSpPr>
        <p:spPr bwMode="auto">
          <a:xfrm>
            <a:off x="1984177" y="5075634"/>
            <a:ext cx="1291232"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6" name="Picture 16" descr="08040012coloropt"/>
          <p:cNvPicPr>
            <a:picLocks noChangeAspect="1" noChangeArrowheads="1"/>
          </p:cNvPicPr>
          <p:nvPr/>
        </p:nvPicPr>
        <p:blipFill>
          <a:blip r:embed="rId5" cstate="print"/>
          <a:srcRect/>
          <a:stretch>
            <a:fillRect/>
          </a:stretch>
        </p:blipFill>
        <p:spPr bwMode="auto">
          <a:xfrm>
            <a:off x="2600327" y="4641654"/>
            <a:ext cx="1510903" cy="987623"/>
          </a:xfrm>
          <a:prstGeom prst="rect">
            <a:avLst/>
          </a:prstGeom>
          <a:noFill/>
          <a:ln w="9525">
            <a:noFill/>
            <a:miter lim="800000"/>
            <a:headEnd/>
            <a:tailEnd/>
          </a:ln>
        </p:spPr>
      </p:pic>
      <p:sp>
        <p:nvSpPr>
          <p:cNvPr id="33807" name="Rectangle 17"/>
          <p:cNvSpPr>
            <a:spLocks noChangeArrowheads="1"/>
          </p:cNvSpPr>
          <p:nvPr/>
        </p:nvSpPr>
        <p:spPr bwMode="auto">
          <a:xfrm>
            <a:off x="2952157" y="5716788"/>
            <a:ext cx="773311" cy="303073"/>
          </a:xfrm>
          <a:prstGeom prst="rect">
            <a:avLst/>
          </a:prstGeom>
          <a:solidFill>
            <a:schemeClr val="bg2"/>
          </a:solidFill>
          <a:ln w="25400">
            <a:solidFill>
              <a:schemeClr val="tx2"/>
            </a:solidFill>
            <a:miter lim="800000"/>
            <a:headEnd/>
            <a:tailEnd/>
          </a:ln>
        </p:spPr>
        <p:txBody>
          <a:bodyPr lIns="82127" tIns="40343" rIns="82127" bIns="40343">
            <a:spAutoFit/>
          </a:bodyPr>
          <a:lstStyle/>
          <a:p>
            <a:pPr algn="ctr" defTabSz="830462">
              <a:lnSpc>
                <a:spcPct val="90000"/>
              </a:lnSpc>
            </a:pPr>
            <a:r>
              <a:rPr lang="en-US" sz="1600" dirty="0">
                <a:solidFill>
                  <a:srgbClr val="000099"/>
                </a:solidFill>
                <a:latin typeface="Times New Roman" pitchFamily="18" charset="0"/>
              </a:rPr>
              <a:t>Motor</a:t>
            </a:r>
          </a:p>
        </p:txBody>
      </p:sp>
      <p:sp>
        <p:nvSpPr>
          <p:cNvPr id="33808" name="Line 20"/>
          <p:cNvSpPr>
            <a:spLocks noChangeShapeType="1"/>
          </p:cNvSpPr>
          <p:nvPr/>
        </p:nvSpPr>
        <p:spPr bwMode="auto">
          <a:xfrm>
            <a:off x="1853803" y="4389835"/>
            <a:ext cx="0" cy="623293"/>
          </a:xfrm>
          <a:prstGeom prst="line">
            <a:avLst/>
          </a:prstGeom>
          <a:noFill/>
          <a:ln w="57150">
            <a:solidFill>
              <a:schemeClr val="tx1"/>
            </a:solidFill>
            <a:round/>
            <a:headEnd/>
            <a:tailEnd/>
          </a:ln>
        </p:spPr>
        <p:txBody>
          <a:bodyPr wrap="none" lIns="102870" tIns="51435" rIns="102870" bIns="51435" anchor="ctr"/>
          <a:lstStyle/>
          <a:p>
            <a:endParaRPr lang="en-US"/>
          </a:p>
        </p:txBody>
      </p:sp>
      <p:sp>
        <p:nvSpPr>
          <p:cNvPr id="33809" name="Rectangle 21"/>
          <p:cNvSpPr>
            <a:spLocks noChangeArrowheads="1"/>
          </p:cNvSpPr>
          <p:nvPr/>
        </p:nvSpPr>
        <p:spPr bwMode="auto">
          <a:xfrm>
            <a:off x="156698" y="4830962"/>
            <a:ext cx="922475"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i="1" dirty="0">
                <a:solidFill>
                  <a:srgbClr val="000099"/>
                </a:solidFill>
                <a:latin typeface="Times New Roman" pitchFamily="18" charset="0"/>
              </a:rPr>
              <a:t>ASD</a:t>
            </a:r>
          </a:p>
          <a:p>
            <a:pPr algn="ctr" defTabSz="830462">
              <a:lnSpc>
                <a:spcPct val="90000"/>
              </a:lnSpc>
            </a:pPr>
            <a:r>
              <a:rPr lang="en-US" i="1" dirty="0">
                <a:solidFill>
                  <a:srgbClr val="000099"/>
                </a:solidFill>
                <a:latin typeface="Times New Roman" pitchFamily="18" charset="0"/>
              </a:rPr>
              <a:t>(maybe)</a:t>
            </a:r>
          </a:p>
        </p:txBody>
      </p:sp>
      <p:pic>
        <p:nvPicPr>
          <p:cNvPr id="33810" name="Picture 22" descr="ASDsm"/>
          <p:cNvPicPr>
            <a:picLocks noChangeAspect="1" noChangeArrowheads="1"/>
          </p:cNvPicPr>
          <p:nvPr/>
        </p:nvPicPr>
        <p:blipFill>
          <a:blip r:embed="rId6" cstate="print"/>
          <a:srcRect/>
          <a:stretch>
            <a:fillRect/>
          </a:stretch>
        </p:blipFill>
        <p:spPr bwMode="auto">
          <a:xfrm>
            <a:off x="1260872" y="4654154"/>
            <a:ext cx="1143000" cy="950119"/>
          </a:xfrm>
          <a:prstGeom prst="rect">
            <a:avLst/>
          </a:prstGeom>
          <a:noFill/>
          <a:ln w="9525">
            <a:noFill/>
            <a:miter lim="800000"/>
            <a:headEnd/>
            <a:tailEnd/>
          </a:ln>
        </p:spPr>
      </p:pic>
      <p:sp>
        <p:nvSpPr>
          <p:cNvPr id="33811" name="Line 24"/>
          <p:cNvSpPr>
            <a:spLocks noChangeShapeType="1"/>
          </p:cNvSpPr>
          <p:nvPr/>
        </p:nvSpPr>
        <p:spPr bwMode="auto">
          <a:xfrm>
            <a:off x="1766293" y="3541514"/>
            <a:ext cx="0" cy="578644"/>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12" name="Picture 25" descr="Starteropt"/>
          <p:cNvPicPr>
            <a:picLocks noChangeAspect="1" noChangeArrowheads="1"/>
          </p:cNvPicPr>
          <p:nvPr/>
        </p:nvPicPr>
        <p:blipFill>
          <a:blip r:embed="rId7" cstate="print"/>
          <a:srcRect/>
          <a:stretch>
            <a:fillRect/>
          </a:stretch>
        </p:blipFill>
        <p:spPr bwMode="auto">
          <a:xfrm>
            <a:off x="1209081" y="3961210"/>
            <a:ext cx="1350169" cy="542925"/>
          </a:xfrm>
          <a:prstGeom prst="rect">
            <a:avLst/>
          </a:prstGeom>
          <a:noFill/>
          <a:ln w="9525">
            <a:noFill/>
            <a:miter lim="800000"/>
            <a:headEnd/>
            <a:tailEnd/>
          </a:ln>
        </p:spPr>
      </p:pic>
      <p:sp>
        <p:nvSpPr>
          <p:cNvPr id="33813" name="Rectangle 26"/>
          <p:cNvSpPr>
            <a:spLocks noChangeArrowheads="1"/>
          </p:cNvSpPr>
          <p:nvPr/>
        </p:nvSpPr>
        <p:spPr bwMode="auto">
          <a:xfrm>
            <a:off x="130319" y="3929063"/>
            <a:ext cx="960947"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Breaker/</a:t>
            </a:r>
          </a:p>
          <a:p>
            <a:pPr algn="ctr" defTabSz="830462">
              <a:lnSpc>
                <a:spcPct val="90000"/>
              </a:lnSpc>
            </a:pPr>
            <a:r>
              <a:rPr lang="en-US" dirty="0">
                <a:solidFill>
                  <a:srgbClr val="000099"/>
                </a:solidFill>
                <a:latin typeface="Times New Roman" pitchFamily="18" charset="0"/>
              </a:rPr>
              <a:t>starter</a:t>
            </a:r>
          </a:p>
        </p:txBody>
      </p:sp>
      <p:sp>
        <p:nvSpPr>
          <p:cNvPr id="33814" name="Line 28"/>
          <p:cNvSpPr>
            <a:spLocks noChangeShapeType="1"/>
          </p:cNvSpPr>
          <p:nvPr/>
        </p:nvSpPr>
        <p:spPr bwMode="auto">
          <a:xfrm>
            <a:off x="1800225" y="2184203"/>
            <a:ext cx="0" cy="578644"/>
          </a:xfrm>
          <a:prstGeom prst="line">
            <a:avLst/>
          </a:prstGeom>
          <a:noFill/>
          <a:ln w="57150">
            <a:solidFill>
              <a:schemeClr val="tx1"/>
            </a:solidFill>
            <a:round/>
            <a:headEnd/>
            <a:tailEnd/>
          </a:ln>
        </p:spPr>
        <p:txBody>
          <a:bodyPr wrap="none" lIns="102870" tIns="51435" rIns="102870" bIns="51435" anchor="ctr"/>
          <a:lstStyle/>
          <a:p>
            <a:endParaRPr lang="en-US"/>
          </a:p>
        </p:txBody>
      </p:sp>
      <p:sp>
        <p:nvSpPr>
          <p:cNvPr id="33815" name="Rectangle 29"/>
          <p:cNvSpPr>
            <a:spLocks noChangeArrowheads="1"/>
          </p:cNvSpPr>
          <p:nvPr/>
        </p:nvSpPr>
        <p:spPr bwMode="auto">
          <a:xfrm>
            <a:off x="218139" y="2934296"/>
            <a:ext cx="794235"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Trans-</a:t>
            </a:r>
          </a:p>
          <a:p>
            <a:pPr algn="ctr" defTabSz="830462">
              <a:lnSpc>
                <a:spcPct val="90000"/>
              </a:lnSpc>
            </a:pPr>
            <a:r>
              <a:rPr lang="en-US" dirty="0">
                <a:solidFill>
                  <a:srgbClr val="000099"/>
                </a:solidFill>
                <a:latin typeface="Times New Roman" pitchFamily="18" charset="0"/>
              </a:rPr>
              <a:t>former</a:t>
            </a:r>
          </a:p>
        </p:txBody>
      </p:sp>
      <p:pic>
        <p:nvPicPr>
          <p:cNvPr id="33816" name="Picture 30" descr="Transformersmall"/>
          <p:cNvPicPr>
            <a:picLocks noChangeAspect="1" noChangeArrowheads="1"/>
          </p:cNvPicPr>
          <p:nvPr/>
        </p:nvPicPr>
        <p:blipFill>
          <a:blip r:embed="rId8" cstate="print"/>
          <a:srcRect/>
          <a:stretch>
            <a:fillRect/>
          </a:stretch>
        </p:blipFill>
        <p:spPr bwMode="auto">
          <a:xfrm>
            <a:off x="1164431" y="2777134"/>
            <a:ext cx="1280519" cy="960834"/>
          </a:xfrm>
          <a:prstGeom prst="rect">
            <a:avLst/>
          </a:prstGeom>
          <a:noFill/>
          <a:ln w="9525">
            <a:noFill/>
            <a:miter lim="800000"/>
            <a:headEnd/>
            <a:tailEnd/>
          </a:ln>
        </p:spPr>
      </p:pic>
      <p:sp>
        <p:nvSpPr>
          <p:cNvPr id="138272" name="Rectangle 32"/>
          <p:cNvSpPr>
            <a:spLocks noChangeArrowheads="1"/>
          </p:cNvSpPr>
          <p:nvPr/>
        </p:nvSpPr>
        <p:spPr bwMode="auto">
          <a:xfrm>
            <a:off x="199711" y="1721645"/>
            <a:ext cx="768587"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Utility</a:t>
            </a:r>
          </a:p>
          <a:p>
            <a:pPr algn="ctr" defTabSz="830462">
              <a:lnSpc>
                <a:spcPct val="90000"/>
              </a:lnSpc>
            </a:pPr>
            <a:r>
              <a:rPr lang="en-US" dirty="0">
                <a:solidFill>
                  <a:srgbClr val="000099"/>
                </a:solidFill>
                <a:latin typeface="Times New Roman" pitchFamily="18" charset="0"/>
              </a:rPr>
              <a:t>feed</a:t>
            </a:r>
          </a:p>
        </p:txBody>
      </p:sp>
      <p:pic>
        <p:nvPicPr>
          <p:cNvPr id="33818" name="Picture 33" descr="Switchyardsmall"/>
          <p:cNvPicPr>
            <a:picLocks noChangeAspect="1" noChangeArrowheads="1"/>
          </p:cNvPicPr>
          <p:nvPr/>
        </p:nvPicPr>
        <p:blipFill>
          <a:blip r:embed="rId9" cstate="print"/>
          <a:srcRect l="41785"/>
          <a:stretch>
            <a:fillRect/>
          </a:stretch>
        </p:blipFill>
        <p:spPr bwMode="auto">
          <a:xfrm>
            <a:off x="1132285" y="1593057"/>
            <a:ext cx="1300163" cy="900113"/>
          </a:xfrm>
          <a:prstGeom prst="rect">
            <a:avLst/>
          </a:prstGeom>
          <a:noFill/>
          <a:ln w="9525">
            <a:noFill/>
            <a:miter lim="800000"/>
            <a:headEnd/>
            <a:tailEnd/>
          </a:ln>
        </p:spPr>
      </p:pic>
      <p:sp>
        <p:nvSpPr>
          <p:cNvPr id="28" name="Title 1"/>
          <p:cNvSpPr txBox="1">
            <a:spLocks/>
          </p:cNvSpPr>
          <p:nvPr/>
        </p:nvSpPr>
        <p:spPr bwMode="auto">
          <a:xfrm>
            <a:off x="0" y="3810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rgbClr val="C00000"/>
                </a:solidFill>
                <a:effectLst/>
                <a:uLnTx/>
                <a:uFillTx/>
                <a:latin typeface="+mj-lt"/>
                <a:ea typeface="+mn-ea"/>
                <a:cs typeface="ＭＳ Ｐゴシック" charset="-128"/>
              </a:rPr>
              <a:t>System Efficiency </a:t>
            </a:r>
            <a:endParaRPr kumimoji="0" lang="en-US" sz="4800" b="0" i="0" u="none" strike="noStrike" kern="0" cap="none" spc="0" normalizeH="0" baseline="0" noProof="0" dirty="0">
              <a:ln>
                <a:noFill/>
              </a:ln>
              <a:solidFill>
                <a:srgbClr val="C00000"/>
              </a:solidFill>
              <a:effectLst/>
              <a:uLnTx/>
              <a:uFillTx/>
              <a:latin typeface="+mj-lt"/>
              <a:ea typeface="+mn-ea"/>
              <a:cs typeface="ＭＳ Ｐゴシック" charset="-128"/>
            </a:endParaRPr>
          </a:p>
        </p:txBody>
      </p:sp>
      <p:sp>
        <p:nvSpPr>
          <p:cNvPr id="30" name="TextBox 29"/>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7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4495800"/>
            <a:ext cx="5943600" cy="1981200"/>
          </a:xfrm>
          <a:prstGeom prst="rect">
            <a:avLst/>
          </a:prstGeom>
          <a:solidFill>
            <a:schemeClr val="accent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34" name="Rectangle 33"/>
          <p:cNvSpPr/>
          <p:nvPr/>
        </p:nvSpPr>
        <p:spPr bwMode="auto">
          <a:xfrm rot="16200000">
            <a:off x="5029200" y="2438400"/>
            <a:ext cx="4953000" cy="3124200"/>
          </a:xfrm>
          <a:prstGeom prst="rect">
            <a:avLst/>
          </a:prstGeom>
          <a:solidFill>
            <a:schemeClr val="accent1">
              <a:alpha val="6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33796" name="Line 3"/>
          <p:cNvSpPr>
            <a:spLocks noChangeShapeType="1"/>
          </p:cNvSpPr>
          <p:nvPr/>
        </p:nvSpPr>
        <p:spPr bwMode="auto">
          <a:xfrm flipV="1">
            <a:off x="7354491" y="3862985"/>
            <a:ext cx="0" cy="817959"/>
          </a:xfrm>
          <a:prstGeom prst="line">
            <a:avLst/>
          </a:prstGeom>
          <a:noFill/>
          <a:ln w="76200">
            <a:solidFill>
              <a:schemeClr val="tx1"/>
            </a:solidFill>
            <a:round/>
            <a:headEnd/>
            <a:tailEnd/>
          </a:ln>
        </p:spPr>
        <p:txBody>
          <a:bodyPr wrap="none" lIns="102870" tIns="51435" rIns="102870" bIns="51435" anchor="ctr"/>
          <a:lstStyle/>
          <a:p>
            <a:endParaRPr lang="en-US"/>
          </a:p>
        </p:txBody>
      </p:sp>
      <p:sp>
        <p:nvSpPr>
          <p:cNvPr id="33797" name="Rectangle 4"/>
          <p:cNvSpPr>
            <a:spLocks noChangeArrowheads="1"/>
          </p:cNvSpPr>
          <p:nvPr/>
        </p:nvSpPr>
        <p:spPr bwMode="auto">
          <a:xfrm>
            <a:off x="6844388" y="2743200"/>
            <a:ext cx="973772"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Ultimate</a:t>
            </a:r>
          </a:p>
          <a:p>
            <a:pPr algn="ctr" defTabSz="830462">
              <a:lnSpc>
                <a:spcPct val="90000"/>
              </a:lnSpc>
            </a:pPr>
            <a:r>
              <a:rPr lang="en-US" dirty="0">
                <a:solidFill>
                  <a:srgbClr val="000099"/>
                </a:solidFill>
                <a:latin typeface="Times New Roman" pitchFamily="18" charset="0"/>
              </a:rPr>
              <a:t>goal</a:t>
            </a:r>
          </a:p>
        </p:txBody>
      </p:sp>
      <p:sp>
        <p:nvSpPr>
          <p:cNvPr id="33798" name="Rectangle 5"/>
          <p:cNvSpPr>
            <a:spLocks noChangeArrowheads="1"/>
          </p:cNvSpPr>
          <p:nvPr/>
        </p:nvSpPr>
        <p:spPr bwMode="auto">
          <a:xfrm>
            <a:off x="7147422" y="3500438"/>
            <a:ext cx="415927" cy="6908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sz="4400" dirty="0">
                <a:solidFill>
                  <a:srgbClr val="000099"/>
                </a:solidFill>
              </a:rPr>
              <a:t>?</a:t>
            </a:r>
          </a:p>
        </p:txBody>
      </p:sp>
      <p:sp>
        <p:nvSpPr>
          <p:cNvPr id="33799" name="Line 7"/>
          <p:cNvSpPr>
            <a:spLocks noChangeShapeType="1"/>
          </p:cNvSpPr>
          <p:nvPr/>
        </p:nvSpPr>
        <p:spPr bwMode="auto">
          <a:xfrm>
            <a:off x="5525693" y="5047059"/>
            <a:ext cx="1291233"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0" name="Picture 8" descr="Pipes at Willametteopt"/>
          <p:cNvPicPr>
            <a:picLocks noChangeAspect="1" noChangeArrowheads="1"/>
          </p:cNvPicPr>
          <p:nvPr/>
        </p:nvPicPr>
        <p:blipFill>
          <a:blip r:embed="rId3" cstate="print"/>
          <a:srcRect/>
          <a:stretch>
            <a:fillRect/>
          </a:stretch>
        </p:blipFill>
        <p:spPr bwMode="auto">
          <a:xfrm>
            <a:off x="6306147" y="4670229"/>
            <a:ext cx="1721644" cy="917972"/>
          </a:xfrm>
          <a:prstGeom prst="rect">
            <a:avLst/>
          </a:prstGeom>
          <a:noFill/>
          <a:ln w="9525">
            <a:noFill/>
            <a:miter lim="800000"/>
            <a:headEnd/>
            <a:tailEnd/>
          </a:ln>
        </p:spPr>
      </p:pic>
      <p:sp>
        <p:nvSpPr>
          <p:cNvPr id="33801" name="Rectangle 9"/>
          <p:cNvSpPr>
            <a:spLocks noChangeArrowheads="1"/>
          </p:cNvSpPr>
          <p:nvPr/>
        </p:nvSpPr>
        <p:spPr bwMode="auto">
          <a:xfrm>
            <a:off x="6252501" y="5716788"/>
            <a:ext cx="1803935" cy="330773"/>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Mechanical Work</a:t>
            </a:r>
          </a:p>
        </p:txBody>
      </p:sp>
      <p:sp>
        <p:nvSpPr>
          <p:cNvPr id="33802" name="Line 11"/>
          <p:cNvSpPr>
            <a:spLocks noChangeShapeType="1"/>
          </p:cNvSpPr>
          <p:nvPr/>
        </p:nvSpPr>
        <p:spPr bwMode="auto">
          <a:xfrm>
            <a:off x="3727252" y="5047059"/>
            <a:ext cx="1291232"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3" name="Picture 12" descr="Image006opt"/>
          <p:cNvPicPr>
            <a:picLocks noChangeAspect="1" noChangeArrowheads="1"/>
          </p:cNvPicPr>
          <p:nvPr/>
        </p:nvPicPr>
        <p:blipFill>
          <a:blip r:embed="rId4" cstate="print"/>
          <a:srcRect/>
          <a:stretch>
            <a:fillRect/>
          </a:stretch>
        </p:blipFill>
        <p:spPr bwMode="auto">
          <a:xfrm>
            <a:off x="4377335" y="4643438"/>
            <a:ext cx="1530548" cy="942975"/>
          </a:xfrm>
          <a:prstGeom prst="rect">
            <a:avLst/>
          </a:prstGeom>
          <a:noFill/>
          <a:ln w="9525">
            <a:noFill/>
            <a:miter lim="800000"/>
            <a:headEnd/>
            <a:tailEnd/>
          </a:ln>
        </p:spPr>
      </p:pic>
      <p:sp>
        <p:nvSpPr>
          <p:cNvPr id="33804" name="Rectangle 13"/>
          <p:cNvSpPr>
            <a:spLocks noChangeArrowheads="1"/>
          </p:cNvSpPr>
          <p:nvPr/>
        </p:nvSpPr>
        <p:spPr bwMode="auto">
          <a:xfrm>
            <a:off x="4497984" y="5702501"/>
            <a:ext cx="1339256" cy="330773"/>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Driven Load</a:t>
            </a:r>
          </a:p>
        </p:txBody>
      </p:sp>
      <p:sp>
        <p:nvSpPr>
          <p:cNvPr id="33805" name="Line 15"/>
          <p:cNvSpPr>
            <a:spLocks noChangeShapeType="1"/>
          </p:cNvSpPr>
          <p:nvPr/>
        </p:nvSpPr>
        <p:spPr bwMode="auto">
          <a:xfrm>
            <a:off x="1984177" y="5075634"/>
            <a:ext cx="1291232" cy="0"/>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06" name="Picture 16" descr="08040012coloropt"/>
          <p:cNvPicPr>
            <a:picLocks noChangeAspect="1" noChangeArrowheads="1"/>
          </p:cNvPicPr>
          <p:nvPr/>
        </p:nvPicPr>
        <p:blipFill>
          <a:blip r:embed="rId5" cstate="print"/>
          <a:srcRect/>
          <a:stretch>
            <a:fillRect/>
          </a:stretch>
        </p:blipFill>
        <p:spPr bwMode="auto">
          <a:xfrm>
            <a:off x="2600327" y="4641654"/>
            <a:ext cx="1510903" cy="987623"/>
          </a:xfrm>
          <a:prstGeom prst="rect">
            <a:avLst/>
          </a:prstGeom>
          <a:noFill/>
          <a:ln w="9525">
            <a:noFill/>
            <a:miter lim="800000"/>
            <a:headEnd/>
            <a:tailEnd/>
          </a:ln>
        </p:spPr>
      </p:pic>
      <p:sp>
        <p:nvSpPr>
          <p:cNvPr id="33807" name="Rectangle 17"/>
          <p:cNvSpPr>
            <a:spLocks noChangeArrowheads="1"/>
          </p:cNvSpPr>
          <p:nvPr/>
        </p:nvSpPr>
        <p:spPr bwMode="auto">
          <a:xfrm>
            <a:off x="2952157" y="5716788"/>
            <a:ext cx="773311" cy="303073"/>
          </a:xfrm>
          <a:prstGeom prst="rect">
            <a:avLst/>
          </a:prstGeom>
          <a:solidFill>
            <a:schemeClr val="bg2"/>
          </a:solidFill>
          <a:ln w="25400">
            <a:solidFill>
              <a:schemeClr val="tx2"/>
            </a:solidFill>
            <a:miter lim="800000"/>
            <a:headEnd/>
            <a:tailEnd/>
          </a:ln>
        </p:spPr>
        <p:txBody>
          <a:bodyPr lIns="82127" tIns="40343" rIns="82127" bIns="40343">
            <a:spAutoFit/>
          </a:bodyPr>
          <a:lstStyle/>
          <a:p>
            <a:pPr algn="ctr" defTabSz="830462">
              <a:lnSpc>
                <a:spcPct val="90000"/>
              </a:lnSpc>
            </a:pPr>
            <a:r>
              <a:rPr lang="en-US" sz="1600" dirty="0">
                <a:solidFill>
                  <a:srgbClr val="000099"/>
                </a:solidFill>
                <a:latin typeface="Times New Roman" pitchFamily="18" charset="0"/>
              </a:rPr>
              <a:t>Motor</a:t>
            </a:r>
          </a:p>
        </p:txBody>
      </p:sp>
      <p:sp>
        <p:nvSpPr>
          <p:cNvPr id="33808" name="Line 20"/>
          <p:cNvSpPr>
            <a:spLocks noChangeShapeType="1"/>
          </p:cNvSpPr>
          <p:nvPr/>
        </p:nvSpPr>
        <p:spPr bwMode="auto">
          <a:xfrm>
            <a:off x="1853803" y="4389835"/>
            <a:ext cx="0" cy="623293"/>
          </a:xfrm>
          <a:prstGeom prst="line">
            <a:avLst/>
          </a:prstGeom>
          <a:noFill/>
          <a:ln w="57150">
            <a:solidFill>
              <a:schemeClr val="tx1"/>
            </a:solidFill>
            <a:round/>
            <a:headEnd/>
            <a:tailEnd/>
          </a:ln>
        </p:spPr>
        <p:txBody>
          <a:bodyPr wrap="none" lIns="102870" tIns="51435" rIns="102870" bIns="51435" anchor="ctr"/>
          <a:lstStyle/>
          <a:p>
            <a:endParaRPr lang="en-US"/>
          </a:p>
        </p:txBody>
      </p:sp>
      <p:sp>
        <p:nvSpPr>
          <p:cNvPr id="33809" name="Rectangle 21"/>
          <p:cNvSpPr>
            <a:spLocks noChangeArrowheads="1"/>
          </p:cNvSpPr>
          <p:nvPr/>
        </p:nvSpPr>
        <p:spPr bwMode="auto">
          <a:xfrm>
            <a:off x="156698" y="4830962"/>
            <a:ext cx="922475"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i="1" dirty="0">
                <a:solidFill>
                  <a:srgbClr val="000099"/>
                </a:solidFill>
                <a:latin typeface="Times New Roman" pitchFamily="18" charset="0"/>
              </a:rPr>
              <a:t>ASD</a:t>
            </a:r>
          </a:p>
          <a:p>
            <a:pPr algn="ctr" defTabSz="830462">
              <a:lnSpc>
                <a:spcPct val="90000"/>
              </a:lnSpc>
            </a:pPr>
            <a:r>
              <a:rPr lang="en-US" i="1" dirty="0">
                <a:solidFill>
                  <a:srgbClr val="000099"/>
                </a:solidFill>
                <a:latin typeface="Times New Roman" pitchFamily="18" charset="0"/>
              </a:rPr>
              <a:t>(maybe)</a:t>
            </a:r>
          </a:p>
        </p:txBody>
      </p:sp>
      <p:pic>
        <p:nvPicPr>
          <p:cNvPr id="33810" name="Picture 22" descr="ASDsm"/>
          <p:cNvPicPr>
            <a:picLocks noChangeAspect="1" noChangeArrowheads="1"/>
          </p:cNvPicPr>
          <p:nvPr/>
        </p:nvPicPr>
        <p:blipFill>
          <a:blip r:embed="rId6" cstate="print"/>
          <a:srcRect/>
          <a:stretch>
            <a:fillRect/>
          </a:stretch>
        </p:blipFill>
        <p:spPr bwMode="auto">
          <a:xfrm>
            <a:off x="1260872" y="4654154"/>
            <a:ext cx="1143000" cy="950119"/>
          </a:xfrm>
          <a:prstGeom prst="rect">
            <a:avLst/>
          </a:prstGeom>
          <a:noFill/>
          <a:ln w="9525">
            <a:noFill/>
            <a:miter lim="800000"/>
            <a:headEnd/>
            <a:tailEnd/>
          </a:ln>
        </p:spPr>
      </p:pic>
      <p:sp>
        <p:nvSpPr>
          <p:cNvPr id="33811" name="Line 24"/>
          <p:cNvSpPr>
            <a:spLocks noChangeShapeType="1"/>
          </p:cNvSpPr>
          <p:nvPr/>
        </p:nvSpPr>
        <p:spPr bwMode="auto">
          <a:xfrm>
            <a:off x="1766293" y="3541514"/>
            <a:ext cx="0" cy="578644"/>
          </a:xfrm>
          <a:prstGeom prst="line">
            <a:avLst/>
          </a:prstGeom>
          <a:noFill/>
          <a:ln w="57150">
            <a:solidFill>
              <a:schemeClr val="tx1"/>
            </a:solidFill>
            <a:round/>
            <a:headEnd/>
            <a:tailEnd/>
          </a:ln>
        </p:spPr>
        <p:txBody>
          <a:bodyPr wrap="none" lIns="102870" tIns="51435" rIns="102870" bIns="51435" anchor="ctr"/>
          <a:lstStyle/>
          <a:p>
            <a:endParaRPr lang="en-US"/>
          </a:p>
        </p:txBody>
      </p:sp>
      <p:pic>
        <p:nvPicPr>
          <p:cNvPr id="33812" name="Picture 25" descr="Starteropt"/>
          <p:cNvPicPr>
            <a:picLocks noChangeAspect="1" noChangeArrowheads="1"/>
          </p:cNvPicPr>
          <p:nvPr/>
        </p:nvPicPr>
        <p:blipFill>
          <a:blip r:embed="rId7" cstate="print"/>
          <a:srcRect/>
          <a:stretch>
            <a:fillRect/>
          </a:stretch>
        </p:blipFill>
        <p:spPr bwMode="auto">
          <a:xfrm>
            <a:off x="1209081" y="3961210"/>
            <a:ext cx="1350169" cy="542925"/>
          </a:xfrm>
          <a:prstGeom prst="rect">
            <a:avLst/>
          </a:prstGeom>
          <a:noFill/>
          <a:ln w="9525">
            <a:noFill/>
            <a:miter lim="800000"/>
            <a:headEnd/>
            <a:tailEnd/>
          </a:ln>
        </p:spPr>
      </p:pic>
      <p:sp>
        <p:nvSpPr>
          <p:cNvPr id="33813" name="Rectangle 26"/>
          <p:cNvSpPr>
            <a:spLocks noChangeArrowheads="1"/>
          </p:cNvSpPr>
          <p:nvPr/>
        </p:nvSpPr>
        <p:spPr bwMode="auto">
          <a:xfrm>
            <a:off x="130319" y="3929063"/>
            <a:ext cx="960947"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Breaker/</a:t>
            </a:r>
          </a:p>
          <a:p>
            <a:pPr algn="ctr" defTabSz="830462">
              <a:lnSpc>
                <a:spcPct val="90000"/>
              </a:lnSpc>
            </a:pPr>
            <a:r>
              <a:rPr lang="en-US" dirty="0">
                <a:solidFill>
                  <a:srgbClr val="000099"/>
                </a:solidFill>
                <a:latin typeface="Times New Roman" pitchFamily="18" charset="0"/>
              </a:rPr>
              <a:t>starter</a:t>
            </a:r>
          </a:p>
        </p:txBody>
      </p:sp>
      <p:sp>
        <p:nvSpPr>
          <p:cNvPr id="33814" name="Line 28"/>
          <p:cNvSpPr>
            <a:spLocks noChangeShapeType="1"/>
          </p:cNvSpPr>
          <p:nvPr/>
        </p:nvSpPr>
        <p:spPr bwMode="auto">
          <a:xfrm>
            <a:off x="1800225" y="2184203"/>
            <a:ext cx="0" cy="578644"/>
          </a:xfrm>
          <a:prstGeom prst="line">
            <a:avLst/>
          </a:prstGeom>
          <a:noFill/>
          <a:ln w="57150">
            <a:solidFill>
              <a:schemeClr val="tx1"/>
            </a:solidFill>
            <a:round/>
            <a:headEnd/>
            <a:tailEnd/>
          </a:ln>
        </p:spPr>
        <p:txBody>
          <a:bodyPr wrap="none" lIns="102870" tIns="51435" rIns="102870" bIns="51435" anchor="ctr"/>
          <a:lstStyle/>
          <a:p>
            <a:endParaRPr lang="en-US"/>
          </a:p>
        </p:txBody>
      </p:sp>
      <p:sp>
        <p:nvSpPr>
          <p:cNvPr id="33815" name="Rectangle 29"/>
          <p:cNvSpPr>
            <a:spLocks noChangeArrowheads="1"/>
          </p:cNvSpPr>
          <p:nvPr/>
        </p:nvSpPr>
        <p:spPr bwMode="auto">
          <a:xfrm>
            <a:off x="218139" y="2934296"/>
            <a:ext cx="794235"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Trans-</a:t>
            </a:r>
          </a:p>
          <a:p>
            <a:pPr algn="ctr" defTabSz="830462">
              <a:lnSpc>
                <a:spcPct val="90000"/>
              </a:lnSpc>
            </a:pPr>
            <a:r>
              <a:rPr lang="en-US" dirty="0">
                <a:solidFill>
                  <a:srgbClr val="000099"/>
                </a:solidFill>
                <a:latin typeface="Times New Roman" pitchFamily="18" charset="0"/>
              </a:rPr>
              <a:t>former</a:t>
            </a:r>
          </a:p>
        </p:txBody>
      </p:sp>
      <p:pic>
        <p:nvPicPr>
          <p:cNvPr id="33816" name="Picture 30" descr="Transformersmall"/>
          <p:cNvPicPr>
            <a:picLocks noChangeAspect="1" noChangeArrowheads="1"/>
          </p:cNvPicPr>
          <p:nvPr/>
        </p:nvPicPr>
        <p:blipFill>
          <a:blip r:embed="rId8" cstate="print"/>
          <a:srcRect/>
          <a:stretch>
            <a:fillRect/>
          </a:stretch>
        </p:blipFill>
        <p:spPr bwMode="auto">
          <a:xfrm>
            <a:off x="1164431" y="2777134"/>
            <a:ext cx="1280519" cy="960834"/>
          </a:xfrm>
          <a:prstGeom prst="rect">
            <a:avLst/>
          </a:prstGeom>
          <a:noFill/>
          <a:ln w="9525">
            <a:noFill/>
            <a:miter lim="800000"/>
            <a:headEnd/>
            <a:tailEnd/>
          </a:ln>
        </p:spPr>
      </p:pic>
      <p:sp>
        <p:nvSpPr>
          <p:cNvPr id="138272" name="Rectangle 32"/>
          <p:cNvSpPr>
            <a:spLocks noChangeArrowheads="1"/>
          </p:cNvSpPr>
          <p:nvPr/>
        </p:nvSpPr>
        <p:spPr bwMode="auto">
          <a:xfrm>
            <a:off x="199711" y="1721645"/>
            <a:ext cx="768587" cy="580072"/>
          </a:xfrm>
          <a:prstGeom prst="rect">
            <a:avLst/>
          </a:prstGeom>
          <a:solidFill>
            <a:schemeClr val="bg2"/>
          </a:solidFill>
          <a:ln w="25400">
            <a:solidFill>
              <a:schemeClr val="tx2"/>
            </a:solidFill>
            <a:miter lim="800000"/>
            <a:headEnd/>
            <a:tailEnd/>
          </a:ln>
        </p:spPr>
        <p:txBody>
          <a:bodyPr wrap="none" lIns="82127" tIns="40343" rIns="82127" bIns="40343">
            <a:spAutoFit/>
          </a:bodyPr>
          <a:lstStyle/>
          <a:p>
            <a:pPr algn="ctr" defTabSz="830462">
              <a:lnSpc>
                <a:spcPct val="90000"/>
              </a:lnSpc>
            </a:pPr>
            <a:r>
              <a:rPr lang="en-US" dirty="0">
                <a:solidFill>
                  <a:srgbClr val="000099"/>
                </a:solidFill>
                <a:latin typeface="Times New Roman" pitchFamily="18" charset="0"/>
              </a:rPr>
              <a:t>Utility</a:t>
            </a:r>
          </a:p>
          <a:p>
            <a:pPr algn="ctr" defTabSz="830462">
              <a:lnSpc>
                <a:spcPct val="90000"/>
              </a:lnSpc>
            </a:pPr>
            <a:r>
              <a:rPr lang="en-US" dirty="0">
                <a:solidFill>
                  <a:srgbClr val="000099"/>
                </a:solidFill>
                <a:latin typeface="Times New Roman" pitchFamily="18" charset="0"/>
              </a:rPr>
              <a:t>feed</a:t>
            </a:r>
          </a:p>
        </p:txBody>
      </p:sp>
      <p:pic>
        <p:nvPicPr>
          <p:cNvPr id="33818" name="Picture 33" descr="Switchyardsmall"/>
          <p:cNvPicPr>
            <a:picLocks noChangeAspect="1" noChangeArrowheads="1"/>
          </p:cNvPicPr>
          <p:nvPr/>
        </p:nvPicPr>
        <p:blipFill>
          <a:blip r:embed="rId9" cstate="print"/>
          <a:srcRect l="41785"/>
          <a:stretch>
            <a:fillRect/>
          </a:stretch>
        </p:blipFill>
        <p:spPr bwMode="auto">
          <a:xfrm>
            <a:off x="1132285" y="1593057"/>
            <a:ext cx="1300163" cy="900113"/>
          </a:xfrm>
          <a:prstGeom prst="rect">
            <a:avLst/>
          </a:prstGeom>
          <a:noFill/>
          <a:ln w="9525">
            <a:noFill/>
            <a:miter lim="800000"/>
            <a:headEnd/>
            <a:tailEnd/>
          </a:ln>
        </p:spPr>
      </p:pic>
      <p:sp>
        <p:nvSpPr>
          <p:cNvPr id="28" name="Title 1"/>
          <p:cNvSpPr txBox="1">
            <a:spLocks/>
          </p:cNvSpPr>
          <p:nvPr/>
        </p:nvSpPr>
        <p:spPr bwMode="auto">
          <a:xfrm>
            <a:off x="0" y="3810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800" b="0" i="0" u="none" strike="noStrike" kern="0" cap="none" spc="0" normalizeH="0" baseline="0" noProof="0" dirty="0" smtClean="0">
                <a:ln>
                  <a:noFill/>
                </a:ln>
                <a:solidFill>
                  <a:srgbClr val="C00000"/>
                </a:solidFill>
                <a:effectLst/>
                <a:uLnTx/>
                <a:uFillTx/>
                <a:latin typeface="+mj-lt"/>
                <a:ea typeface="+mn-ea"/>
                <a:cs typeface="ＭＳ Ｐゴシック" charset="-128"/>
              </a:rPr>
              <a:t>System Efficiency </a:t>
            </a:r>
            <a:endParaRPr kumimoji="0" lang="en-US" sz="4800" b="0" i="0" u="none" strike="noStrike" kern="0" cap="none" spc="0" normalizeH="0" baseline="0" noProof="0" dirty="0">
              <a:ln>
                <a:noFill/>
              </a:ln>
              <a:solidFill>
                <a:srgbClr val="C00000"/>
              </a:solidFill>
              <a:effectLst/>
              <a:uLnTx/>
              <a:uFillTx/>
              <a:latin typeface="+mj-lt"/>
              <a:ea typeface="+mn-ea"/>
              <a:cs typeface="ＭＳ Ｐゴシック" charset="-128"/>
            </a:endParaRPr>
          </a:p>
        </p:txBody>
      </p:sp>
      <p:sp>
        <p:nvSpPr>
          <p:cNvPr id="30" name="TextBox 29"/>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8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7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425338"/>
            <a:ext cx="8229600" cy="1251062"/>
          </a:xfrm>
        </p:spPr>
        <p:txBody>
          <a:bodyPr lIns="102850" tIns="51424" rIns="102850" bIns="51424" anchor="t"/>
          <a:lstStyle/>
          <a:p>
            <a:pPr marL="342900" indent="-342900" eaLnBrk="1" hangingPunct="1">
              <a:spcBef>
                <a:spcPct val="20000"/>
              </a:spcBef>
              <a:defRPr/>
            </a:pPr>
            <a:r>
              <a:rPr lang="en-US" sz="4800" dirty="0" smtClean="0">
                <a:solidFill>
                  <a:srgbClr val="C00000"/>
                </a:solidFill>
                <a:latin typeface="Arial" pitchFamily="34" charset="0"/>
                <a:ea typeface="+mn-ea"/>
                <a:cs typeface="Arial" pitchFamily="34" charset="0"/>
              </a:rPr>
              <a:t>Typical Motor System Losses</a:t>
            </a:r>
          </a:p>
        </p:txBody>
      </p:sp>
      <p:pic>
        <p:nvPicPr>
          <p:cNvPr id="34820" name="Picture 3" descr="Small Beltdrive Transparent"/>
          <p:cNvPicPr>
            <a:picLocks noChangeAspect="1" noChangeArrowheads="1"/>
          </p:cNvPicPr>
          <p:nvPr/>
        </p:nvPicPr>
        <p:blipFill>
          <a:blip r:embed="rId3" cstate="print"/>
          <a:srcRect/>
          <a:stretch>
            <a:fillRect/>
          </a:stretch>
        </p:blipFill>
        <p:spPr bwMode="auto">
          <a:xfrm>
            <a:off x="4113015" y="1446611"/>
            <a:ext cx="1187648" cy="1175147"/>
          </a:xfrm>
          <a:prstGeom prst="rect">
            <a:avLst/>
          </a:prstGeom>
          <a:noFill/>
          <a:ln w="9525">
            <a:noFill/>
            <a:miter lim="800000"/>
            <a:headEnd/>
            <a:tailEnd/>
          </a:ln>
        </p:spPr>
      </p:pic>
      <p:pic>
        <p:nvPicPr>
          <p:cNvPr id="34821" name="Picture 4" descr="Small Motor Transparent"/>
          <p:cNvPicPr>
            <a:picLocks noChangeAspect="1" noChangeArrowheads="1"/>
          </p:cNvPicPr>
          <p:nvPr/>
        </p:nvPicPr>
        <p:blipFill>
          <a:blip r:embed="rId4" cstate="print"/>
          <a:srcRect/>
          <a:stretch>
            <a:fillRect/>
          </a:stretch>
        </p:blipFill>
        <p:spPr bwMode="auto">
          <a:xfrm>
            <a:off x="2837857" y="1553766"/>
            <a:ext cx="1232297" cy="1082278"/>
          </a:xfrm>
          <a:prstGeom prst="rect">
            <a:avLst/>
          </a:prstGeom>
          <a:noFill/>
          <a:ln w="9525">
            <a:noFill/>
            <a:miter lim="800000"/>
            <a:headEnd/>
            <a:tailEnd/>
          </a:ln>
        </p:spPr>
      </p:pic>
      <p:pic>
        <p:nvPicPr>
          <p:cNvPr id="34822" name="Picture 5" descr="Small Pump Transparent"/>
          <p:cNvPicPr>
            <a:picLocks noChangeAspect="1" noChangeArrowheads="1"/>
          </p:cNvPicPr>
          <p:nvPr/>
        </p:nvPicPr>
        <p:blipFill>
          <a:blip r:embed="rId5" cstate="print"/>
          <a:srcRect/>
          <a:stretch>
            <a:fillRect/>
          </a:stretch>
        </p:blipFill>
        <p:spPr bwMode="auto">
          <a:xfrm>
            <a:off x="5402463" y="1223368"/>
            <a:ext cx="973335" cy="1439466"/>
          </a:xfrm>
          <a:prstGeom prst="rect">
            <a:avLst/>
          </a:prstGeom>
          <a:noFill/>
          <a:ln w="9525">
            <a:noFill/>
            <a:miter lim="800000"/>
            <a:headEnd/>
            <a:tailEnd/>
          </a:ln>
        </p:spPr>
      </p:pic>
      <p:pic>
        <p:nvPicPr>
          <p:cNvPr id="34823" name="Picture 6" descr="Small Controller Transparent"/>
          <p:cNvPicPr>
            <a:picLocks noChangeAspect="1" noChangeArrowheads="1"/>
          </p:cNvPicPr>
          <p:nvPr/>
        </p:nvPicPr>
        <p:blipFill>
          <a:blip r:embed="rId6" cstate="print"/>
          <a:srcRect/>
          <a:stretch>
            <a:fillRect/>
          </a:stretch>
        </p:blipFill>
        <p:spPr bwMode="auto">
          <a:xfrm>
            <a:off x="1877022" y="1534122"/>
            <a:ext cx="869751" cy="1159073"/>
          </a:xfrm>
          <a:prstGeom prst="rect">
            <a:avLst/>
          </a:prstGeom>
          <a:noFill/>
          <a:ln w="9525">
            <a:noFill/>
            <a:miter lim="800000"/>
            <a:headEnd/>
            <a:tailEnd/>
          </a:ln>
        </p:spPr>
      </p:pic>
      <p:grpSp>
        <p:nvGrpSpPr>
          <p:cNvPr id="2" name="Group 7"/>
          <p:cNvGrpSpPr>
            <a:grpSpLocks/>
          </p:cNvGrpSpPr>
          <p:nvPr/>
        </p:nvGrpSpPr>
        <p:grpSpPr bwMode="auto">
          <a:xfrm>
            <a:off x="867966" y="2593181"/>
            <a:ext cx="6986588" cy="2750340"/>
            <a:chOff x="486" y="1452"/>
            <a:chExt cx="3912" cy="1540"/>
          </a:xfrm>
          <a:solidFill>
            <a:schemeClr val="bg1">
              <a:lumMod val="50000"/>
            </a:schemeClr>
          </a:solidFill>
        </p:grpSpPr>
        <p:sp>
          <p:nvSpPr>
            <p:cNvPr id="34834" name="AutoShape 8"/>
            <p:cNvSpPr>
              <a:spLocks noChangeArrowheads="1"/>
            </p:cNvSpPr>
            <p:nvPr/>
          </p:nvSpPr>
          <p:spPr bwMode="auto">
            <a:xfrm rot="5400000">
              <a:off x="1062" y="2406"/>
              <a:ext cx="336"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440 h 21600"/>
                <a:gd name="T14" fmla="*/ 19913 w 21600"/>
                <a:gd name="T15" fmla="*/ 7680 h 21600"/>
              </a:gdLst>
              <a:ahLst/>
              <a:cxnLst>
                <a:cxn ang="T8">
                  <a:pos x="T0" y="T1"/>
                </a:cxn>
                <a:cxn ang="T9">
                  <a:pos x="T2" y="T3"/>
                </a:cxn>
                <a:cxn ang="T10">
                  <a:pos x="T4" y="T5"/>
                </a:cxn>
                <a:cxn ang="T11">
                  <a:pos x="T6" y="T7"/>
                </a:cxn>
              </a:cxnLst>
              <a:rect l="T12" t="T13" r="T14" b="T15"/>
              <a:pathLst>
                <a:path w="21600" h="21600">
                  <a:moveTo>
                    <a:pt x="21600" y="6079"/>
                  </a:moveTo>
                  <a:lnTo>
                    <a:pt x="15412" y="0"/>
                  </a:lnTo>
                  <a:lnTo>
                    <a:pt x="15412" y="4440"/>
                  </a:lnTo>
                  <a:lnTo>
                    <a:pt x="12427" y="4440"/>
                  </a:lnTo>
                  <a:cubicBezTo>
                    <a:pt x="5564" y="4440"/>
                    <a:pt x="0" y="7895"/>
                    <a:pt x="0" y="12158"/>
                  </a:cubicBezTo>
                  <a:lnTo>
                    <a:pt x="0" y="21600"/>
                  </a:lnTo>
                  <a:lnTo>
                    <a:pt x="3350" y="21600"/>
                  </a:lnTo>
                  <a:lnTo>
                    <a:pt x="3350" y="12158"/>
                  </a:lnTo>
                  <a:cubicBezTo>
                    <a:pt x="3350" y="9706"/>
                    <a:pt x="7414" y="7718"/>
                    <a:pt x="12427" y="7718"/>
                  </a:cubicBezTo>
                  <a:lnTo>
                    <a:pt x="15412" y="7718"/>
                  </a:lnTo>
                  <a:lnTo>
                    <a:pt x="15412" y="12158"/>
                  </a:lnTo>
                  <a:close/>
                </a:path>
              </a:pathLst>
            </a:custGeom>
            <a:grpFill/>
            <a:ln w="9525">
              <a:noFill/>
              <a:miter lim="800000"/>
              <a:headEnd/>
              <a:tailEnd/>
            </a:ln>
          </p:spPr>
          <p:txBody>
            <a:bodyPr wrap="none" anchor="ctr"/>
            <a:lstStyle/>
            <a:p>
              <a:endParaRPr lang="en-US"/>
            </a:p>
          </p:txBody>
        </p:sp>
        <p:sp>
          <p:nvSpPr>
            <p:cNvPr id="34835" name="AutoShape 9"/>
            <p:cNvSpPr>
              <a:spLocks noChangeArrowheads="1"/>
            </p:cNvSpPr>
            <p:nvPr/>
          </p:nvSpPr>
          <p:spPr bwMode="auto">
            <a:xfrm rot="5400000">
              <a:off x="1543" y="2414"/>
              <a:ext cx="582"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255 h 21600"/>
                <a:gd name="T14" fmla="*/ 19688 w 21600"/>
                <a:gd name="T15" fmla="*/ 7855 h 21600"/>
              </a:gdLst>
              <a:ahLst/>
              <a:cxnLst>
                <a:cxn ang="T8">
                  <a:pos x="T0" y="T1"/>
                </a:cxn>
                <a:cxn ang="T9">
                  <a:pos x="T2" y="T3"/>
                </a:cxn>
                <a:cxn ang="T10">
                  <a:pos x="T4" y="T5"/>
                </a:cxn>
                <a:cxn ang="T11">
                  <a:pos x="T6" y="T7"/>
                </a:cxn>
              </a:cxnLst>
              <a:rect l="T12" t="T13" r="T14" b="T15"/>
              <a:pathLst>
                <a:path w="21600" h="21600">
                  <a:moveTo>
                    <a:pt x="21600" y="6079"/>
                  </a:moveTo>
                  <a:lnTo>
                    <a:pt x="15299" y="0"/>
                  </a:lnTo>
                  <a:lnTo>
                    <a:pt x="15299" y="4254"/>
                  </a:lnTo>
                  <a:lnTo>
                    <a:pt x="12427" y="4254"/>
                  </a:lnTo>
                  <a:cubicBezTo>
                    <a:pt x="5564" y="4254"/>
                    <a:pt x="0" y="7793"/>
                    <a:pt x="0" y="12158"/>
                  </a:cubicBezTo>
                  <a:lnTo>
                    <a:pt x="0" y="21600"/>
                  </a:lnTo>
                  <a:lnTo>
                    <a:pt x="3731" y="21600"/>
                  </a:lnTo>
                  <a:lnTo>
                    <a:pt x="3731" y="12158"/>
                  </a:lnTo>
                  <a:cubicBezTo>
                    <a:pt x="3731" y="9809"/>
                    <a:pt x="7624" y="7904"/>
                    <a:pt x="12427" y="7904"/>
                  </a:cubicBezTo>
                  <a:lnTo>
                    <a:pt x="15299" y="7904"/>
                  </a:lnTo>
                  <a:lnTo>
                    <a:pt x="15299" y="12158"/>
                  </a:lnTo>
                  <a:close/>
                </a:path>
              </a:pathLst>
            </a:custGeom>
            <a:grpFill/>
            <a:ln w="9525">
              <a:noFill/>
              <a:miter lim="800000"/>
              <a:headEnd/>
              <a:tailEnd/>
            </a:ln>
          </p:spPr>
          <p:txBody>
            <a:bodyPr wrap="none" anchor="ctr"/>
            <a:lstStyle/>
            <a:p>
              <a:endParaRPr lang="en-US"/>
            </a:p>
          </p:txBody>
        </p:sp>
        <p:sp>
          <p:nvSpPr>
            <p:cNvPr id="34836" name="AutoShape 10"/>
            <p:cNvSpPr>
              <a:spLocks noChangeArrowheads="1"/>
            </p:cNvSpPr>
            <p:nvPr/>
          </p:nvSpPr>
          <p:spPr bwMode="auto">
            <a:xfrm rot="5400000">
              <a:off x="2308" y="2301"/>
              <a:ext cx="299" cy="22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0 w 21600"/>
                <a:gd name="T13" fmla="*/ 4086 h 21600"/>
                <a:gd name="T14" fmla="*/ 19500 w 21600"/>
                <a:gd name="T15" fmla="*/ 8076 h 21600"/>
              </a:gdLst>
              <a:ahLst/>
              <a:cxnLst>
                <a:cxn ang="T8">
                  <a:pos x="T0" y="T1"/>
                </a:cxn>
                <a:cxn ang="T9">
                  <a:pos x="T2" y="T3"/>
                </a:cxn>
                <a:cxn ang="T10">
                  <a:pos x="T4" y="T5"/>
                </a:cxn>
                <a:cxn ang="T11">
                  <a:pos x="T6" y="T7"/>
                </a:cxn>
              </a:cxnLst>
              <a:rect l="T12" t="T13" r="T14" b="T15"/>
              <a:pathLst>
                <a:path w="21600" h="21600">
                  <a:moveTo>
                    <a:pt x="21600" y="6079"/>
                  </a:moveTo>
                  <a:lnTo>
                    <a:pt x="15099" y="0"/>
                  </a:lnTo>
                  <a:lnTo>
                    <a:pt x="15099" y="4086"/>
                  </a:lnTo>
                  <a:lnTo>
                    <a:pt x="12427" y="4086"/>
                  </a:lnTo>
                  <a:cubicBezTo>
                    <a:pt x="5564" y="4086"/>
                    <a:pt x="0" y="7700"/>
                    <a:pt x="0" y="12158"/>
                  </a:cubicBezTo>
                  <a:lnTo>
                    <a:pt x="0" y="21600"/>
                  </a:lnTo>
                  <a:lnTo>
                    <a:pt x="4074" y="21600"/>
                  </a:lnTo>
                  <a:lnTo>
                    <a:pt x="4074" y="12158"/>
                  </a:lnTo>
                  <a:cubicBezTo>
                    <a:pt x="4074" y="9901"/>
                    <a:pt x="7814" y="8072"/>
                    <a:pt x="12427" y="8072"/>
                  </a:cubicBezTo>
                  <a:lnTo>
                    <a:pt x="15099" y="8072"/>
                  </a:lnTo>
                  <a:lnTo>
                    <a:pt x="15099" y="12158"/>
                  </a:lnTo>
                  <a:close/>
                </a:path>
              </a:pathLst>
            </a:custGeom>
            <a:grpFill/>
            <a:ln w="9525">
              <a:noFill/>
              <a:miter lim="800000"/>
              <a:headEnd/>
              <a:tailEnd/>
            </a:ln>
          </p:spPr>
          <p:txBody>
            <a:bodyPr wrap="none" anchor="ctr"/>
            <a:lstStyle/>
            <a:p>
              <a:endParaRPr lang="en-US"/>
            </a:p>
          </p:txBody>
        </p:sp>
        <p:sp>
          <p:nvSpPr>
            <p:cNvPr id="34837" name="AutoShape 11"/>
            <p:cNvSpPr>
              <a:spLocks noChangeArrowheads="1"/>
            </p:cNvSpPr>
            <p:nvPr/>
          </p:nvSpPr>
          <p:spPr bwMode="auto">
            <a:xfrm rot="5400000">
              <a:off x="2958" y="2130"/>
              <a:ext cx="618" cy="5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27 h 21600"/>
                <a:gd name="T14" fmla="*/ 1824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9525">
              <a:noFill/>
              <a:miter lim="800000"/>
              <a:headEnd/>
              <a:tailEnd/>
            </a:ln>
          </p:spPr>
          <p:txBody>
            <a:bodyPr wrap="none" anchor="ctr"/>
            <a:lstStyle/>
            <a:p>
              <a:endParaRPr lang="en-US"/>
            </a:p>
          </p:txBody>
        </p:sp>
        <p:sp>
          <p:nvSpPr>
            <p:cNvPr id="34838" name="Rectangle 12"/>
            <p:cNvSpPr>
              <a:spLocks noChangeArrowheads="1"/>
            </p:cNvSpPr>
            <p:nvPr/>
          </p:nvSpPr>
          <p:spPr bwMode="auto">
            <a:xfrm>
              <a:off x="486" y="1620"/>
              <a:ext cx="654" cy="762"/>
            </a:xfrm>
            <a:prstGeom prst="rect">
              <a:avLst/>
            </a:prstGeom>
            <a:grpFill/>
            <a:ln w="9525">
              <a:noFill/>
              <a:miter lim="800000"/>
              <a:headEnd/>
              <a:tailEnd/>
            </a:ln>
          </p:spPr>
          <p:txBody>
            <a:bodyPr wrap="none" anchor="ctr"/>
            <a:lstStyle/>
            <a:p>
              <a:endParaRPr lang="en-US"/>
            </a:p>
          </p:txBody>
        </p:sp>
        <p:sp>
          <p:nvSpPr>
            <p:cNvPr id="34839" name="Rectangle 13"/>
            <p:cNvSpPr>
              <a:spLocks noChangeArrowheads="1"/>
            </p:cNvSpPr>
            <p:nvPr/>
          </p:nvSpPr>
          <p:spPr bwMode="auto">
            <a:xfrm>
              <a:off x="1134" y="1620"/>
              <a:ext cx="594" cy="732"/>
            </a:xfrm>
            <a:prstGeom prst="rect">
              <a:avLst/>
            </a:prstGeom>
            <a:grpFill/>
            <a:ln w="9525">
              <a:noFill/>
              <a:miter lim="800000"/>
              <a:headEnd/>
              <a:tailEnd/>
            </a:ln>
          </p:spPr>
          <p:txBody>
            <a:bodyPr wrap="none" anchor="ctr"/>
            <a:lstStyle/>
            <a:p>
              <a:endParaRPr lang="en-US"/>
            </a:p>
          </p:txBody>
        </p:sp>
        <p:sp>
          <p:nvSpPr>
            <p:cNvPr id="34840" name="Rectangle 14"/>
            <p:cNvSpPr>
              <a:spLocks noChangeArrowheads="1"/>
            </p:cNvSpPr>
            <p:nvPr/>
          </p:nvSpPr>
          <p:spPr bwMode="auto">
            <a:xfrm>
              <a:off x="1716" y="1620"/>
              <a:ext cx="630" cy="702"/>
            </a:xfrm>
            <a:prstGeom prst="rect">
              <a:avLst/>
            </a:prstGeom>
            <a:grpFill/>
            <a:ln w="9525">
              <a:noFill/>
              <a:miter lim="800000"/>
              <a:headEnd/>
              <a:tailEnd/>
            </a:ln>
          </p:spPr>
          <p:txBody>
            <a:bodyPr wrap="none" anchor="ctr"/>
            <a:lstStyle/>
            <a:p>
              <a:endParaRPr lang="en-US"/>
            </a:p>
          </p:txBody>
        </p:sp>
        <p:sp>
          <p:nvSpPr>
            <p:cNvPr id="34841" name="Rectangle 15"/>
            <p:cNvSpPr>
              <a:spLocks noChangeArrowheads="1"/>
            </p:cNvSpPr>
            <p:nvPr/>
          </p:nvSpPr>
          <p:spPr bwMode="auto">
            <a:xfrm>
              <a:off x="2346" y="1620"/>
              <a:ext cx="648" cy="660"/>
            </a:xfrm>
            <a:prstGeom prst="rect">
              <a:avLst/>
            </a:prstGeom>
            <a:grpFill/>
            <a:ln w="9525">
              <a:noFill/>
              <a:miter lim="800000"/>
              <a:headEnd/>
              <a:tailEnd/>
            </a:ln>
          </p:spPr>
          <p:txBody>
            <a:bodyPr wrap="none" anchor="ctr"/>
            <a:lstStyle/>
            <a:p>
              <a:endParaRPr lang="en-US"/>
            </a:p>
          </p:txBody>
        </p:sp>
        <p:sp>
          <p:nvSpPr>
            <p:cNvPr id="34842" name="Rectangle 16"/>
            <p:cNvSpPr>
              <a:spLocks noChangeArrowheads="1"/>
            </p:cNvSpPr>
            <p:nvPr/>
          </p:nvSpPr>
          <p:spPr bwMode="auto">
            <a:xfrm>
              <a:off x="2988" y="1620"/>
              <a:ext cx="648" cy="474"/>
            </a:xfrm>
            <a:prstGeom prst="rect">
              <a:avLst/>
            </a:prstGeom>
            <a:grpFill/>
            <a:ln w="9525">
              <a:noFill/>
              <a:miter lim="800000"/>
              <a:headEnd/>
              <a:tailEnd/>
            </a:ln>
          </p:spPr>
          <p:txBody>
            <a:bodyPr wrap="none" anchor="ctr"/>
            <a:lstStyle/>
            <a:p>
              <a:endParaRPr lang="en-US"/>
            </a:p>
          </p:txBody>
        </p:sp>
        <p:sp>
          <p:nvSpPr>
            <p:cNvPr id="34843" name="AutoShape 17"/>
            <p:cNvSpPr>
              <a:spLocks noChangeArrowheads="1"/>
            </p:cNvSpPr>
            <p:nvPr/>
          </p:nvSpPr>
          <p:spPr bwMode="auto">
            <a:xfrm rot="5400000">
              <a:off x="214" y="2537"/>
              <a:ext cx="730"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440 h 21600"/>
                <a:gd name="T14" fmla="*/ 19913 w 21600"/>
                <a:gd name="T15" fmla="*/ 7680 h 21600"/>
              </a:gdLst>
              <a:ahLst/>
              <a:cxnLst>
                <a:cxn ang="T8">
                  <a:pos x="T0" y="T1"/>
                </a:cxn>
                <a:cxn ang="T9">
                  <a:pos x="T2" y="T3"/>
                </a:cxn>
                <a:cxn ang="T10">
                  <a:pos x="T4" y="T5"/>
                </a:cxn>
                <a:cxn ang="T11">
                  <a:pos x="T6" y="T7"/>
                </a:cxn>
              </a:cxnLst>
              <a:rect l="T12" t="T13" r="T14" b="T15"/>
              <a:pathLst>
                <a:path w="21600" h="21600">
                  <a:moveTo>
                    <a:pt x="21600" y="6079"/>
                  </a:moveTo>
                  <a:lnTo>
                    <a:pt x="15412" y="0"/>
                  </a:lnTo>
                  <a:lnTo>
                    <a:pt x="15412" y="4440"/>
                  </a:lnTo>
                  <a:lnTo>
                    <a:pt x="12427" y="4440"/>
                  </a:lnTo>
                  <a:cubicBezTo>
                    <a:pt x="5564" y="4440"/>
                    <a:pt x="0" y="7895"/>
                    <a:pt x="0" y="12158"/>
                  </a:cubicBezTo>
                  <a:lnTo>
                    <a:pt x="0" y="21600"/>
                  </a:lnTo>
                  <a:lnTo>
                    <a:pt x="3350" y="21600"/>
                  </a:lnTo>
                  <a:lnTo>
                    <a:pt x="3350" y="12158"/>
                  </a:lnTo>
                  <a:cubicBezTo>
                    <a:pt x="3350" y="9706"/>
                    <a:pt x="7414" y="7718"/>
                    <a:pt x="12427" y="7718"/>
                  </a:cubicBezTo>
                  <a:lnTo>
                    <a:pt x="15412" y="7718"/>
                  </a:lnTo>
                  <a:lnTo>
                    <a:pt x="15412" y="12158"/>
                  </a:lnTo>
                  <a:close/>
                </a:path>
              </a:pathLst>
            </a:custGeom>
            <a:grpFill/>
            <a:ln w="9525">
              <a:noFill/>
              <a:miter lim="800000"/>
              <a:headEnd/>
              <a:tailEnd/>
            </a:ln>
          </p:spPr>
          <p:txBody>
            <a:bodyPr wrap="none" anchor="ctr"/>
            <a:lstStyle/>
            <a:p>
              <a:endParaRPr lang="en-US"/>
            </a:p>
          </p:txBody>
        </p:sp>
        <p:sp>
          <p:nvSpPr>
            <p:cNvPr id="34844" name="AutoShape 18"/>
            <p:cNvSpPr>
              <a:spLocks noChangeArrowheads="1"/>
            </p:cNvSpPr>
            <p:nvPr/>
          </p:nvSpPr>
          <p:spPr bwMode="auto">
            <a:xfrm rot="5400000">
              <a:off x="3636" y="1956"/>
              <a:ext cx="456" cy="4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1 w 21600"/>
                <a:gd name="T13" fmla="*/ 2889 h 21600"/>
                <a:gd name="T14" fmla="*/ 18237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9525">
              <a:noFill/>
              <a:miter lim="800000"/>
              <a:headEnd/>
              <a:tailEnd/>
            </a:ln>
          </p:spPr>
          <p:txBody>
            <a:bodyPr wrap="none" anchor="ctr"/>
            <a:lstStyle/>
            <a:p>
              <a:endParaRPr lang="en-US"/>
            </a:p>
          </p:txBody>
        </p:sp>
        <p:sp>
          <p:nvSpPr>
            <p:cNvPr id="34845" name="AutoShape 19"/>
            <p:cNvSpPr>
              <a:spLocks noChangeArrowheads="1"/>
            </p:cNvSpPr>
            <p:nvPr/>
          </p:nvSpPr>
          <p:spPr bwMode="auto">
            <a:xfrm>
              <a:off x="3636" y="1452"/>
              <a:ext cx="762" cy="672"/>
            </a:xfrm>
            <a:prstGeom prst="rightArrow">
              <a:avLst>
                <a:gd name="adj1" fmla="val 50000"/>
                <a:gd name="adj2" fmla="val 28348"/>
              </a:avLst>
            </a:prstGeom>
            <a:grpFill/>
            <a:ln w="9525">
              <a:noFill/>
              <a:miter lim="800000"/>
              <a:headEnd/>
              <a:tailEnd/>
            </a:ln>
          </p:spPr>
          <p:txBody>
            <a:bodyPr wrap="none" anchor="ctr"/>
            <a:lstStyle/>
            <a:p>
              <a:endParaRPr lang="en-US"/>
            </a:p>
          </p:txBody>
        </p:sp>
      </p:grpSp>
      <p:pic>
        <p:nvPicPr>
          <p:cNvPr id="34825" name="Picture 20" descr="valve2"/>
          <p:cNvPicPr>
            <a:picLocks noChangeAspect="1" noChangeArrowheads="1"/>
          </p:cNvPicPr>
          <p:nvPr/>
        </p:nvPicPr>
        <p:blipFill>
          <a:blip r:embed="rId7" cstate="print"/>
          <a:srcRect/>
          <a:stretch>
            <a:fillRect/>
          </a:stretch>
        </p:blipFill>
        <p:spPr bwMode="auto">
          <a:xfrm>
            <a:off x="6516886" y="1787725"/>
            <a:ext cx="757239" cy="771525"/>
          </a:xfrm>
          <a:prstGeom prst="rect">
            <a:avLst/>
          </a:prstGeom>
          <a:noFill/>
          <a:ln w="9525">
            <a:noFill/>
            <a:miter lim="800000"/>
            <a:headEnd/>
            <a:tailEnd/>
          </a:ln>
        </p:spPr>
      </p:pic>
      <p:pic>
        <p:nvPicPr>
          <p:cNvPr id="34826" name="Picture 21" descr="Ouch"/>
          <p:cNvPicPr>
            <a:picLocks noChangeAspect="1" noChangeArrowheads="1"/>
          </p:cNvPicPr>
          <p:nvPr/>
        </p:nvPicPr>
        <p:blipFill>
          <a:blip r:embed="rId8" cstate="print"/>
          <a:srcRect/>
          <a:stretch>
            <a:fillRect/>
          </a:stretch>
        </p:blipFill>
        <p:spPr bwMode="auto">
          <a:xfrm>
            <a:off x="617935" y="1782367"/>
            <a:ext cx="942975" cy="719733"/>
          </a:xfrm>
          <a:prstGeom prst="rect">
            <a:avLst/>
          </a:prstGeom>
          <a:noFill/>
          <a:ln w="9525">
            <a:noFill/>
            <a:miter lim="800000"/>
            <a:headEnd/>
            <a:tailEnd/>
          </a:ln>
        </p:spPr>
      </p:pic>
      <p:sp>
        <p:nvSpPr>
          <p:cNvPr id="34827" name="Text Box 22"/>
          <p:cNvSpPr txBox="1">
            <a:spLocks noChangeArrowheads="1"/>
          </p:cNvSpPr>
          <p:nvPr/>
        </p:nvSpPr>
        <p:spPr bwMode="auto">
          <a:xfrm>
            <a:off x="7761685" y="2821782"/>
            <a:ext cx="1057275" cy="719406"/>
          </a:xfrm>
          <a:prstGeom prst="rect">
            <a:avLst/>
          </a:prstGeom>
          <a:noFill/>
          <a:ln w="9525">
            <a:noFill/>
            <a:miter lim="800000"/>
            <a:headEnd/>
            <a:tailEnd/>
          </a:ln>
        </p:spPr>
        <p:txBody>
          <a:bodyPr lIns="102850" tIns="51424" rIns="102850" bIns="51424">
            <a:spAutoFit/>
          </a:bodyPr>
          <a:lstStyle/>
          <a:p>
            <a:pPr algn="ctr"/>
            <a:r>
              <a:rPr lang="en-US" sz="2000" dirty="0">
                <a:latin typeface="Tahoma" pitchFamily="34" charset="0"/>
              </a:rPr>
              <a:t>Useful Work</a:t>
            </a:r>
          </a:p>
        </p:txBody>
      </p:sp>
      <p:sp>
        <p:nvSpPr>
          <p:cNvPr id="34828" name="Text Box 23"/>
          <p:cNvSpPr txBox="1">
            <a:spLocks noChangeArrowheads="1"/>
          </p:cNvSpPr>
          <p:nvPr/>
        </p:nvSpPr>
        <p:spPr bwMode="auto">
          <a:xfrm>
            <a:off x="64295" y="5393532"/>
            <a:ext cx="2482453"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Electrical distribution system losses</a:t>
            </a:r>
          </a:p>
          <a:p>
            <a:pPr algn="ctr"/>
            <a:r>
              <a:rPr lang="en-US" sz="1600" b="1" dirty="0">
                <a:latin typeface="Tahoma" pitchFamily="34" charset="0"/>
              </a:rPr>
              <a:t>&lt;1 to 5%</a:t>
            </a:r>
          </a:p>
        </p:txBody>
      </p:sp>
      <p:sp>
        <p:nvSpPr>
          <p:cNvPr id="34829" name="Text Box 24"/>
          <p:cNvSpPr txBox="1">
            <a:spLocks noChangeArrowheads="1"/>
          </p:cNvSpPr>
          <p:nvPr/>
        </p:nvSpPr>
        <p:spPr bwMode="auto">
          <a:xfrm>
            <a:off x="1167519" y="4700589"/>
            <a:ext cx="2136955" cy="596295"/>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Controller losses</a:t>
            </a:r>
          </a:p>
          <a:p>
            <a:pPr algn="ctr"/>
            <a:r>
              <a:rPr lang="en-US" sz="1600" b="1" dirty="0">
                <a:latin typeface="Tahoma" pitchFamily="34" charset="0"/>
              </a:rPr>
              <a:t>&lt;1 to ~5% </a:t>
            </a:r>
            <a:r>
              <a:rPr lang="en-US" sz="1600" dirty="0">
                <a:latin typeface="Tahoma" pitchFamily="34" charset="0"/>
              </a:rPr>
              <a:t>for ASD</a:t>
            </a:r>
          </a:p>
        </p:txBody>
      </p:sp>
      <p:sp>
        <p:nvSpPr>
          <p:cNvPr id="34830" name="Text Box 25"/>
          <p:cNvSpPr txBox="1">
            <a:spLocks noChangeArrowheads="1"/>
          </p:cNvSpPr>
          <p:nvPr/>
        </p:nvSpPr>
        <p:spPr bwMode="auto">
          <a:xfrm>
            <a:off x="2577222" y="5525692"/>
            <a:ext cx="1544613" cy="596295"/>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Motor losses</a:t>
            </a:r>
          </a:p>
          <a:p>
            <a:pPr algn="ctr"/>
            <a:r>
              <a:rPr lang="en-US" sz="1600" b="1" dirty="0">
                <a:latin typeface="Tahoma" pitchFamily="34" charset="0"/>
              </a:rPr>
              <a:t>3.5 to &gt;10%</a:t>
            </a:r>
          </a:p>
        </p:txBody>
      </p:sp>
      <p:sp>
        <p:nvSpPr>
          <p:cNvPr id="34831" name="Text Box 26"/>
          <p:cNvSpPr txBox="1">
            <a:spLocks noChangeArrowheads="1"/>
          </p:cNvSpPr>
          <p:nvPr/>
        </p:nvSpPr>
        <p:spPr bwMode="auto">
          <a:xfrm>
            <a:off x="3352801" y="4495801"/>
            <a:ext cx="2421731"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Coupling device losses</a:t>
            </a:r>
          </a:p>
          <a:p>
            <a:pPr algn="ctr"/>
            <a:r>
              <a:rPr lang="en-US" sz="1600" b="1" dirty="0">
                <a:latin typeface="Tahoma" pitchFamily="34" charset="0"/>
              </a:rPr>
              <a:t>&lt;1 to &gt;10%</a:t>
            </a:r>
            <a:r>
              <a:rPr lang="en-US" sz="1600" dirty="0">
                <a:latin typeface="Tahoma" pitchFamily="34" charset="0"/>
              </a:rPr>
              <a:t> for large speed reduction</a:t>
            </a:r>
          </a:p>
        </p:txBody>
      </p:sp>
      <p:sp>
        <p:nvSpPr>
          <p:cNvPr id="34832" name="Text Box 27"/>
          <p:cNvSpPr txBox="1">
            <a:spLocks noChangeArrowheads="1"/>
          </p:cNvSpPr>
          <p:nvPr/>
        </p:nvSpPr>
        <p:spPr bwMode="auto">
          <a:xfrm>
            <a:off x="5087142" y="5418535"/>
            <a:ext cx="1966524" cy="842516"/>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Driven load losses</a:t>
            </a:r>
          </a:p>
          <a:p>
            <a:pPr algn="ctr"/>
            <a:r>
              <a:rPr lang="en-US" sz="1600" b="1" dirty="0">
                <a:latin typeface="Tahoma" pitchFamily="34" charset="0"/>
              </a:rPr>
              <a:t>30 to 50%</a:t>
            </a:r>
          </a:p>
          <a:p>
            <a:pPr algn="ctr"/>
            <a:r>
              <a:rPr lang="en-US" sz="1600" dirty="0">
                <a:latin typeface="Tahoma" pitchFamily="34" charset="0"/>
              </a:rPr>
              <a:t>for pumps and fans</a:t>
            </a:r>
          </a:p>
        </p:txBody>
      </p:sp>
      <p:sp>
        <p:nvSpPr>
          <p:cNvPr id="34833" name="Text Box 28"/>
          <p:cNvSpPr txBox="1">
            <a:spLocks noChangeArrowheads="1"/>
          </p:cNvSpPr>
          <p:nvPr/>
        </p:nvSpPr>
        <p:spPr bwMode="auto">
          <a:xfrm>
            <a:off x="6368653" y="4336256"/>
            <a:ext cx="1896667"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Load modulation devices</a:t>
            </a:r>
          </a:p>
          <a:p>
            <a:pPr algn="ctr"/>
            <a:r>
              <a:rPr lang="en-US" sz="1600" b="1" dirty="0">
                <a:latin typeface="Tahoma" pitchFamily="34" charset="0"/>
              </a:rPr>
              <a:t>0 to </a:t>
            </a:r>
            <a:r>
              <a:rPr lang="en-US" sz="1600" b="1" dirty="0" smtClean="0">
                <a:latin typeface="Tahoma" pitchFamily="34" charset="0"/>
              </a:rPr>
              <a:t>50</a:t>
            </a:r>
            <a:r>
              <a:rPr lang="en-US" sz="1600" b="1" dirty="0">
                <a:latin typeface="Tahoma" pitchFamily="34" charset="0"/>
              </a:rPr>
              <a:t>%</a:t>
            </a:r>
          </a:p>
        </p:txBody>
      </p:sp>
      <p:sp>
        <p:nvSpPr>
          <p:cNvPr id="31" name="TextBox 30"/>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
        <p:nvSpPr>
          <p:cNvPr id="32" name="Oval 31"/>
          <p:cNvSpPr/>
          <p:nvPr/>
        </p:nvSpPr>
        <p:spPr bwMode="auto">
          <a:xfrm>
            <a:off x="2286000" y="5486400"/>
            <a:ext cx="2133600" cy="7620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TextBox 32"/>
          <p:cNvSpPr txBox="1"/>
          <p:nvPr/>
        </p:nvSpPr>
        <p:spPr>
          <a:xfrm>
            <a:off x="2743200" y="6367047"/>
            <a:ext cx="3733800" cy="584775"/>
          </a:xfrm>
          <a:prstGeom prst="rect">
            <a:avLst/>
          </a:prstGeom>
          <a:noFill/>
        </p:spPr>
        <p:txBody>
          <a:bodyPr wrap="square" rtlCol="0">
            <a:spAutoFit/>
          </a:bodyPr>
          <a:lstStyle/>
          <a:p>
            <a:pPr algn="ctr"/>
            <a:r>
              <a:rPr lang="en-US" sz="1600" b="1" dirty="0" smtClean="0">
                <a:solidFill>
                  <a:srgbClr val="C00000"/>
                </a:solidFill>
                <a:latin typeface="Arial" pitchFamily="34" charset="0"/>
                <a:cs typeface="Arial" pitchFamily="34" charset="0"/>
              </a:rPr>
              <a:t>Basic Motor Improvements</a:t>
            </a:r>
          </a:p>
          <a:p>
            <a:pPr algn="ctr"/>
            <a:r>
              <a:rPr lang="en-US" sz="1600" b="1" dirty="0" smtClean="0">
                <a:solidFill>
                  <a:srgbClr val="C00000"/>
                </a:solidFill>
                <a:latin typeface="Arial" pitchFamily="34" charset="0"/>
                <a:cs typeface="Arial" pitchFamily="34" charset="0"/>
              </a:rPr>
              <a:t>(Component Substitution)</a:t>
            </a:r>
            <a:endParaRPr lang="en-US" sz="1600" b="1" dirty="0">
              <a:solidFill>
                <a:srgbClr val="C00000"/>
              </a:solidFill>
              <a:latin typeface="Arial" pitchFamily="34" charset="0"/>
              <a:cs typeface="Arial" pitchFamily="34" charset="0"/>
            </a:endParaRPr>
          </a:p>
        </p:txBody>
      </p:sp>
      <p:sp>
        <p:nvSpPr>
          <p:cNvPr id="35" name="Oval 34"/>
          <p:cNvSpPr/>
          <p:nvPr/>
        </p:nvSpPr>
        <p:spPr bwMode="auto">
          <a:xfrm>
            <a:off x="3352800" y="4267200"/>
            <a:ext cx="2286000" cy="11430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cxnSp>
        <p:nvCxnSpPr>
          <p:cNvPr id="37" name="Straight Arrow Connector 36"/>
          <p:cNvCxnSpPr>
            <a:stCxn id="33" idx="0"/>
          </p:cNvCxnSpPr>
          <p:nvPr/>
        </p:nvCxnSpPr>
        <p:spPr bwMode="auto">
          <a:xfrm flipV="1">
            <a:off x="4610100" y="5410201"/>
            <a:ext cx="38101" cy="956846"/>
          </a:xfrm>
          <a:prstGeom prst="straightConnector1">
            <a:avLst/>
          </a:prstGeom>
          <a:solidFill>
            <a:schemeClr val="accent1"/>
          </a:solidFill>
          <a:ln w="47625" cap="flat" cmpd="sng" algn="ctr">
            <a:solidFill>
              <a:srgbClr val="C00000"/>
            </a:solidFill>
            <a:prstDash val="solid"/>
            <a:round/>
            <a:headEnd type="none" w="med" len="med"/>
            <a:tailEnd type="stealth"/>
          </a:ln>
          <a:effectLst/>
        </p:spPr>
      </p:cxnSp>
      <p:cxnSp>
        <p:nvCxnSpPr>
          <p:cNvPr id="38" name="Straight Arrow Connector 37"/>
          <p:cNvCxnSpPr>
            <a:stCxn id="33" idx="0"/>
          </p:cNvCxnSpPr>
          <p:nvPr/>
        </p:nvCxnSpPr>
        <p:spPr bwMode="auto">
          <a:xfrm flipH="1" flipV="1">
            <a:off x="4191002" y="6096001"/>
            <a:ext cx="419098" cy="271046"/>
          </a:xfrm>
          <a:prstGeom prst="straightConnector1">
            <a:avLst/>
          </a:prstGeom>
          <a:solidFill>
            <a:schemeClr val="accent1"/>
          </a:solidFill>
          <a:ln w="47625" cap="flat" cmpd="sng" algn="ctr">
            <a:solidFill>
              <a:srgbClr val="C00000"/>
            </a:solidFill>
            <a:prstDash val="solid"/>
            <a:round/>
            <a:headEnd type="none" w="med" len="med"/>
            <a:tailEnd type="stealth"/>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425338"/>
            <a:ext cx="8229600" cy="1251062"/>
          </a:xfrm>
        </p:spPr>
        <p:txBody>
          <a:bodyPr lIns="102850" tIns="51424" rIns="102850" bIns="51424" anchor="t"/>
          <a:lstStyle/>
          <a:p>
            <a:pPr marL="342900" indent="-342900" eaLnBrk="1" hangingPunct="1">
              <a:spcBef>
                <a:spcPct val="20000"/>
              </a:spcBef>
              <a:defRPr/>
            </a:pPr>
            <a:r>
              <a:rPr lang="en-US" sz="4800" dirty="0" smtClean="0">
                <a:solidFill>
                  <a:srgbClr val="C00000"/>
                </a:solidFill>
                <a:latin typeface="Arial" pitchFamily="34" charset="0"/>
                <a:ea typeface="+mn-ea"/>
                <a:cs typeface="Arial" pitchFamily="34" charset="0"/>
              </a:rPr>
              <a:t>Typical Motor System Losses</a:t>
            </a:r>
          </a:p>
        </p:txBody>
      </p:sp>
      <p:pic>
        <p:nvPicPr>
          <p:cNvPr id="34820" name="Picture 3" descr="Small Beltdrive Transparent"/>
          <p:cNvPicPr>
            <a:picLocks noChangeAspect="1" noChangeArrowheads="1"/>
          </p:cNvPicPr>
          <p:nvPr/>
        </p:nvPicPr>
        <p:blipFill>
          <a:blip r:embed="rId3" cstate="print"/>
          <a:srcRect/>
          <a:stretch>
            <a:fillRect/>
          </a:stretch>
        </p:blipFill>
        <p:spPr bwMode="auto">
          <a:xfrm>
            <a:off x="4113015" y="1446611"/>
            <a:ext cx="1187648" cy="1175147"/>
          </a:xfrm>
          <a:prstGeom prst="rect">
            <a:avLst/>
          </a:prstGeom>
          <a:noFill/>
          <a:ln w="9525">
            <a:noFill/>
            <a:miter lim="800000"/>
            <a:headEnd/>
            <a:tailEnd/>
          </a:ln>
        </p:spPr>
      </p:pic>
      <p:pic>
        <p:nvPicPr>
          <p:cNvPr id="34821" name="Picture 4" descr="Small Motor Transparent"/>
          <p:cNvPicPr>
            <a:picLocks noChangeAspect="1" noChangeArrowheads="1"/>
          </p:cNvPicPr>
          <p:nvPr/>
        </p:nvPicPr>
        <p:blipFill>
          <a:blip r:embed="rId4" cstate="print"/>
          <a:srcRect/>
          <a:stretch>
            <a:fillRect/>
          </a:stretch>
        </p:blipFill>
        <p:spPr bwMode="auto">
          <a:xfrm>
            <a:off x="2837857" y="1553766"/>
            <a:ext cx="1232297" cy="1082278"/>
          </a:xfrm>
          <a:prstGeom prst="rect">
            <a:avLst/>
          </a:prstGeom>
          <a:noFill/>
          <a:ln w="9525">
            <a:noFill/>
            <a:miter lim="800000"/>
            <a:headEnd/>
            <a:tailEnd/>
          </a:ln>
        </p:spPr>
      </p:pic>
      <p:pic>
        <p:nvPicPr>
          <p:cNvPr id="34822" name="Picture 5" descr="Small Pump Transparent"/>
          <p:cNvPicPr>
            <a:picLocks noChangeAspect="1" noChangeArrowheads="1"/>
          </p:cNvPicPr>
          <p:nvPr/>
        </p:nvPicPr>
        <p:blipFill>
          <a:blip r:embed="rId5" cstate="print"/>
          <a:srcRect/>
          <a:stretch>
            <a:fillRect/>
          </a:stretch>
        </p:blipFill>
        <p:spPr bwMode="auto">
          <a:xfrm>
            <a:off x="5402463" y="1223368"/>
            <a:ext cx="973335" cy="1439466"/>
          </a:xfrm>
          <a:prstGeom prst="rect">
            <a:avLst/>
          </a:prstGeom>
          <a:noFill/>
          <a:ln w="9525">
            <a:noFill/>
            <a:miter lim="800000"/>
            <a:headEnd/>
            <a:tailEnd/>
          </a:ln>
        </p:spPr>
      </p:pic>
      <p:pic>
        <p:nvPicPr>
          <p:cNvPr id="34823" name="Picture 6" descr="Small Controller Transparent"/>
          <p:cNvPicPr>
            <a:picLocks noChangeAspect="1" noChangeArrowheads="1"/>
          </p:cNvPicPr>
          <p:nvPr/>
        </p:nvPicPr>
        <p:blipFill>
          <a:blip r:embed="rId6" cstate="print"/>
          <a:srcRect/>
          <a:stretch>
            <a:fillRect/>
          </a:stretch>
        </p:blipFill>
        <p:spPr bwMode="auto">
          <a:xfrm>
            <a:off x="1877022" y="1534122"/>
            <a:ext cx="869751" cy="1159073"/>
          </a:xfrm>
          <a:prstGeom prst="rect">
            <a:avLst/>
          </a:prstGeom>
          <a:noFill/>
          <a:ln w="9525">
            <a:noFill/>
            <a:miter lim="800000"/>
            <a:headEnd/>
            <a:tailEnd/>
          </a:ln>
        </p:spPr>
      </p:pic>
      <p:grpSp>
        <p:nvGrpSpPr>
          <p:cNvPr id="2" name="Group 7"/>
          <p:cNvGrpSpPr>
            <a:grpSpLocks/>
          </p:cNvGrpSpPr>
          <p:nvPr/>
        </p:nvGrpSpPr>
        <p:grpSpPr bwMode="auto">
          <a:xfrm>
            <a:off x="867966" y="2593181"/>
            <a:ext cx="6986588" cy="2750340"/>
            <a:chOff x="486" y="1452"/>
            <a:chExt cx="3912" cy="1540"/>
          </a:xfrm>
          <a:solidFill>
            <a:schemeClr val="bg1">
              <a:lumMod val="50000"/>
            </a:schemeClr>
          </a:solidFill>
        </p:grpSpPr>
        <p:sp>
          <p:nvSpPr>
            <p:cNvPr id="34834" name="AutoShape 8"/>
            <p:cNvSpPr>
              <a:spLocks noChangeArrowheads="1"/>
            </p:cNvSpPr>
            <p:nvPr/>
          </p:nvSpPr>
          <p:spPr bwMode="auto">
            <a:xfrm rot="5400000">
              <a:off x="1062" y="2406"/>
              <a:ext cx="336"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440 h 21600"/>
                <a:gd name="T14" fmla="*/ 19913 w 21600"/>
                <a:gd name="T15" fmla="*/ 7680 h 21600"/>
              </a:gdLst>
              <a:ahLst/>
              <a:cxnLst>
                <a:cxn ang="T8">
                  <a:pos x="T0" y="T1"/>
                </a:cxn>
                <a:cxn ang="T9">
                  <a:pos x="T2" y="T3"/>
                </a:cxn>
                <a:cxn ang="T10">
                  <a:pos x="T4" y="T5"/>
                </a:cxn>
                <a:cxn ang="T11">
                  <a:pos x="T6" y="T7"/>
                </a:cxn>
              </a:cxnLst>
              <a:rect l="T12" t="T13" r="T14" b="T15"/>
              <a:pathLst>
                <a:path w="21600" h="21600">
                  <a:moveTo>
                    <a:pt x="21600" y="6079"/>
                  </a:moveTo>
                  <a:lnTo>
                    <a:pt x="15412" y="0"/>
                  </a:lnTo>
                  <a:lnTo>
                    <a:pt x="15412" y="4440"/>
                  </a:lnTo>
                  <a:lnTo>
                    <a:pt x="12427" y="4440"/>
                  </a:lnTo>
                  <a:cubicBezTo>
                    <a:pt x="5564" y="4440"/>
                    <a:pt x="0" y="7895"/>
                    <a:pt x="0" y="12158"/>
                  </a:cubicBezTo>
                  <a:lnTo>
                    <a:pt x="0" y="21600"/>
                  </a:lnTo>
                  <a:lnTo>
                    <a:pt x="3350" y="21600"/>
                  </a:lnTo>
                  <a:lnTo>
                    <a:pt x="3350" y="12158"/>
                  </a:lnTo>
                  <a:cubicBezTo>
                    <a:pt x="3350" y="9706"/>
                    <a:pt x="7414" y="7718"/>
                    <a:pt x="12427" y="7718"/>
                  </a:cubicBezTo>
                  <a:lnTo>
                    <a:pt x="15412" y="7718"/>
                  </a:lnTo>
                  <a:lnTo>
                    <a:pt x="15412" y="12158"/>
                  </a:lnTo>
                  <a:close/>
                </a:path>
              </a:pathLst>
            </a:custGeom>
            <a:grpFill/>
            <a:ln w="9525">
              <a:noFill/>
              <a:miter lim="800000"/>
              <a:headEnd/>
              <a:tailEnd/>
            </a:ln>
          </p:spPr>
          <p:txBody>
            <a:bodyPr wrap="none" anchor="ctr"/>
            <a:lstStyle/>
            <a:p>
              <a:endParaRPr lang="en-US"/>
            </a:p>
          </p:txBody>
        </p:sp>
        <p:sp>
          <p:nvSpPr>
            <p:cNvPr id="34835" name="AutoShape 9"/>
            <p:cNvSpPr>
              <a:spLocks noChangeArrowheads="1"/>
            </p:cNvSpPr>
            <p:nvPr/>
          </p:nvSpPr>
          <p:spPr bwMode="auto">
            <a:xfrm rot="5400000">
              <a:off x="1543" y="2414"/>
              <a:ext cx="582" cy="2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255 h 21600"/>
                <a:gd name="T14" fmla="*/ 19688 w 21600"/>
                <a:gd name="T15" fmla="*/ 7855 h 21600"/>
              </a:gdLst>
              <a:ahLst/>
              <a:cxnLst>
                <a:cxn ang="T8">
                  <a:pos x="T0" y="T1"/>
                </a:cxn>
                <a:cxn ang="T9">
                  <a:pos x="T2" y="T3"/>
                </a:cxn>
                <a:cxn ang="T10">
                  <a:pos x="T4" y="T5"/>
                </a:cxn>
                <a:cxn ang="T11">
                  <a:pos x="T6" y="T7"/>
                </a:cxn>
              </a:cxnLst>
              <a:rect l="T12" t="T13" r="T14" b="T15"/>
              <a:pathLst>
                <a:path w="21600" h="21600">
                  <a:moveTo>
                    <a:pt x="21600" y="6079"/>
                  </a:moveTo>
                  <a:lnTo>
                    <a:pt x="15299" y="0"/>
                  </a:lnTo>
                  <a:lnTo>
                    <a:pt x="15299" y="4254"/>
                  </a:lnTo>
                  <a:lnTo>
                    <a:pt x="12427" y="4254"/>
                  </a:lnTo>
                  <a:cubicBezTo>
                    <a:pt x="5564" y="4254"/>
                    <a:pt x="0" y="7793"/>
                    <a:pt x="0" y="12158"/>
                  </a:cubicBezTo>
                  <a:lnTo>
                    <a:pt x="0" y="21600"/>
                  </a:lnTo>
                  <a:lnTo>
                    <a:pt x="3731" y="21600"/>
                  </a:lnTo>
                  <a:lnTo>
                    <a:pt x="3731" y="12158"/>
                  </a:lnTo>
                  <a:cubicBezTo>
                    <a:pt x="3731" y="9809"/>
                    <a:pt x="7624" y="7904"/>
                    <a:pt x="12427" y="7904"/>
                  </a:cubicBezTo>
                  <a:lnTo>
                    <a:pt x="15299" y="7904"/>
                  </a:lnTo>
                  <a:lnTo>
                    <a:pt x="15299" y="12158"/>
                  </a:lnTo>
                  <a:close/>
                </a:path>
              </a:pathLst>
            </a:custGeom>
            <a:grpFill/>
            <a:ln w="9525">
              <a:noFill/>
              <a:miter lim="800000"/>
              <a:headEnd/>
              <a:tailEnd/>
            </a:ln>
          </p:spPr>
          <p:txBody>
            <a:bodyPr wrap="none" anchor="ctr"/>
            <a:lstStyle/>
            <a:p>
              <a:endParaRPr lang="en-US"/>
            </a:p>
          </p:txBody>
        </p:sp>
        <p:sp>
          <p:nvSpPr>
            <p:cNvPr id="34836" name="AutoShape 10"/>
            <p:cNvSpPr>
              <a:spLocks noChangeArrowheads="1"/>
            </p:cNvSpPr>
            <p:nvPr/>
          </p:nvSpPr>
          <p:spPr bwMode="auto">
            <a:xfrm rot="5400000">
              <a:off x="2308" y="2301"/>
              <a:ext cx="299" cy="22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0 w 21600"/>
                <a:gd name="T13" fmla="*/ 4086 h 21600"/>
                <a:gd name="T14" fmla="*/ 19500 w 21600"/>
                <a:gd name="T15" fmla="*/ 8076 h 21600"/>
              </a:gdLst>
              <a:ahLst/>
              <a:cxnLst>
                <a:cxn ang="T8">
                  <a:pos x="T0" y="T1"/>
                </a:cxn>
                <a:cxn ang="T9">
                  <a:pos x="T2" y="T3"/>
                </a:cxn>
                <a:cxn ang="T10">
                  <a:pos x="T4" y="T5"/>
                </a:cxn>
                <a:cxn ang="T11">
                  <a:pos x="T6" y="T7"/>
                </a:cxn>
              </a:cxnLst>
              <a:rect l="T12" t="T13" r="T14" b="T15"/>
              <a:pathLst>
                <a:path w="21600" h="21600">
                  <a:moveTo>
                    <a:pt x="21600" y="6079"/>
                  </a:moveTo>
                  <a:lnTo>
                    <a:pt x="15099" y="0"/>
                  </a:lnTo>
                  <a:lnTo>
                    <a:pt x="15099" y="4086"/>
                  </a:lnTo>
                  <a:lnTo>
                    <a:pt x="12427" y="4086"/>
                  </a:lnTo>
                  <a:cubicBezTo>
                    <a:pt x="5564" y="4086"/>
                    <a:pt x="0" y="7700"/>
                    <a:pt x="0" y="12158"/>
                  </a:cubicBezTo>
                  <a:lnTo>
                    <a:pt x="0" y="21600"/>
                  </a:lnTo>
                  <a:lnTo>
                    <a:pt x="4074" y="21600"/>
                  </a:lnTo>
                  <a:lnTo>
                    <a:pt x="4074" y="12158"/>
                  </a:lnTo>
                  <a:cubicBezTo>
                    <a:pt x="4074" y="9901"/>
                    <a:pt x="7814" y="8072"/>
                    <a:pt x="12427" y="8072"/>
                  </a:cubicBezTo>
                  <a:lnTo>
                    <a:pt x="15099" y="8072"/>
                  </a:lnTo>
                  <a:lnTo>
                    <a:pt x="15099" y="12158"/>
                  </a:lnTo>
                  <a:close/>
                </a:path>
              </a:pathLst>
            </a:custGeom>
            <a:grpFill/>
            <a:ln w="9525">
              <a:noFill/>
              <a:miter lim="800000"/>
              <a:headEnd/>
              <a:tailEnd/>
            </a:ln>
          </p:spPr>
          <p:txBody>
            <a:bodyPr wrap="none" anchor="ctr"/>
            <a:lstStyle/>
            <a:p>
              <a:endParaRPr lang="en-US"/>
            </a:p>
          </p:txBody>
        </p:sp>
        <p:sp>
          <p:nvSpPr>
            <p:cNvPr id="34837" name="AutoShape 11"/>
            <p:cNvSpPr>
              <a:spLocks noChangeArrowheads="1"/>
            </p:cNvSpPr>
            <p:nvPr/>
          </p:nvSpPr>
          <p:spPr bwMode="auto">
            <a:xfrm rot="5400000">
              <a:off x="2958" y="2130"/>
              <a:ext cx="618" cy="5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27 h 21600"/>
                <a:gd name="T14" fmla="*/ 1824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9525">
              <a:noFill/>
              <a:miter lim="800000"/>
              <a:headEnd/>
              <a:tailEnd/>
            </a:ln>
          </p:spPr>
          <p:txBody>
            <a:bodyPr wrap="none" anchor="ctr"/>
            <a:lstStyle/>
            <a:p>
              <a:endParaRPr lang="en-US"/>
            </a:p>
          </p:txBody>
        </p:sp>
        <p:sp>
          <p:nvSpPr>
            <p:cNvPr id="34838" name="Rectangle 12"/>
            <p:cNvSpPr>
              <a:spLocks noChangeArrowheads="1"/>
            </p:cNvSpPr>
            <p:nvPr/>
          </p:nvSpPr>
          <p:spPr bwMode="auto">
            <a:xfrm>
              <a:off x="486" y="1620"/>
              <a:ext cx="654" cy="762"/>
            </a:xfrm>
            <a:prstGeom prst="rect">
              <a:avLst/>
            </a:prstGeom>
            <a:grpFill/>
            <a:ln w="9525">
              <a:noFill/>
              <a:miter lim="800000"/>
              <a:headEnd/>
              <a:tailEnd/>
            </a:ln>
          </p:spPr>
          <p:txBody>
            <a:bodyPr wrap="none" anchor="ctr"/>
            <a:lstStyle/>
            <a:p>
              <a:endParaRPr lang="en-US"/>
            </a:p>
          </p:txBody>
        </p:sp>
        <p:sp>
          <p:nvSpPr>
            <p:cNvPr id="34839" name="Rectangle 13"/>
            <p:cNvSpPr>
              <a:spLocks noChangeArrowheads="1"/>
            </p:cNvSpPr>
            <p:nvPr/>
          </p:nvSpPr>
          <p:spPr bwMode="auto">
            <a:xfrm>
              <a:off x="1134" y="1620"/>
              <a:ext cx="594" cy="732"/>
            </a:xfrm>
            <a:prstGeom prst="rect">
              <a:avLst/>
            </a:prstGeom>
            <a:grpFill/>
            <a:ln w="9525">
              <a:noFill/>
              <a:miter lim="800000"/>
              <a:headEnd/>
              <a:tailEnd/>
            </a:ln>
          </p:spPr>
          <p:txBody>
            <a:bodyPr wrap="none" anchor="ctr"/>
            <a:lstStyle/>
            <a:p>
              <a:endParaRPr lang="en-US"/>
            </a:p>
          </p:txBody>
        </p:sp>
        <p:sp>
          <p:nvSpPr>
            <p:cNvPr id="34840" name="Rectangle 14"/>
            <p:cNvSpPr>
              <a:spLocks noChangeArrowheads="1"/>
            </p:cNvSpPr>
            <p:nvPr/>
          </p:nvSpPr>
          <p:spPr bwMode="auto">
            <a:xfrm>
              <a:off x="1716" y="1620"/>
              <a:ext cx="630" cy="702"/>
            </a:xfrm>
            <a:prstGeom prst="rect">
              <a:avLst/>
            </a:prstGeom>
            <a:grpFill/>
            <a:ln w="9525">
              <a:noFill/>
              <a:miter lim="800000"/>
              <a:headEnd/>
              <a:tailEnd/>
            </a:ln>
          </p:spPr>
          <p:txBody>
            <a:bodyPr wrap="none" anchor="ctr"/>
            <a:lstStyle/>
            <a:p>
              <a:endParaRPr lang="en-US"/>
            </a:p>
          </p:txBody>
        </p:sp>
        <p:sp>
          <p:nvSpPr>
            <p:cNvPr id="34841" name="Rectangle 15"/>
            <p:cNvSpPr>
              <a:spLocks noChangeArrowheads="1"/>
            </p:cNvSpPr>
            <p:nvPr/>
          </p:nvSpPr>
          <p:spPr bwMode="auto">
            <a:xfrm>
              <a:off x="2346" y="1620"/>
              <a:ext cx="648" cy="660"/>
            </a:xfrm>
            <a:prstGeom prst="rect">
              <a:avLst/>
            </a:prstGeom>
            <a:grpFill/>
            <a:ln w="9525">
              <a:noFill/>
              <a:miter lim="800000"/>
              <a:headEnd/>
              <a:tailEnd/>
            </a:ln>
          </p:spPr>
          <p:txBody>
            <a:bodyPr wrap="none" anchor="ctr"/>
            <a:lstStyle/>
            <a:p>
              <a:endParaRPr lang="en-US"/>
            </a:p>
          </p:txBody>
        </p:sp>
        <p:sp>
          <p:nvSpPr>
            <p:cNvPr id="34842" name="Rectangle 16"/>
            <p:cNvSpPr>
              <a:spLocks noChangeArrowheads="1"/>
            </p:cNvSpPr>
            <p:nvPr/>
          </p:nvSpPr>
          <p:spPr bwMode="auto">
            <a:xfrm>
              <a:off x="2988" y="1620"/>
              <a:ext cx="648" cy="474"/>
            </a:xfrm>
            <a:prstGeom prst="rect">
              <a:avLst/>
            </a:prstGeom>
            <a:grpFill/>
            <a:ln w="9525">
              <a:noFill/>
              <a:miter lim="800000"/>
              <a:headEnd/>
              <a:tailEnd/>
            </a:ln>
          </p:spPr>
          <p:txBody>
            <a:bodyPr wrap="none" anchor="ctr"/>
            <a:lstStyle/>
            <a:p>
              <a:endParaRPr lang="en-US"/>
            </a:p>
          </p:txBody>
        </p:sp>
        <p:sp>
          <p:nvSpPr>
            <p:cNvPr id="34843" name="AutoShape 17"/>
            <p:cNvSpPr>
              <a:spLocks noChangeArrowheads="1"/>
            </p:cNvSpPr>
            <p:nvPr/>
          </p:nvSpPr>
          <p:spPr bwMode="auto">
            <a:xfrm rot="5400000">
              <a:off x="214" y="2537"/>
              <a:ext cx="730" cy="1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375 w 21600"/>
                <a:gd name="T13" fmla="*/ 4440 h 21600"/>
                <a:gd name="T14" fmla="*/ 19913 w 21600"/>
                <a:gd name="T15" fmla="*/ 7680 h 21600"/>
              </a:gdLst>
              <a:ahLst/>
              <a:cxnLst>
                <a:cxn ang="T8">
                  <a:pos x="T0" y="T1"/>
                </a:cxn>
                <a:cxn ang="T9">
                  <a:pos x="T2" y="T3"/>
                </a:cxn>
                <a:cxn ang="T10">
                  <a:pos x="T4" y="T5"/>
                </a:cxn>
                <a:cxn ang="T11">
                  <a:pos x="T6" y="T7"/>
                </a:cxn>
              </a:cxnLst>
              <a:rect l="T12" t="T13" r="T14" b="T15"/>
              <a:pathLst>
                <a:path w="21600" h="21600">
                  <a:moveTo>
                    <a:pt x="21600" y="6079"/>
                  </a:moveTo>
                  <a:lnTo>
                    <a:pt x="15412" y="0"/>
                  </a:lnTo>
                  <a:lnTo>
                    <a:pt x="15412" y="4440"/>
                  </a:lnTo>
                  <a:lnTo>
                    <a:pt x="12427" y="4440"/>
                  </a:lnTo>
                  <a:cubicBezTo>
                    <a:pt x="5564" y="4440"/>
                    <a:pt x="0" y="7895"/>
                    <a:pt x="0" y="12158"/>
                  </a:cubicBezTo>
                  <a:lnTo>
                    <a:pt x="0" y="21600"/>
                  </a:lnTo>
                  <a:lnTo>
                    <a:pt x="3350" y="21600"/>
                  </a:lnTo>
                  <a:lnTo>
                    <a:pt x="3350" y="12158"/>
                  </a:lnTo>
                  <a:cubicBezTo>
                    <a:pt x="3350" y="9706"/>
                    <a:pt x="7414" y="7718"/>
                    <a:pt x="12427" y="7718"/>
                  </a:cubicBezTo>
                  <a:lnTo>
                    <a:pt x="15412" y="7718"/>
                  </a:lnTo>
                  <a:lnTo>
                    <a:pt x="15412" y="12158"/>
                  </a:lnTo>
                  <a:close/>
                </a:path>
              </a:pathLst>
            </a:custGeom>
            <a:grpFill/>
            <a:ln w="9525">
              <a:noFill/>
              <a:miter lim="800000"/>
              <a:headEnd/>
              <a:tailEnd/>
            </a:ln>
          </p:spPr>
          <p:txBody>
            <a:bodyPr wrap="none" anchor="ctr"/>
            <a:lstStyle/>
            <a:p>
              <a:endParaRPr lang="en-US"/>
            </a:p>
          </p:txBody>
        </p:sp>
        <p:sp>
          <p:nvSpPr>
            <p:cNvPr id="34844" name="AutoShape 18"/>
            <p:cNvSpPr>
              <a:spLocks noChangeArrowheads="1"/>
            </p:cNvSpPr>
            <p:nvPr/>
          </p:nvSpPr>
          <p:spPr bwMode="auto">
            <a:xfrm rot="5400000">
              <a:off x="3636" y="1956"/>
              <a:ext cx="456" cy="45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1 w 21600"/>
                <a:gd name="T13" fmla="*/ 2889 h 21600"/>
                <a:gd name="T14" fmla="*/ 18237 w 21600"/>
                <a:gd name="T15" fmla="*/ 923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pFill/>
            <a:ln w="9525">
              <a:noFill/>
              <a:miter lim="800000"/>
              <a:headEnd/>
              <a:tailEnd/>
            </a:ln>
          </p:spPr>
          <p:txBody>
            <a:bodyPr wrap="none" anchor="ctr"/>
            <a:lstStyle/>
            <a:p>
              <a:endParaRPr lang="en-US"/>
            </a:p>
          </p:txBody>
        </p:sp>
        <p:sp>
          <p:nvSpPr>
            <p:cNvPr id="34845" name="AutoShape 19"/>
            <p:cNvSpPr>
              <a:spLocks noChangeArrowheads="1"/>
            </p:cNvSpPr>
            <p:nvPr/>
          </p:nvSpPr>
          <p:spPr bwMode="auto">
            <a:xfrm>
              <a:off x="3636" y="1452"/>
              <a:ext cx="762" cy="672"/>
            </a:xfrm>
            <a:prstGeom prst="rightArrow">
              <a:avLst>
                <a:gd name="adj1" fmla="val 50000"/>
                <a:gd name="adj2" fmla="val 28348"/>
              </a:avLst>
            </a:prstGeom>
            <a:grpFill/>
            <a:ln w="9525">
              <a:noFill/>
              <a:miter lim="800000"/>
              <a:headEnd/>
              <a:tailEnd/>
            </a:ln>
          </p:spPr>
          <p:txBody>
            <a:bodyPr wrap="none" anchor="ctr"/>
            <a:lstStyle/>
            <a:p>
              <a:endParaRPr lang="en-US"/>
            </a:p>
          </p:txBody>
        </p:sp>
      </p:grpSp>
      <p:pic>
        <p:nvPicPr>
          <p:cNvPr id="34825" name="Picture 20" descr="valve2"/>
          <p:cNvPicPr>
            <a:picLocks noChangeAspect="1" noChangeArrowheads="1"/>
          </p:cNvPicPr>
          <p:nvPr/>
        </p:nvPicPr>
        <p:blipFill>
          <a:blip r:embed="rId7" cstate="print"/>
          <a:srcRect/>
          <a:stretch>
            <a:fillRect/>
          </a:stretch>
        </p:blipFill>
        <p:spPr bwMode="auto">
          <a:xfrm>
            <a:off x="6516886" y="1787725"/>
            <a:ext cx="757239" cy="771525"/>
          </a:xfrm>
          <a:prstGeom prst="rect">
            <a:avLst/>
          </a:prstGeom>
          <a:noFill/>
          <a:ln w="9525">
            <a:noFill/>
            <a:miter lim="800000"/>
            <a:headEnd/>
            <a:tailEnd/>
          </a:ln>
        </p:spPr>
      </p:pic>
      <p:pic>
        <p:nvPicPr>
          <p:cNvPr id="34826" name="Picture 21" descr="Ouch"/>
          <p:cNvPicPr>
            <a:picLocks noChangeAspect="1" noChangeArrowheads="1"/>
          </p:cNvPicPr>
          <p:nvPr/>
        </p:nvPicPr>
        <p:blipFill>
          <a:blip r:embed="rId8" cstate="print"/>
          <a:srcRect/>
          <a:stretch>
            <a:fillRect/>
          </a:stretch>
        </p:blipFill>
        <p:spPr bwMode="auto">
          <a:xfrm>
            <a:off x="617935" y="1782367"/>
            <a:ext cx="942975" cy="719733"/>
          </a:xfrm>
          <a:prstGeom prst="rect">
            <a:avLst/>
          </a:prstGeom>
          <a:noFill/>
          <a:ln w="9525">
            <a:noFill/>
            <a:miter lim="800000"/>
            <a:headEnd/>
            <a:tailEnd/>
          </a:ln>
        </p:spPr>
      </p:pic>
      <p:sp>
        <p:nvSpPr>
          <p:cNvPr id="34827" name="Text Box 22"/>
          <p:cNvSpPr txBox="1">
            <a:spLocks noChangeArrowheads="1"/>
          </p:cNvSpPr>
          <p:nvPr/>
        </p:nvSpPr>
        <p:spPr bwMode="auto">
          <a:xfrm>
            <a:off x="7761685" y="2821782"/>
            <a:ext cx="1057275" cy="719406"/>
          </a:xfrm>
          <a:prstGeom prst="rect">
            <a:avLst/>
          </a:prstGeom>
          <a:noFill/>
          <a:ln w="9525">
            <a:noFill/>
            <a:miter lim="800000"/>
            <a:headEnd/>
            <a:tailEnd/>
          </a:ln>
        </p:spPr>
        <p:txBody>
          <a:bodyPr lIns="102850" tIns="51424" rIns="102850" bIns="51424">
            <a:spAutoFit/>
          </a:bodyPr>
          <a:lstStyle/>
          <a:p>
            <a:pPr algn="ctr"/>
            <a:r>
              <a:rPr lang="en-US" sz="2000" dirty="0">
                <a:latin typeface="Tahoma" pitchFamily="34" charset="0"/>
              </a:rPr>
              <a:t>Useful Work</a:t>
            </a:r>
          </a:p>
        </p:txBody>
      </p:sp>
      <p:sp>
        <p:nvSpPr>
          <p:cNvPr id="34828" name="Text Box 23"/>
          <p:cNvSpPr txBox="1">
            <a:spLocks noChangeArrowheads="1"/>
          </p:cNvSpPr>
          <p:nvPr/>
        </p:nvSpPr>
        <p:spPr bwMode="auto">
          <a:xfrm>
            <a:off x="64295" y="5393532"/>
            <a:ext cx="2482453"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Electrical distribution system losses</a:t>
            </a:r>
          </a:p>
          <a:p>
            <a:pPr algn="ctr"/>
            <a:r>
              <a:rPr lang="en-US" sz="1600" b="1" dirty="0">
                <a:latin typeface="Tahoma" pitchFamily="34" charset="0"/>
              </a:rPr>
              <a:t>&lt;1 to 5%</a:t>
            </a:r>
          </a:p>
        </p:txBody>
      </p:sp>
      <p:sp>
        <p:nvSpPr>
          <p:cNvPr id="34829" name="Text Box 24"/>
          <p:cNvSpPr txBox="1">
            <a:spLocks noChangeArrowheads="1"/>
          </p:cNvSpPr>
          <p:nvPr/>
        </p:nvSpPr>
        <p:spPr bwMode="auto">
          <a:xfrm>
            <a:off x="1167519" y="4700589"/>
            <a:ext cx="2136955" cy="596295"/>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Controller losses</a:t>
            </a:r>
          </a:p>
          <a:p>
            <a:pPr algn="ctr"/>
            <a:r>
              <a:rPr lang="en-US" sz="1600" b="1" dirty="0">
                <a:latin typeface="Tahoma" pitchFamily="34" charset="0"/>
              </a:rPr>
              <a:t>&lt;1 to ~5% </a:t>
            </a:r>
            <a:r>
              <a:rPr lang="en-US" sz="1600" dirty="0">
                <a:latin typeface="Tahoma" pitchFamily="34" charset="0"/>
              </a:rPr>
              <a:t>for ASD</a:t>
            </a:r>
          </a:p>
        </p:txBody>
      </p:sp>
      <p:sp>
        <p:nvSpPr>
          <p:cNvPr id="34830" name="Text Box 25"/>
          <p:cNvSpPr txBox="1">
            <a:spLocks noChangeArrowheads="1"/>
          </p:cNvSpPr>
          <p:nvPr/>
        </p:nvSpPr>
        <p:spPr bwMode="auto">
          <a:xfrm>
            <a:off x="2577222" y="5525692"/>
            <a:ext cx="1544613" cy="596295"/>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Motor losses</a:t>
            </a:r>
          </a:p>
          <a:p>
            <a:pPr algn="ctr"/>
            <a:r>
              <a:rPr lang="en-US" sz="1600" b="1" dirty="0">
                <a:latin typeface="Tahoma" pitchFamily="34" charset="0"/>
              </a:rPr>
              <a:t>3.5 to &gt;10%</a:t>
            </a:r>
          </a:p>
        </p:txBody>
      </p:sp>
      <p:sp>
        <p:nvSpPr>
          <p:cNvPr id="34831" name="Text Box 26"/>
          <p:cNvSpPr txBox="1">
            <a:spLocks noChangeArrowheads="1"/>
          </p:cNvSpPr>
          <p:nvPr/>
        </p:nvSpPr>
        <p:spPr bwMode="auto">
          <a:xfrm>
            <a:off x="3352801" y="4495801"/>
            <a:ext cx="2421731"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Coupling device losses</a:t>
            </a:r>
          </a:p>
          <a:p>
            <a:pPr algn="ctr"/>
            <a:r>
              <a:rPr lang="en-US" sz="1600" b="1" dirty="0">
                <a:latin typeface="Tahoma" pitchFamily="34" charset="0"/>
              </a:rPr>
              <a:t>&lt;1 to &gt;10%</a:t>
            </a:r>
            <a:r>
              <a:rPr lang="en-US" sz="1600" dirty="0">
                <a:latin typeface="Tahoma" pitchFamily="34" charset="0"/>
              </a:rPr>
              <a:t> for large speed reduction</a:t>
            </a:r>
          </a:p>
        </p:txBody>
      </p:sp>
      <p:sp>
        <p:nvSpPr>
          <p:cNvPr id="34832" name="Text Box 27"/>
          <p:cNvSpPr txBox="1">
            <a:spLocks noChangeArrowheads="1"/>
          </p:cNvSpPr>
          <p:nvPr/>
        </p:nvSpPr>
        <p:spPr bwMode="auto">
          <a:xfrm>
            <a:off x="5087142" y="5418535"/>
            <a:ext cx="1966524" cy="842516"/>
          </a:xfrm>
          <a:prstGeom prst="rect">
            <a:avLst/>
          </a:prstGeom>
          <a:noFill/>
          <a:ln w="9525">
            <a:noFill/>
            <a:miter lim="800000"/>
            <a:headEnd/>
            <a:tailEnd/>
          </a:ln>
        </p:spPr>
        <p:txBody>
          <a:bodyPr wrap="none" lIns="102850" tIns="51424" rIns="102850" bIns="51424">
            <a:spAutoFit/>
          </a:bodyPr>
          <a:lstStyle/>
          <a:p>
            <a:pPr algn="ctr"/>
            <a:r>
              <a:rPr lang="en-US" sz="1600" dirty="0">
                <a:latin typeface="Tahoma" pitchFamily="34" charset="0"/>
              </a:rPr>
              <a:t>Driven load losses</a:t>
            </a:r>
          </a:p>
          <a:p>
            <a:pPr algn="ctr"/>
            <a:r>
              <a:rPr lang="en-US" sz="1600" b="1" dirty="0">
                <a:latin typeface="Tahoma" pitchFamily="34" charset="0"/>
              </a:rPr>
              <a:t>30 to 50%</a:t>
            </a:r>
          </a:p>
          <a:p>
            <a:pPr algn="ctr"/>
            <a:r>
              <a:rPr lang="en-US" sz="1600" dirty="0">
                <a:latin typeface="Tahoma" pitchFamily="34" charset="0"/>
              </a:rPr>
              <a:t>for pumps and fans</a:t>
            </a:r>
          </a:p>
        </p:txBody>
      </p:sp>
      <p:sp>
        <p:nvSpPr>
          <p:cNvPr id="34833" name="Text Box 28"/>
          <p:cNvSpPr txBox="1">
            <a:spLocks noChangeArrowheads="1"/>
          </p:cNvSpPr>
          <p:nvPr/>
        </p:nvSpPr>
        <p:spPr bwMode="auto">
          <a:xfrm>
            <a:off x="6368653" y="4336256"/>
            <a:ext cx="1896667" cy="842516"/>
          </a:xfrm>
          <a:prstGeom prst="rect">
            <a:avLst/>
          </a:prstGeom>
          <a:noFill/>
          <a:ln w="9525">
            <a:noFill/>
            <a:miter lim="800000"/>
            <a:headEnd/>
            <a:tailEnd/>
          </a:ln>
        </p:spPr>
        <p:txBody>
          <a:bodyPr lIns="102850" tIns="51424" rIns="102850" bIns="51424">
            <a:spAutoFit/>
          </a:bodyPr>
          <a:lstStyle/>
          <a:p>
            <a:pPr algn="ctr"/>
            <a:r>
              <a:rPr lang="en-US" sz="1600" dirty="0">
                <a:latin typeface="Tahoma" pitchFamily="34" charset="0"/>
              </a:rPr>
              <a:t>Load modulation devices</a:t>
            </a:r>
          </a:p>
          <a:p>
            <a:pPr algn="ctr"/>
            <a:r>
              <a:rPr lang="en-US" sz="1600" b="1" dirty="0">
                <a:latin typeface="Tahoma" pitchFamily="34" charset="0"/>
              </a:rPr>
              <a:t>0 to </a:t>
            </a:r>
            <a:r>
              <a:rPr lang="en-US" sz="1600" b="1" dirty="0" smtClean="0">
                <a:latin typeface="Tahoma" pitchFamily="34" charset="0"/>
              </a:rPr>
              <a:t>50</a:t>
            </a:r>
            <a:r>
              <a:rPr lang="en-US" sz="1600" b="1" dirty="0">
                <a:latin typeface="Tahoma" pitchFamily="34" charset="0"/>
              </a:rPr>
              <a:t>%</a:t>
            </a:r>
          </a:p>
        </p:txBody>
      </p:sp>
      <p:sp>
        <p:nvSpPr>
          <p:cNvPr id="31" name="TextBox 30"/>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
        <p:nvSpPr>
          <p:cNvPr id="32" name="Oval 31"/>
          <p:cNvSpPr/>
          <p:nvPr/>
        </p:nvSpPr>
        <p:spPr bwMode="auto">
          <a:xfrm>
            <a:off x="6248400" y="4191000"/>
            <a:ext cx="2133600" cy="12192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3" name="Oval 32"/>
          <p:cNvSpPr/>
          <p:nvPr/>
        </p:nvSpPr>
        <p:spPr bwMode="auto">
          <a:xfrm>
            <a:off x="5029200" y="5257800"/>
            <a:ext cx="2133600" cy="12192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4" name="Oval 33"/>
          <p:cNvSpPr/>
          <p:nvPr/>
        </p:nvSpPr>
        <p:spPr bwMode="auto">
          <a:xfrm>
            <a:off x="1219200" y="4419600"/>
            <a:ext cx="2133600" cy="1219200"/>
          </a:xfrm>
          <a:prstGeom prst="ellipse">
            <a:avLst/>
          </a:prstGeom>
          <a:noFill/>
          <a:ln w="412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35" name="TextBox 34"/>
          <p:cNvSpPr txBox="1"/>
          <p:nvPr/>
        </p:nvSpPr>
        <p:spPr>
          <a:xfrm>
            <a:off x="1905000" y="6324601"/>
            <a:ext cx="3733800" cy="584775"/>
          </a:xfrm>
          <a:prstGeom prst="rect">
            <a:avLst/>
          </a:prstGeom>
          <a:noFill/>
        </p:spPr>
        <p:txBody>
          <a:bodyPr wrap="square" rtlCol="0">
            <a:spAutoFit/>
          </a:bodyPr>
          <a:lstStyle/>
          <a:p>
            <a:pPr algn="ctr"/>
            <a:r>
              <a:rPr lang="en-US" sz="1600" b="1" dirty="0" smtClean="0">
                <a:solidFill>
                  <a:srgbClr val="C00000"/>
                </a:solidFill>
                <a:latin typeface="Arial" pitchFamily="34" charset="0"/>
                <a:cs typeface="Arial" pitchFamily="34" charset="0"/>
              </a:rPr>
              <a:t>Advanced Motor Improvements</a:t>
            </a:r>
          </a:p>
          <a:p>
            <a:pPr algn="ctr"/>
            <a:r>
              <a:rPr lang="en-US" sz="1600" b="1" dirty="0" smtClean="0">
                <a:solidFill>
                  <a:srgbClr val="C00000"/>
                </a:solidFill>
                <a:latin typeface="Arial" pitchFamily="34" charset="0"/>
                <a:cs typeface="Arial" pitchFamily="34" charset="0"/>
              </a:rPr>
              <a:t>(Systems Optimization)</a:t>
            </a:r>
            <a:endParaRPr lang="en-US" sz="1600" b="1" dirty="0">
              <a:solidFill>
                <a:srgbClr val="C00000"/>
              </a:solidFill>
              <a:latin typeface="Arial" pitchFamily="34" charset="0"/>
              <a:cs typeface="Arial" pitchFamily="34" charset="0"/>
            </a:endParaRPr>
          </a:p>
        </p:txBody>
      </p:sp>
      <p:cxnSp>
        <p:nvCxnSpPr>
          <p:cNvPr id="36" name="Straight Arrow Connector 35"/>
          <p:cNvCxnSpPr/>
          <p:nvPr/>
        </p:nvCxnSpPr>
        <p:spPr bwMode="auto">
          <a:xfrm flipV="1">
            <a:off x="4114800" y="6172200"/>
            <a:ext cx="990600" cy="152400"/>
          </a:xfrm>
          <a:prstGeom prst="straightConnector1">
            <a:avLst/>
          </a:prstGeom>
          <a:solidFill>
            <a:schemeClr val="accent1"/>
          </a:solidFill>
          <a:ln w="47625" cap="flat" cmpd="sng" algn="ctr">
            <a:solidFill>
              <a:srgbClr val="C00000"/>
            </a:solidFill>
            <a:prstDash val="solid"/>
            <a:round/>
            <a:headEnd type="none" w="med" len="med"/>
            <a:tailEnd type="stealth"/>
          </a:ln>
          <a:effectLst/>
        </p:spPr>
      </p:cxnSp>
      <p:cxnSp>
        <p:nvCxnSpPr>
          <p:cNvPr id="37" name="Straight Arrow Connector 36"/>
          <p:cNvCxnSpPr/>
          <p:nvPr/>
        </p:nvCxnSpPr>
        <p:spPr bwMode="auto">
          <a:xfrm flipH="1" flipV="1">
            <a:off x="2362200" y="5638800"/>
            <a:ext cx="533400" cy="762000"/>
          </a:xfrm>
          <a:prstGeom prst="straightConnector1">
            <a:avLst/>
          </a:prstGeom>
          <a:solidFill>
            <a:schemeClr val="accent1"/>
          </a:solidFill>
          <a:ln w="47625" cap="flat" cmpd="sng" algn="ctr">
            <a:solidFill>
              <a:srgbClr val="C00000"/>
            </a:solidFill>
            <a:prstDash val="solid"/>
            <a:round/>
            <a:headEnd type="none" w="med" len="med"/>
            <a:tailEnd type="stealth"/>
          </a:ln>
          <a:effectLst/>
        </p:spPr>
      </p:cxnSp>
      <p:cxnSp>
        <p:nvCxnSpPr>
          <p:cNvPr id="40" name="Straight Arrow Connector 39"/>
          <p:cNvCxnSpPr>
            <a:endCxn id="32" idx="2"/>
          </p:cNvCxnSpPr>
          <p:nvPr/>
        </p:nvCxnSpPr>
        <p:spPr bwMode="auto">
          <a:xfrm flipV="1">
            <a:off x="3962400" y="4800600"/>
            <a:ext cx="2286000" cy="1447800"/>
          </a:xfrm>
          <a:prstGeom prst="straightConnector1">
            <a:avLst/>
          </a:prstGeom>
          <a:solidFill>
            <a:schemeClr val="accent1"/>
          </a:solidFill>
          <a:ln w="47625" cap="flat" cmpd="sng" algn="ctr">
            <a:solidFill>
              <a:srgbClr val="C00000"/>
            </a:solidFill>
            <a:prstDash val="solid"/>
            <a:round/>
            <a:headEnd type="none" w="med" len="med"/>
            <a:tailEnd type="stealth"/>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2" name="AutoShape 10" descr="data:image/jpg;base64,/9j/4AAQSkZJRgABAQAAAQABAAD/2wBDAAkGBwgHBgkIBwgKCgkLDRYPDQwMDRsUFRAWIB0iIiAdHx8kKDQsJCYxJx8fLT0tMTU3Ojo6Iys/RD84QzQ5Ojf/2wBDAQoKCg0MDRoPDxo3JR8lNzc3Nzc3Nzc3Nzc3Nzc3Nzc3Nzc3Nzc3Nzc3Nzc3Nzc3Nzc3Nzc3Nzc3Nzc3Nzc3Nzf/wAARCACvANQDASIAAhEBAxEB/8QAGwABAAEFAQAAAAAAAAAAAAAAAAUBAwQGBwL/xAA+EAACAQMDAQUFBgQFAwUAAAABAgMABBEFEiExBhNBUWEicYGRoRQVIzKxwQdCUvAkM2LR8RY0ciVDssLh/8QAGQEBAAMBAQAAAAAAAAAAAAAAAAECAwQF/8QAKhEAAwACAQQBAwQCAwAAAAAAAAECAxESBCExQSITMlEUI0JhcZGxwdH/2gAMAwEAAhEDEQA/AO40pSgFKUoBSlKAUpVMigK0qmabh58UBWled6jqw+dUMqAZLr86A90qKbXLIF8MWVR+YDINefv20zgSReuXxj6U7sjaRL0qMXWLdhu7yLb5iXI/SqNrdmgy88IHmZKa/ocl+SUpUaNYtiN43mIcGRRkA/341nQSxzxLJEwZCOCPGmtEp7LlKUoBSlKAUpSgFKUoBSlKAUpSgFKUoBSlKAV5JPgKxb+/js0XeGkkkO2OJBlnPoK1HXNb1ZHZRLDbDGdkLd4495xV4xu3pFLyKO7MntFfatbX0iw2jvbrgpKsZOPMZGfqKibftM8zrG3O443tIjAn4KKi7jWNTXKjVpxuB6k/LpUHDawSWrd6w7yKUnB8UIxke4jn35rtjBOtUkcN5638TbrntPdWdwylYZU24UJFyD6nd9K8P24uc+zbYHl3YP13VrEulwbcjdtxnwqJvdOAJDgxqB0Y5ZvcBV5wYn/EpefJPds26TtxfByXiix0GEVTj45/SsOXtHa3ME5NnAjmNirtIpbcRxgqin6mtStrBUK93bIQDk7ufHNSP3fLK6iNVijXGwMemBjwHStKwSu6WjOOoddt7IuHVtQgKlTMrYySJiKrPrl+AWZJn59r/EGpS60O+ncNaKlyV/MkTneB/wCJAPyzUE8bSOO8PC8Bc8L8KieVeCacT3aNm7E283aTUzBcSNawhSxffuORjAwcdcn5V2/T7WOxtIraEkrGMAt1NcA0m3snf8e4WI+B21uOlXd3bYjtNRkQZzGQS0b+mD0NZZ8FU/Jt0+eddkdXzVa0zTu1ksM6QasqkN+WZBgEedbhHIsiK8ZDKwyCPGuCoqfJ3zc14PdKUqpYUpSgFKUoBSlKAUpSgFKUoBXh3CKzMQFAySfAVh6pqlvpiRvc95iR9i92hbnGfD3VEXuswaxopGmzbDds8KPL7AG0kNk+HQj41Mrb0RT0jWdV7TPJcSzW/wDmSezGT/7aeXx6/GoCTULln/EumBPRQcCrV3pt77bxmN1U4BDcHnGOla/Olybh4pG2FeoyCQfKvYiIXae7PHu7bbrwbho9+kN073VxkGMKCT4bwT9KyopLaRAJBGxEKryBwQhGOhzyB5e/itMsWtTcSWMgvHu2cdyqeO7gLnp1B8OhrHutZsQ4+ytKB4hriOT64H7153U9FjzZXfJp/wBHTju4hLW0b1d2tuIztihXndlWIK8vjGPHlT8MYGc1SLRbGWZu9hVfxVVVEpO5SRk/XoelaCmulcFC/AwDuAx8jWVb9p5IWDC4MTDHJnUfvWf6LKp/bzNf7/8ASXkW/lBOQi22LmORWAG7bg845rPhuI2TuiI3j/pK7CPcaxuz1nqmq2sl3plrHcw8cpMgx7h61k3On38Cs1/pVzbKOTLtyq+pIz869NZI8bOf6dpb0Z21JBHHdJh0HsSKMMR4HPmKhdRtU1B5BPEv22PgT/l7zyDn1/q8PHipfRrhZ3+6r0grKf8ADzdTG+OPgfGsaWGUPPJIpIACyZP5WB6VXw2W+5I0rvoxI0T28sciHDLuyVI6gipPTNQWB9sg3Qs2Co4P1/m8vCumaJp+j6nCv26xtbkOhkRpolJQg7XTPXg4I9CK5922tba17US2Wn2iLavHGYDAhxkplhxwQcE+h9+KznqHVcKNH00yucEnNIs0UTK6ypjcjj+YfsfP1rdexV2yWwhMhkgLFR4902M4J8iOnrmuWaTfva3XdyBjDuBbKNx4HjwyOenhWzWV7dWd3cQWEUswlK4VEy/skMCB58c/Ooyw3OhhtKtnWgarWIt/biKKSSaOPvV3KHcLnp5++siKRZEDowZT0YHINefs9E90pSgFKUoBSlKAUpSgFUNVqhoDTf4gzvAtm8E0sVwpYx924TcOMgsSMeHXitAbtFqbD7NcW+pvGxBaNrdJAT14KnOcnqK69ruiwa1arBcM6bW3K6Y3DjHiDWk9rOydtpWjR3Fo7vOsyq7y8hlPHQYA8K68GWdcX5/wcmfHW+S/5NSOpzCYRrYX1uZCAO9s3QdfEnjFQt3MVkb/ANNvQWOSTalefP2jUskS95+PtMQ4GxcfUVFF+81mK1ZlFq1wiMSgB2kjJz4e+uvfGm/+jjcO51+f7Ldjd38rfZo4JBCxLMr3AUHjk7QfLHWq9tOz33HfLbySW9wGgWYEworHOeMfCp3thHF2Z7TTJpMPdd0m+Nye9VSUJBGehyM855qM1XtKvaOw72+sZBey7e9uNuFIVMABfAZLHx61zOnVfHwzriVEJV6NU0wWl1kMsEROdylF6D5ZroHZLsFcazprX9tNBauG2ohiwG8T7S4IrSrTTYYgCxjbB4yMYHxFdn7A9o9B0zs9BaXWq20NwHYusjbeSePQ8YqtLJK2i6rHdGy9lNDfQ9JS3nlEk5GZWUkpn/TnwrF7V6vaJYXmmpKWupYWjwnIjJHVj4VMQatp1z/299bSZ/plWud9qNQa212+MYndGOGMUIk8ADwMnj9KxxQ6svltTJCafay3di9xFJGFhYLneRjPlxzyOPLFTLzTrNemXYy3Ea94ACxDj04/vNQK6vo1vwbtYG6YlDxn5MBT/qKwU/h6jaHOcbZ8da9GnyXk4FPH0TFhaXywXckToqIjKyNnd7S4z05HPNQLaZN9na43WEQtj3biGdjncBgjAPBB/wB+leLjX7SGZhLewrOBgqZDlfTHhXu37Uzm3a1tpJprcuXfurRmUZxk7iPoDWNS9cto1T/jplmHWmlkZpe8kkdtzkuDubpz61IW2qvbyLLbko6tuBEK5Tr0bkmtR1Y2kuuXkdxp2yYTNuDRA48eSD1rLjsLX7vkcWsAt4yGZO753dAePfj41a3FdnorM3O9bN1l7ZWcawrNY7mTcA095sJZvzHjHp6V0Dsc0jaDb74VhRRtjjX+VR0+Ncu0TsVc32nwajpdlYmOV2H5VRl2tjnI9PCuuaDpx0zTIbVn3soyx9TyfhXJm4L7dHVh5/y2SQpSlYHQKUpQClKUApSlAKoarSgKVEdqYPtGg3i4yQgcD1Ug/tUxUfrN3a2VhLJfSrFAw2Fm824wPOrT9yK1rT2cYtSrRzR/0Sn6gH961/VlCXUvqamLeTub68hkBGGGSOeQMVhX1o1y5lbKhzlRjqvmfL0+deykn2Z4lt6T/BaF4l0iPeRLLIABvBIJx61eRbCY42ND6BgR9RVtbM4wPCvQtGyBgVaenheDO+qyt+OxeOmRkZSc58mWvIS/txiCY7R0UH2fkeKvRxTwrjBIr0XYfmQj1xR4vRdZF5fYxIiQwFzDGrZ5Y2gwfihU1n29/apA6NJF3oI2HMgAHiMMTjPvq0JR0ORVuZkkQqwzx1xWbwt+C6zyvwyStbyaYsg2ghBkrOGBOccY5A6dasPJL34jeNl3EAsMHGax9JjAW52NkCMHPQg54qSlVJ4o5QOGUEVapaWtjHSrvoj9QleBwVMkpbq2cYPHXNYmiahb3+qR2tzvUNIquTKAqoerE+GB8/Ss+COP7a29dwCj2SeMHg1GyWtvaTxwpAxO/a8jtyRz0HQDI+tc/wAvsbN1w1y1opcBNY1qaeIA987OMA5YE8DjnO3HxzWXb6bGLgRRhlLvtK7mI9evwHPnXq3keyEklmirNImxHHWLPBZfXGR8akuzlu33rYoRu3yhcMTxuOCflUWtS9lofJrR2bTbdLawt4I4liWOMAIowBxWUBiqL1Neq809IUpSgFKUoBSlKAUpSgFKUoAa5720v4rvVXtHhkzYgFJCpZO8bBOQOvs8Z/1V0E9K5Fq5kTtXq2+6ZIvtuXXcfymNOPjW/Tyqruc/UtqOxrWqo0ms5uhdNCy7ozagFcjO7cDz4Z69AayoLizV5GLgbz0miZePQ1Nm1tplMonUMRyNuCfTjig0aVUAjIcDyNekmvDZ57h+URyPayH2e6c+SSjJ+FZUSWi/5tvKvwNW59JPPe2yn3rWIdNWNsp3keP6HK1dpPwyndPuiVWOwfhJih8mr2LAN+R45B4ZqF7u7Q5W7kPpIiuPqP3qokvUPKW7+g3If1IqnCvTLfUn2iVfT1xh7fr4rWFPpi87Cw9CK8pqt1ERm3nC+PdyK364NXW19FjYyOYyAdrS259k+BOM55qd5JD+lXkibKGRbu8dB+AimLdnGSGGT68jb8DWVpb95p8YPVcrjyq+ktqumqtvIjQwoAxVj+IceZHBJ56eNRWkd9azvHKwMZ6+A3cce/mp22tsokprS8GRckxXccigNwQQ3Q1jSYnYn2QNww7N+UmmoytJKw24WI4XP8zHpWBCrvOqhSYx4DqfX9f7FOPbsRz7tb7EoFaPapcMo8APqK2vsbp13PeQXdn9nkWOUZeRvZC/zHA5LYwAPAnJ6DOnrOkuyOO1jEicHduAxyenPPQZNTPZjWZ9DvDPFCQsgw9vvBDDoDnz92P2rkzK6+Ojsw1M/LZ2pM+Neq1fs72ysNZuDbH8C4LERoxyHx69M8HjyxWzrXBUuXpnfNKltFaUpUFhSlKAUpSgFKUoBSlKA8kc1zztb2dbTobi9tZs28kinumGWRjwcE9RwOvT6V0WoLtnH3nZ+54ztKt8mFaYrc2tGeWVUM5I/eKMc8kfqKuJPPH+V2HxrOkQFRwOo/WqGBGzkcivX5r2eS8T9M8R6vdx8FyR681krrRYYliRh7qxjbLXk2o8Kn4MfuL2ZwvLCT88LL/416EdjJzHMye8VGG2INeO6ZegpxXpkcq9olW0/P8Alyxt9KwbyxcyWsTIfxJc4GeVRSx/+vzqwDMp9ljmrTXMy3sB3sSsb4z4ZZQfoPrTVfkjlP4M0Wrd01uDtR/ZII4544+nyqLe1j07YpXfK6jeZGLdBwPdkn5VJy6lMIJAmFfbgNjp61FajM9zdkIpIRAFUeA6/qalS97ZXJaS0izNLHLNGiqFVQWI8z/eKrf2Elu8Ue5o5HAkXJwduDjp51he0Llx4gAH05q9NPLJdpI7kssaqpb0NXcvfYymk/JfgsWX2UPI4yT+asra8Ue2U5z09KyIpWSEHu9z8YG3555+tVkmygVbVW2gDbuwST61ndtSbYsadGOu6HZMismzDxseASDkEefIruNhcfarOCfGO9jV8H1Ga0tYrG8bdc6TcwyKNh2KJAoHh7DZxx/TWVBFHEMW2tXVt/pkcgD4SL+9eLlz8/R7GLFw9m5dBVa1K71DUdKsZb2XU7a5t4sEl0UEnIAAKnHOcVPaJffeelwXZTuzIvK5zgg4I+YrNPZqZ9KUqwFKUoBSlKAUpSgFQvaxe80S5QSd2x27ePzcjj3GpqontNbxT6JeCVAwWJmGfAgcVafuRW/tZx3VdWt9PuFgluCZJASihcgrjr4EVmWt7b3UayRyrlv5SeR8Kg9SFxZXk13B3LpIwDDCyKpxwpBGQcViRX1tM22406HeTk9zmNvfxwa9fSPJba8G35qoI/4qDhtkKhre6uoM/wArNvFXwupJ/l3cMy+TDBqOK/JPJ+0S2arx6VFm8vIuZ7Ikf1RsDVU1a3JxJviPk61PFjnJIlQfAViyQr9vQcf9uSPg4z+oq5FdwScxyo3oDVq5Yx3VrIeh7yPj1AYf/A03SGpZ7urcGJseY/WsNkEb3KcfiEDOOnFSUjgo/K5xgAnqaw7l4mlL5BVuR8KnkyHEmvSBo5pVHXbkeuCD+lJJUZY5ZDhQu0Y8TnP7/SpiawFxsnThhzz4+/3isGLTpLe5QqA8O7cMdV+Hj5U+sjP9O/JdtL6JCrIDjxYD/wDayxMLgEEZVsAkDr1P7fOq/Yu8uFATBOM8Yx7vWpb+H+jvrl1erqKS20UWe6VGHPtEYOc9MD4msMmeWu6OrH09TXkv6GupX2pQ28F3KHbG+U4YhR1Y5HJ8OfSulnTlI4nlAIHBII+tWtG0Oz0hHFsGaR/zyyYLH093pUnivOtzT7I9CE0u5rut9ml1CykhVbbeSrKWixypzzjwPIPvqX0my+79Ogtd+8xrhnx+Y9SfmazKVTWiwpSlSBSlKAUpSgFKUoChqG7S31vFpl3BJMgleIqE8ckcZHhVvtVHqkkUH3XvO1iZFUgZGOOvXmtIu5LmNy1/ZBJsbTLJGQwHTrz+tb4sXLT2Y5MnFaNFkTTrUXRtnmla4Yb0CY5VicknqeccVsv8Meztvrl/c3N9ZxtZWqhQNxy0h5Az5BefiKjNM7M6proml06272GNyC7yBFJz0B8T/fWuudh9Ek0HQIbO5SIXBZnmMZyCxPn48YHwrbPaU6TMcEN1yaNI7TdmNUsNRl+6tLku7JyGiED4ZM8bSGOOPPypN2S1uDlrISAAH8GRWI9McHNdXA9KriudZrR0PFLOJyw3FoxE8U8JB6SIV/Wqbw4/ECuPdmu1SRrIpV1DKeoYZFRd12a0a6JMunwhv64xsPzGK0XU0vJm+nTORyWVlL1gUHzXg1i3OlxMgEdxLHtYMFbJXg/810y57BWbsWtbueH/AEsA4H6H61Bal2P1GwtpLn7RA8USlnIJBAHjg1tPUp+zCul13NWQJDpzvFN323JjOdwYn8v9+6o63ea0/DvFUiOXJ4/MucN8jWVpVxps33jaWXefhyBpI5OAMnqvpnNR+sgJciWNixAIcE/mB610q99jnrHruTUd93uovbxqDFHlWbx3cHPuGcVmCLLAjGMeda9aarG8atDH3gRRvdiMgDjnHU9BWdLPOLy1jDNHDIeW8B4nJ+Q+NY1Htm8ZN9iYsry1huZHYiSSFMhc8F/AfCto/hw3eXeosXDHamdq4UEliceeTXLtZhm0nWHjETW+5VliU5/IwyOvrkY9K2bsb2pOnyzlSWeVV/DZQwJGehyMdawuE18TWKafyOzUrTrDt/YzyCC7t7m2uDnEbxMCfdkc/AmtvQ7gGGcEZ5rlaa8nUmmeqUpUEilKUApSlAKUpQClKUBQivLRqylWUMD4EZr3ShGi3HGkSBIkVFHRVGB8q91WlCRSlKAUpSgKVauYUuIJIZV3JIpVh5g1eqh6UI0jknavs5F2bjkuIWRhcDaCFw2Ac8+Hy8a0GV+9frkkV2H+KNv9rsbSDeU3swyBnwFc2+4yh42v65/3r1enrePbPK6mH9TSIu3iIOP5c5IPjXRP4aaDdHUpda+0p9klQxyQnJZ2AGAc8YHUe+tMltWt0aSSEiJBlnDYxzjoa6j/AA0RotKuELhk7wMvplf+Kjq6SxaQ6SGsrbM3tL2J0ntJdi7vvtKXCxiMSRS49kEkcHI6k1q1z/CdoW3aZqx9Fni/df8Aaun1WvNnJU+GenUTXk07SOxFtHFbyat+NeQH2XhdlUDAG31B9a29AFUADAAr1SoqnT2yZlT4FKUqCwpSlAKUpQClKUApSlAKUpQClKUApSlAKUpQClKUBi3thbXyBLuCOVR0DrnFQt12N02ZT3JmgbzR8j5NmtkpVpup8Mq4l+UazpvZC3tLrvbiVbqMKQI5IhjJ8Tzg8Z8KnrSzt7OEQ2kMcMQ6JGoA+QrIpSqdeWJlT4KVWlKqWFKUoBSlKAUpSgFKUoD/2Q=="/>
          <p:cNvSpPr>
            <a:spLocks noChangeAspect="1" noChangeArrowheads="1"/>
          </p:cNvSpPr>
          <p:nvPr/>
        </p:nvSpPr>
        <p:spPr bwMode="auto">
          <a:xfrm>
            <a:off x="155575" y="-609600"/>
            <a:ext cx="1543051" cy="1276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8364" name="AutoShape 12" descr="data:image/jpg;base64,/9j/4AAQSkZJRgABAQAAAQABAAD/2wBDAAkGBwgHBgkIBwgKCgkLDRYPDQwMDRsUFRAWIB0iIiAdHx8kKDQsJCYxJx8fLT0tMTU3Ojo6Iys/RD84QzQ5Ojf/2wBDAQoKCg0MDRoPDxo3JR8lNzc3Nzc3Nzc3Nzc3Nzc3Nzc3Nzc3Nzc3Nzc3Nzc3Nzc3Nzc3Nzc3Nzc3Nzc3Nzc3Nzf/wAARCACvANQDASIAAhEBAxEB/8QAGwABAAEFAQAAAAAAAAAAAAAAAAUBAwQGBwL/xAA+EAACAQMDAQUFBgQFAwUAAAABAgMABBEFEiExBhNBUWEicYGRoRQVIzKxwQdCUvAkM2LR8RY0ciVDssLh/8QAGQEBAAMBAQAAAAAAAAAAAAAAAAECAwQF/8QAKhEAAwACAQQBAwQCAwAAAAAAAAECAxESBCExQSITMlEUI0JhcZGxwdH/2gAMAwEAAhEDEQA/AO40pSgFKUoBSlKAUpVMigK0qmabh58UBWled6jqw+dUMqAZLr86A90qKbXLIF8MWVR+YDINefv20zgSReuXxj6U7sjaRL0qMXWLdhu7yLb5iXI/SqNrdmgy88IHmZKa/ocl+SUpUaNYtiN43mIcGRRkA/341nQSxzxLJEwZCOCPGmtEp7LlKUoBSlKAUpSgFKUoBSlKAUpSgFKUoBSlKAV5JPgKxb+/js0XeGkkkO2OJBlnPoK1HXNb1ZHZRLDbDGdkLd4495xV4xu3pFLyKO7MntFfatbX0iw2jvbrgpKsZOPMZGfqKibftM8zrG3O443tIjAn4KKi7jWNTXKjVpxuB6k/LpUHDawSWrd6w7yKUnB8UIxke4jn35rtjBOtUkcN5638TbrntPdWdwylYZU24UJFyD6nd9K8P24uc+zbYHl3YP13VrEulwbcjdtxnwqJvdOAJDgxqB0Y5ZvcBV5wYn/EpefJPds26TtxfByXiix0GEVTj45/SsOXtHa3ME5NnAjmNirtIpbcRxgqin6mtStrBUK93bIQDk7ufHNSP3fLK6iNVijXGwMemBjwHStKwSu6WjOOoddt7IuHVtQgKlTMrYySJiKrPrl+AWZJn59r/EGpS60O+ncNaKlyV/MkTneB/wCJAPyzUE8bSOO8PC8Bc8L8KieVeCacT3aNm7E283aTUzBcSNawhSxffuORjAwcdcn5V2/T7WOxtIraEkrGMAt1NcA0m3snf8e4WI+B21uOlXd3bYjtNRkQZzGQS0b+mD0NZZ8FU/Jt0+eddkdXzVa0zTu1ksM6QasqkN+WZBgEedbhHIsiK8ZDKwyCPGuCoqfJ3zc14PdKUqpYUpSgFKUoBSlKAUpSgFKUoBXh3CKzMQFAySfAVh6pqlvpiRvc95iR9i92hbnGfD3VEXuswaxopGmzbDds8KPL7AG0kNk+HQj41Mrb0RT0jWdV7TPJcSzW/wDmSezGT/7aeXx6/GoCTULln/EumBPRQcCrV3pt77bxmN1U4BDcHnGOla/Olybh4pG2FeoyCQfKvYiIXae7PHu7bbrwbho9+kN073VxkGMKCT4bwT9KyopLaRAJBGxEKryBwQhGOhzyB5e/itMsWtTcSWMgvHu2cdyqeO7gLnp1B8OhrHutZsQ4+ytKB4hriOT64H7153U9FjzZXfJp/wBHTju4hLW0b1d2tuIztihXndlWIK8vjGPHlT8MYGc1SLRbGWZu9hVfxVVVEpO5SRk/XoelaCmulcFC/AwDuAx8jWVb9p5IWDC4MTDHJnUfvWf6LKp/bzNf7/8ASXkW/lBOQi22LmORWAG7bg845rPhuI2TuiI3j/pK7CPcaxuz1nqmq2sl3plrHcw8cpMgx7h61k3On38Cs1/pVzbKOTLtyq+pIz869NZI8bOf6dpb0Z21JBHHdJh0HsSKMMR4HPmKhdRtU1B5BPEv22PgT/l7zyDn1/q8PHipfRrhZ3+6r0grKf8ADzdTG+OPgfGsaWGUPPJIpIACyZP5WB6VXw2W+5I0rvoxI0T28sciHDLuyVI6gipPTNQWB9sg3Qs2Co4P1/m8vCumaJp+j6nCv26xtbkOhkRpolJQg7XTPXg4I9CK5922tba17US2Wn2iLavHGYDAhxkplhxwQcE+h9+KznqHVcKNH00yucEnNIs0UTK6ypjcjj+YfsfP1rdexV2yWwhMhkgLFR4902M4J8iOnrmuWaTfva3XdyBjDuBbKNx4HjwyOenhWzWV7dWd3cQWEUswlK4VEy/skMCB58c/Ooyw3OhhtKtnWgarWIt/biKKSSaOPvV3KHcLnp5++siKRZEDowZT0YHINefs9E90pSgFKUoBSlKAUpSgFUNVqhoDTf4gzvAtm8E0sVwpYx924TcOMgsSMeHXitAbtFqbD7NcW+pvGxBaNrdJAT14KnOcnqK69ruiwa1arBcM6bW3K6Y3DjHiDWk9rOydtpWjR3Fo7vOsyq7y8hlPHQYA8K68GWdcX5/wcmfHW+S/5NSOpzCYRrYX1uZCAO9s3QdfEnjFQt3MVkb/ANNvQWOSTalefP2jUskS95+PtMQ4GxcfUVFF+81mK1ZlFq1wiMSgB2kjJz4e+uvfGm/+jjcO51+f7Ldjd38rfZo4JBCxLMr3AUHjk7QfLHWq9tOz33HfLbySW9wGgWYEworHOeMfCp3thHF2Z7TTJpMPdd0m+Nye9VSUJBGehyM855qM1XtKvaOw72+sZBey7e9uNuFIVMABfAZLHx61zOnVfHwzriVEJV6NU0wWl1kMsEROdylF6D5ZroHZLsFcazprX9tNBauG2ohiwG8T7S4IrSrTTYYgCxjbB4yMYHxFdn7A9o9B0zs9BaXWq20NwHYusjbeSePQ8YqtLJK2i6rHdGy9lNDfQ9JS3nlEk5GZWUkpn/TnwrF7V6vaJYXmmpKWupYWjwnIjJHVj4VMQatp1z/299bSZ/plWud9qNQa212+MYndGOGMUIk8ADwMnj9KxxQ6svltTJCafay3di9xFJGFhYLneRjPlxzyOPLFTLzTrNemXYy3Ea94ACxDj04/vNQK6vo1vwbtYG6YlDxn5MBT/qKwU/h6jaHOcbZ8da9GnyXk4FPH0TFhaXywXckToqIjKyNnd7S4z05HPNQLaZN9na43WEQtj3biGdjncBgjAPBB/wB+leLjX7SGZhLewrOBgqZDlfTHhXu37Uzm3a1tpJprcuXfurRmUZxk7iPoDWNS9cto1T/jplmHWmlkZpe8kkdtzkuDubpz61IW2qvbyLLbko6tuBEK5Tr0bkmtR1Y2kuuXkdxp2yYTNuDRA48eSD1rLjsLX7vkcWsAt4yGZO753dAePfj41a3FdnorM3O9bN1l7ZWcawrNY7mTcA095sJZvzHjHp6V0Dsc0jaDb74VhRRtjjX+VR0+Ncu0TsVc32nwajpdlYmOV2H5VRl2tjnI9PCuuaDpx0zTIbVn3soyx9TyfhXJm4L7dHVh5/y2SQpSlYHQKUpQClKUApSlAKoarSgKVEdqYPtGg3i4yQgcD1Ug/tUxUfrN3a2VhLJfSrFAw2Fm824wPOrT9yK1rT2cYtSrRzR/0Sn6gH961/VlCXUvqamLeTub68hkBGGGSOeQMVhX1o1y5lbKhzlRjqvmfL0+deykn2Z4lt6T/BaF4l0iPeRLLIABvBIJx61eRbCY42ND6BgR9RVtbM4wPCvQtGyBgVaenheDO+qyt+OxeOmRkZSc58mWvIS/txiCY7R0UH2fkeKvRxTwrjBIr0XYfmQj1xR4vRdZF5fYxIiQwFzDGrZ5Y2gwfihU1n29/apA6NJF3oI2HMgAHiMMTjPvq0JR0ORVuZkkQqwzx1xWbwt+C6zyvwyStbyaYsg2ghBkrOGBOccY5A6dasPJL34jeNl3EAsMHGax9JjAW52NkCMHPQg54qSlVJ4o5QOGUEVapaWtjHSrvoj9QleBwVMkpbq2cYPHXNYmiahb3+qR2tzvUNIquTKAqoerE+GB8/Ss+COP7a29dwCj2SeMHg1GyWtvaTxwpAxO/a8jtyRz0HQDI+tc/wAvsbN1w1y1opcBNY1qaeIA987OMA5YE8DjnO3HxzWXb6bGLgRRhlLvtK7mI9evwHPnXq3keyEklmirNImxHHWLPBZfXGR8akuzlu33rYoRu3yhcMTxuOCflUWtS9lofJrR2bTbdLawt4I4liWOMAIowBxWUBiqL1Neq809IUpSgFKUoBSlKAUpSgFKUoAa5720v4rvVXtHhkzYgFJCpZO8bBOQOvs8Z/1V0E9K5Fq5kTtXq2+6ZIvtuXXcfymNOPjW/Tyqruc/UtqOxrWqo0ms5uhdNCy7ozagFcjO7cDz4Z69AayoLizV5GLgbz0miZePQ1Nm1tplMonUMRyNuCfTjig0aVUAjIcDyNekmvDZ57h+URyPayH2e6c+SSjJ+FZUSWi/5tvKvwNW59JPPe2yn3rWIdNWNsp3keP6HK1dpPwyndPuiVWOwfhJih8mr2LAN+R45B4ZqF7u7Q5W7kPpIiuPqP3qokvUPKW7+g3If1IqnCvTLfUn2iVfT1xh7fr4rWFPpi87Cw9CK8pqt1ERm3nC+PdyK364NXW19FjYyOYyAdrS259k+BOM55qd5JD+lXkibKGRbu8dB+AimLdnGSGGT68jb8DWVpb95p8YPVcrjyq+ktqumqtvIjQwoAxVj+IceZHBJ56eNRWkd9azvHKwMZ6+A3cce/mp22tsokprS8GRckxXccigNwQQ3Q1jSYnYn2QNww7N+UmmoytJKw24WI4XP8zHpWBCrvOqhSYx4DqfX9f7FOPbsRz7tb7EoFaPapcMo8APqK2vsbp13PeQXdn9nkWOUZeRvZC/zHA5LYwAPAnJ6DOnrOkuyOO1jEicHduAxyenPPQZNTPZjWZ9DvDPFCQsgw9vvBDDoDnz92P2rkzK6+Ojsw1M/LZ2pM+Neq1fs72ysNZuDbH8C4LERoxyHx69M8HjyxWzrXBUuXpnfNKltFaUpUFhSlKAUpSgFKUoBSlKA8kc1zztb2dbTobi9tZs28kinumGWRjwcE9RwOvT6V0WoLtnH3nZ+54ztKt8mFaYrc2tGeWVUM5I/eKMc8kfqKuJPPH+V2HxrOkQFRwOo/WqGBGzkcivX5r2eS8T9M8R6vdx8FyR681krrRYYliRh7qxjbLXk2o8Kn4MfuL2ZwvLCT88LL/416EdjJzHMye8VGG2INeO6ZegpxXpkcq9olW0/P8Alyxt9KwbyxcyWsTIfxJc4GeVRSx/+vzqwDMp9ljmrTXMy3sB3sSsb4z4ZZQfoPrTVfkjlP4M0Wrd01uDtR/ZII4544+nyqLe1j07YpXfK6jeZGLdBwPdkn5VJy6lMIJAmFfbgNjp61FajM9zdkIpIRAFUeA6/qalS97ZXJaS0izNLHLNGiqFVQWI8z/eKrf2Elu8Ue5o5HAkXJwduDjp51he0Llx4gAH05q9NPLJdpI7kssaqpb0NXcvfYymk/JfgsWX2UPI4yT+asra8Ue2U5z09KyIpWSEHu9z8YG3555+tVkmygVbVW2gDbuwST61ndtSbYsadGOu6HZMismzDxseASDkEefIruNhcfarOCfGO9jV8H1Ga0tYrG8bdc6TcwyKNh2KJAoHh7DZxx/TWVBFHEMW2tXVt/pkcgD4SL+9eLlz8/R7GLFw9m5dBVa1K71DUdKsZb2XU7a5t4sEl0UEnIAAKnHOcVPaJffeelwXZTuzIvK5zgg4I+YrNPZqZ9KUqwFKUoBSlKAUpSgFQvaxe80S5QSd2x27ePzcjj3GpqontNbxT6JeCVAwWJmGfAgcVafuRW/tZx3VdWt9PuFgluCZJASihcgrjr4EVmWt7b3UayRyrlv5SeR8Kg9SFxZXk13B3LpIwDDCyKpxwpBGQcViRX1tM22406HeTk9zmNvfxwa9fSPJba8G35qoI/4qDhtkKhre6uoM/wArNvFXwupJ/l3cMy+TDBqOK/JPJ+0S2arx6VFm8vIuZ7Ikf1RsDVU1a3JxJviPk61PFjnJIlQfAViyQr9vQcf9uSPg4z+oq5FdwScxyo3oDVq5Yx3VrIeh7yPj1AYf/A03SGpZ7urcGJseY/WsNkEb3KcfiEDOOnFSUjgo/K5xgAnqaw7l4mlL5BVuR8KnkyHEmvSBo5pVHXbkeuCD+lJJUZY5ZDhQu0Y8TnP7/SpiawFxsnThhzz4+/3isGLTpLe5QqA8O7cMdV+Hj5U+sjP9O/JdtL6JCrIDjxYD/wDayxMLgEEZVsAkDr1P7fOq/Yu8uFATBOM8Yx7vWpb+H+jvrl1erqKS20UWe6VGHPtEYOc9MD4msMmeWu6OrH09TXkv6GupX2pQ28F3KHbG+U4YhR1Y5HJ8OfSulnTlI4nlAIHBII+tWtG0Oz0hHFsGaR/zyyYLH093pUnivOtzT7I9CE0u5rut9ml1CykhVbbeSrKWixypzzjwPIPvqX0my+79Ogtd+8xrhnx+Y9SfmazKVTWiwpSlSBSlKAUpSgFKUoChqG7S31vFpl3BJMgleIqE8ckcZHhVvtVHqkkUH3XvO1iZFUgZGOOvXmtIu5LmNy1/ZBJsbTLJGQwHTrz+tb4sXLT2Y5MnFaNFkTTrUXRtnmla4Yb0CY5VicknqeccVsv8Meztvrl/c3N9ZxtZWqhQNxy0h5Az5BefiKjNM7M6proml06272GNyC7yBFJz0B8T/fWuudh9Ek0HQIbO5SIXBZnmMZyCxPn48YHwrbPaU6TMcEN1yaNI7TdmNUsNRl+6tLku7JyGiED4ZM8bSGOOPPypN2S1uDlrISAAH8GRWI9McHNdXA9KriudZrR0PFLOJyw3FoxE8U8JB6SIV/Wqbw4/ECuPdmu1SRrIpV1DKeoYZFRd12a0a6JMunwhv64xsPzGK0XU0vJm+nTORyWVlL1gUHzXg1i3OlxMgEdxLHtYMFbJXg/810y57BWbsWtbueH/AEsA4H6H61Bal2P1GwtpLn7RA8USlnIJBAHjg1tPUp+zCul13NWQJDpzvFN323JjOdwYn8v9+6o63ea0/DvFUiOXJ4/MucN8jWVpVxps33jaWXefhyBpI5OAMnqvpnNR+sgJciWNixAIcE/mB610q99jnrHruTUd93uovbxqDFHlWbx3cHPuGcVmCLLAjGMeda9aarG8atDH3gRRvdiMgDjnHU9BWdLPOLy1jDNHDIeW8B4nJ+Q+NY1Htm8ZN9iYsry1huZHYiSSFMhc8F/AfCto/hw3eXeosXDHamdq4UEliceeTXLtZhm0nWHjETW+5VliU5/IwyOvrkY9K2bsb2pOnyzlSWeVV/DZQwJGehyMdawuE18TWKafyOzUrTrDt/YzyCC7t7m2uDnEbxMCfdkc/AmtvQ7gGGcEZ5rlaa8nUmmeqUpUEilKUApSlAKUpQClKUBQivLRqylWUMD4EZr3ShGi3HGkSBIkVFHRVGB8q91WlCRSlKAUpSgKVauYUuIJIZV3JIpVh5g1eqh6UI0jknavs5F2bjkuIWRhcDaCFw2Ac8+Hy8a0GV+9frkkV2H+KNv9rsbSDeU3swyBnwFc2+4yh42v65/3r1enrePbPK6mH9TSIu3iIOP5c5IPjXRP4aaDdHUpda+0p9klQxyQnJZ2AGAc8YHUe+tMltWt0aSSEiJBlnDYxzjoa6j/AA0RotKuELhk7wMvplf+Kjq6SxaQ6SGsrbM3tL2J0ntJdi7vvtKXCxiMSRS49kEkcHI6k1q1z/CdoW3aZqx9Fni/df8Aaun1WvNnJU+GenUTXk07SOxFtHFbyat+NeQH2XhdlUDAG31B9a29AFUADAAr1SoqnT2yZlT4FKUqCwpSlAKUpQClKUApSlAKUpQClKUApSlAKUpQClKUBi3thbXyBLuCOVR0DrnFQt12N02ZT3JmgbzR8j5NmtkpVpup8Mq4l+UazpvZC3tLrvbiVbqMKQI5IhjJ8Tzg8Z8KnrSzt7OEQ2kMcMQ6JGoA+QrIpSqdeWJlT4KVWlKqWFKUoBSlKAUpSgFKUoD/2Q=="/>
          <p:cNvSpPr>
            <a:spLocks noChangeAspect="1" noChangeArrowheads="1"/>
          </p:cNvSpPr>
          <p:nvPr/>
        </p:nvSpPr>
        <p:spPr bwMode="auto">
          <a:xfrm>
            <a:off x="155575" y="-609600"/>
            <a:ext cx="1543051" cy="1276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2133600" y="312004"/>
            <a:ext cx="13106400" cy="830997"/>
          </a:xfrm>
          <a:prstGeom prst="rect">
            <a:avLst/>
          </a:prstGeom>
        </p:spPr>
        <p:txBody>
          <a:bodyPr wrap="square">
            <a:spAutoFit/>
          </a:bodyPr>
          <a:lstStyle/>
          <a:p>
            <a:pPr marL="342900" lvl="0" indent="-342900" algn="ctr" fontAlgn="base">
              <a:spcBef>
                <a:spcPct val="20000"/>
              </a:spcBef>
              <a:spcAft>
                <a:spcPct val="0"/>
              </a:spcAft>
              <a:defRPr/>
            </a:pPr>
            <a:r>
              <a:rPr lang="en-US" sz="4800" kern="0" dirty="0" smtClean="0">
                <a:solidFill>
                  <a:srgbClr val="C00000"/>
                </a:solidFill>
                <a:latin typeface="Arial" pitchFamily="34" charset="0"/>
                <a:cs typeface="Arial" pitchFamily="34" charset="0"/>
              </a:rPr>
              <a:t>WSU Energy Program</a:t>
            </a:r>
            <a:endParaRPr lang="en-US" sz="3200" kern="0" dirty="0" smtClean="0">
              <a:solidFill>
                <a:srgbClr val="C00000"/>
              </a:solidFill>
              <a:latin typeface="Arial" pitchFamily="34" charset="0"/>
              <a:cs typeface="Arial" pitchFamily="34" charset="0"/>
            </a:endParaRPr>
          </a:p>
        </p:txBody>
      </p:sp>
      <p:sp>
        <p:nvSpPr>
          <p:cNvPr id="15" name="TextBox 14"/>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Intro</a:t>
            </a:r>
            <a:endParaRPr lang="en-US" sz="1600" dirty="0">
              <a:solidFill>
                <a:srgbClr val="C00000"/>
              </a:solidFill>
              <a:latin typeface="Arial" pitchFamily="34" charset="0"/>
              <a:cs typeface="Arial" pitchFamily="34" charset="0"/>
            </a:endParaRPr>
          </a:p>
        </p:txBody>
      </p:sp>
      <p:sp>
        <p:nvSpPr>
          <p:cNvPr id="13" name="Content Placeholder 8"/>
          <p:cNvSpPr>
            <a:spLocks noGrp="1"/>
          </p:cNvSpPr>
          <p:nvPr>
            <p:ph idx="1"/>
          </p:nvPr>
        </p:nvSpPr>
        <p:spPr>
          <a:xfrm>
            <a:off x="457199" y="1219200"/>
            <a:ext cx="8508570" cy="4876800"/>
          </a:xfrm>
        </p:spPr>
        <p:txBody>
          <a:bodyPr/>
          <a:lstStyle/>
          <a:p>
            <a:pPr>
              <a:buNone/>
            </a:pPr>
            <a:r>
              <a:rPr lang="en-US" sz="2600" b="1" dirty="0" smtClean="0">
                <a:ea typeface="ＭＳ Ｐゴシック" pitchFamily="34" charset="-128"/>
              </a:rPr>
              <a:t>Our staff has decades of experience in industrial efficiency:</a:t>
            </a:r>
          </a:p>
          <a:p>
            <a:r>
              <a:rPr lang="en-US" dirty="0" smtClean="0"/>
              <a:t>DOE Certified Specialists, Energy Experts, and Instructors</a:t>
            </a:r>
          </a:p>
          <a:p>
            <a:r>
              <a:rPr lang="en-US" dirty="0" smtClean="0"/>
              <a:t>Authors of many DOE publications and software tools</a:t>
            </a:r>
          </a:p>
          <a:p>
            <a:r>
              <a:rPr lang="en-US" dirty="0" smtClean="0"/>
              <a:t>Experience in scores of plant assessments</a:t>
            </a:r>
          </a:p>
          <a:p>
            <a:pPr lvl="1"/>
            <a:r>
              <a:rPr lang="en-US" dirty="0" smtClean="0"/>
              <a:t>Municipal</a:t>
            </a:r>
          </a:p>
          <a:p>
            <a:pPr lvl="1"/>
            <a:r>
              <a:rPr lang="en-US" dirty="0" smtClean="0"/>
              <a:t>Industrial</a:t>
            </a:r>
          </a:p>
          <a:p>
            <a:pPr lvl="1"/>
            <a:r>
              <a:rPr lang="en-US" dirty="0" smtClean="0"/>
              <a:t>Agricultural</a:t>
            </a:r>
          </a:p>
          <a:p>
            <a:pPr>
              <a:buNone/>
            </a:pPr>
            <a:endParaRPr lang="en-US" dirty="0" smtClean="0"/>
          </a:p>
          <a:p>
            <a:pPr>
              <a:buNone/>
            </a:pPr>
            <a:endParaRPr lang="en-US" sz="2600" b="1" dirty="0" smtClean="0">
              <a:ea typeface="ＭＳ Ｐゴシック" pitchFamily="34" charset="-128"/>
            </a:endParaRPr>
          </a:p>
          <a:p>
            <a:pPr>
              <a:buNone/>
            </a:pPr>
            <a:endParaRPr lang="en-US" dirty="0" smtClean="0"/>
          </a:p>
          <a:p>
            <a:endParaRPr lang="en-US" dirty="0" smtClean="0"/>
          </a:p>
          <a:p>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endParaRPr lang="en-US" dirty="0"/>
          </a:p>
        </p:txBody>
      </p:sp>
      <p:pic>
        <p:nvPicPr>
          <p:cNvPr id="14" name="Picture 3" descr="\\hal\User Areas\AG Industrial Group Documents\AG Photographs\Davis Wire Proces Heating Assessment Photos  Feb-09\Bill and Gil take exhaust readings with probe.jpg"/>
          <p:cNvPicPr>
            <a:picLocks noChangeAspect="1" noChangeArrowheads="1"/>
          </p:cNvPicPr>
          <p:nvPr/>
        </p:nvPicPr>
        <p:blipFill>
          <a:blip r:embed="rId3" cstate="print"/>
          <a:srcRect t="23469" r="47052" b="30102"/>
          <a:stretch>
            <a:fillRect/>
          </a:stretch>
        </p:blipFill>
        <p:spPr bwMode="auto">
          <a:xfrm>
            <a:off x="6781800" y="4648200"/>
            <a:ext cx="1389697" cy="1644904"/>
          </a:xfrm>
          <a:prstGeom prst="rect">
            <a:avLst/>
          </a:prstGeom>
          <a:noFill/>
          <a:ln>
            <a:solidFill>
              <a:schemeClr val="bg2">
                <a:lumMod val="10000"/>
              </a:schemeClr>
            </a:solidFill>
          </a:ln>
        </p:spPr>
      </p:pic>
      <p:pic>
        <p:nvPicPr>
          <p:cNvPr id="16" name="Picture 15" descr="WSUEEP-CindyW-P1010003.jpg"/>
          <p:cNvPicPr>
            <a:picLocks noChangeAspect="1"/>
          </p:cNvPicPr>
          <p:nvPr/>
        </p:nvPicPr>
        <p:blipFill>
          <a:blip r:embed="rId4" cstate="print"/>
          <a:srcRect/>
          <a:stretch>
            <a:fillRect/>
          </a:stretch>
        </p:blipFill>
        <p:spPr bwMode="auto">
          <a:xfrm>
            <a:off x="4876800" y="4648200"/>
            <a:ext cx="1644904" cy="1644904"/>
          </a:xfrm>
          <a:prstGeom prst="rect">
            <a:avLst/>
          </a:prstGeom>
          <a:noFill/>
          <a:ln>
            <a:solidFill>
              <a:schemeClr val="bg2">
                <a:lumMod val="10000"/>
              </a:schemeClr>
            </a:solidFill>
          </a:ln>
        </p:spPr>
      </p:pic>
      <p:pic>
        <p:nvPicPr>
          <p:cNvPr id="17" name="Picture 16"/>
          <p:cNvPicPr>
            <a:picLocks noChangeAspect="1" noChangeArrowheads="1"/>
          </p:cNvPicPr>
          <p:nvPr/>
        </p:nvPicPr>
        <p:blipFill>
          <a:blip r:embed="rId5" cstate="print"/>
          <a:srcRect/>
          <a:stretch>
            <a:fillRect/>
          </a:stretch>
        </p:blipFill>
        <p:spPr bwMode="auto">
          <a:xfrm>
            <a:off x="3251199" y="4649682"/>
            <a:ext cx="1403783" cy="1646278"/>
          </a:xfrm>
          <a:prstGeom prst="rect">
            <a:avLst/>
          </a:prstGeom>
          <a:noFill/>
          <a:ln>
            <a:solidFill>
              <a:schemeClr val="bg2">
                <a:lumMod val="1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7772400" cy="1143000"/>
          </a:xfrm>
        </p:spPr>
        <p:txBody>
          <a:bodyPr/>
          <a:lstStyle/>
          <a:p>
            <a:r>
              <a:rPr lang="en-US" sz="7200" dirty="0" smtClean="0">
                <a:latin typeface="Arial" pitchFamily="34" charset="0"/>
                <a:cs typeface="Arial" pitchFamily="34" charset="0"/>
              </a:rPr>
              <a:t>MOTOR INVENTORY MANAGEMENT</a:t>
            </a:r>
            <a:endParaRPr lang="en-US" sz="7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7C67FB-6EA1-49AD-8836-1CDF6DAC6510}"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4"/>
          <p:cNvSpPr>
            <a:spLocks noGrp="1" noChangeArrowheads="1"/>
          </p:cNvSpPr>
          <p:nvPr>
            <p:ph type="title"/>
          </p:nvPr>
        </p:nvSpPr>
        <p:spPr>
          <a:xfrm>
            <a:off x="605435" y="257177"/>
            <a:ext cx="8538567" cy="939403"/>
          </a:xfrm>
        </p:spPr>
        <p:txBody>
          <a:bodyPr lIns="91344" tIns="45673" rIns="91344" bIns="45673" anchor="b"/>
          <a:lstStyle/>
          <a:p>
            <a:pPr defTabSz="1030487" fontAlgn="auto">
              <a:spcAft>
                <a:spcPts val="0"/>
              </a:spcAft>
              <a:defRPr/>
            </a:pPr>
            <a:r>
              <a:rPr lang="en-US" sz="4800" dirty="0" smtClean="0">
                <a:solidFill>
                  <a:srgbClr val="C00000"/>
                </a:solidFill>
                <a:ea typeface="+mn-ea"/>
              </a:rPr>
              <a:t>Motor Management Planning</a:t>
            </a:r>
          </a:p>
        </p:txBody>
      </p:sp>
      <p:sp>
        <p:nvSpPr>
          <p:cNvPr id="45062" name="Rectangle 5"/>
          <p:cNvSpPr>
            <a:spLocks noGrp="1" noChangeArrowheads="1"/>
          </p:cNvSpPr>
          <p:nvPr>
            <p:ph idx="1"/>
          </p:nvPr>
        </p:nvSpPr>
        <p:spPr>
          <a:xfrm>
            <a:off x="859038" y="2171701"/>
            <a:ext cx="7795617" cy="3141465"/>
          </a:xfrm>
        </p:spPr>
        <p:txBody>
          <a:bodyPr lIns="91344" tIns="45673" rIns="91344" bIns="45673" rtlCol="0">
            <a:normAutofit/>
          </a:bodyPr>
          <a:lstStyle/>
          <a:p>
            <a:pPr marL="438868" indent="-320009" defTabSz="1030487" fontAlgn="auto">
              <a:spcBef>
                <a:spcPts val="0"/>
              </a:spcBef>
              <a:spcAft>
                <a:spcPts val="0"/>
              </a:spcAft>
              <a:buFont typeface="Wingdings 2"/>
              <a:buChar char=""/>
              <a:defRPr/>
            </a:pPr>
            <a:r>
              <a:rPr lang="en-US" dirty="0" smtClean="0"/>
              <a:t>Provide dollar savings through reduced energy costs </a:t>
            </a:r>
          </a:p>
          <a:p>
            <a:pPr marL="438868" indent="-320009" defTabSz="1030487" fontAlgn="auto">
              <a:spcBef>
                <a:spcPts val="0"/>
              </a:spcBef>
              <a:spcAft>
                <a:spcPts val="0"/>
              </a:spcAft>
              <a:buFont typeface="Wingdings 2"/>
              <a:buChar char=""/>
              <a:defRPr/>
            </a:pPr>
            <a:r>
              <a:rPr lang="en-US" dirty="0" smtClean="0"/>
              <a:t>Minimize energy consumption </a:t>
            </a:r>
            <a:br>
              <a:rPr lang="en-US" dirty="0" smtClean="0"/>
            </a:br>
            <a:r>
              <a:rPr lang="en-US" dirty="0" smtClean="0"/>
              <a:t>(energy cost per unit of product)</a:t>
            </a:r>
          </a:p>
          <a:p>
            <a:pPr marL="438868" indent="-320009" defTabSz="1030487" fontAlgn="auto">
              <a:spcBef>
                <a:spcPts val="0"/>
              </a:spcBef>
              <a:spcAft>
                <a:spcPts val="0"/>
              </a:spcAft>
              <a:buFont typeface="Wingdings 2"/>
              <a:buChar char=""/>
              <a:defRPr/>
            </a:pPr>
            <a:r>
              <a:rPr lang="en-US" dirty="0" smtClean="0"/>
              <a:t>Maximize efficiency while reducing downtime</a:t>
            </a:r>
          </a:p>
          <a:p>
            <a:pPr marL="438868" indent="-320009" defTabSz="1030487" fontAlgn="auto">
              <a:spcBef>
                <a:spcPts val="0"/>
              </a:spcBef>
              <a:spcAft>
                <a:spcPts val="0"/>
              </a:spcAft>
              <a:buFont typeface="Wingdings 2"/>
              <a:buChar char=""/>
              <a:defRPr/>
            </a:pPr>
            <a:r>
              <a:rPr lang="en-US" dirty="0" smtClean="0"/>
              <a:t>Improve system reliability and productivity</a:t>
            </a:r>
          </a:p>
          <a:p>
            <a:pPr marL="438868" indent="-320009" defTabSz="1030487" fontAlgn="auto">
              <a:spcBef>
                <a:spcPts val="0"/>
              </a:spcBef>
              <a:spcAft>
                <a:spcPts val="0"/>
              </a:spcAft>
              <a:buFont typeface="Wingdings 2"/>
              <a:buChar char=""/>
              <a:defRPr/>
            </a:pPr>
            <a:endParaRPr lang="en-US" dirty="0" smtClean="0"/>
          </a:p>
          <a:p>
            <a:pPr marL="438868" indent="-320009" defTabSz="1030487" fontAlgn="auto">
              <a:spcBef>
                <a:spcPts val="0"/>
              </a:spcBef>
              <a:spcAft>
                <a:spcPts val="0"/>
              </a:spcAft>
              <a:buFont typeface="Wingdings 2"/>
              <a:buChar char=""/>
              <a:defRPr/>
            </a:pPr>
            <a:endParaRPr lang="en-US" dirty="0" smtClean="0"/>
          </a:p>
        </p:txBody>
      </p:sp>
      <p:sp>
        <p:nvSpPr>
          <p:cNvPr id="56325" name="Rectangle 2"/>
          <p:cNvSpPr>
            <a:spLocks noChangeArrowheads="1"/>
          </p:cNvSpPr>
          <p:nvPr/>
        </p:nvSpPr>
        <p:spPr bwMode="auto">
          <a:xfrm>
            <a:off x="710804" y="6247210"/>
            <a:ext cx="1896667" cy="458987"/>
          </a:xfrm>
          <a:prstGeom prst="rect">
            <a:avLst/>
          </a:prstGeom>
          <a:noFill/>
          <a:ln w="12700">
            <a:noFill/>
            <a:miter lim="800000"/>
            <a:headEnd/>
            <a:tailEnd/>
          </a:ln>
        </p:spPr>
        <p:txBody>
          <a:bodyPr wrap="none" lIns="102870" tIns="51435" rIns="102870" bIns="51435" anchor="ctr"/>
          <a:lstStyle/>
          <a:p>
            <a:endParaRPr lang="en-US"/>
          </a:p>
        </p:txBody>
      </p:sp>
      <p:sp>
        <p:nvSpPr>
          <p:cNvPr id="56326" name="Rectangle 3"/>
          <p:cNvSpPr>
            <a:spLocks noChangeArrowheads="1"/>
          </p:cNvSpPr>
          <p:nvPr/>
        </p:nvSpPr>
        <p:spPr bwMode="auto">
          <a:xfrm>
            <a:off x="3148610" y="6247210"/>
            <a:ext cx="2844999" cy="458987"/>
          </a:xfrm>
          <a:prstGeom prst="rect">
            <a:avLst/>
          </a:prstGeom>
          <a:noFill/>
          <a:ln w="12700">
            <a:noFill/>
            <a:miter lim="800000"/>
            <a:headEnd/>
            <a:tailEnd/>
          </a:ln>
        </p:spPr>
        <p:txBody>
          <a:bodyPr wrap="none" lIns="102870" tIns="51435" rIns="102870" bIns="51435" anchor="ctr"/>
          <a:lstStyle/>
          <a:p>
            <a:endParaRPr lang="en-US"/>
          </a:p>
        </p:txBody>
      </p:sp>
      <p:sp>
        <p:nvSpPr>
          <p:cNvPr id="56327" name="Rectangle 6"/>
          <p:cNvSpPr>
            <a:spLocks noChangeArrowheads="1"/>
          </p:cNvSpPr>
          <p:nvPr/>
        </p:nvSpPr>
        <p:spPr bwMode="auto">
          <a:xfrm>
            <a:off x="450058" y="1600202"/>
            <a:ext cx="8020647" cy="548311"/>
          </a:xfrm>
          <a:prstGeom prst="rect">
            <a:avLst/>
          </a:prstGeom>
          <a:noFill/>
          <a:ln w="12700">
            <a:noFill/>
            <a:miter lim="800000"/>
            <a:headEnd/>
            <a:tailEnd/>
          </a:ln>
        </p:spPr>
        <p:txBody>
          <a:bodyPr lIns="85808" tIns="42904" rIns="85808" bIns="42904">
            <a:spAutoFit/>
          </a:bodyPr>
          <a:lstStyle/>
          <a:p>
            <a:pPr defTabSz="912615"/>
            <a:r>
              <a:rPr lang="en-US" sz="3000" dirty="0">
                <a:latin typeface="Arial" pitchFamily="34" charset="0"/>
                <a:cs typeface="Arial" pitchFamily="34" charset="0"/>
              </a:rPr>
              <a:t>Goals and Benefits:</a:t>
            </a:r>
          </a:p>
        </p:txBody>
      </p:sp>
      <p:sp>
        <p:nvSpPr>
          <p:cNvPr id="8" name="TextBox 7"/>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533400" y="457201"/>
            <a:ext cx="9982200" cy="1344812"/>
          </a:xfrm>
        </p:spPr>
        <p:txBody>
          <a:bodyPr>
            <a:normAutofit fontScale="90000"/>
          </a:bodyPr>
          <a:lstStyle/>
          <a:p>
            <a:pPr defTabSz="1030487" fontAlgn="auto">
              <a:spcAft>
                <a:spcPts val="0"/>
              </a:spcAft>
              <a:defRPr/>
            </a:pPr>
            <a:r>
              <a:rPr lang="en-US" sz="4800" dirty="0" smtClean="0">
                <a:solidFill>
                  <a:srgbClr val="C00000"/>
                </a:solidFill>
                <a:ea typeface="+mn-ea"/>
              </a:rPr>
              <a:t>Rule</a:t>
            </a:r>
            <a:r>
              <a:rPr lang="en-US" dirty="0" smtClean="0">
                <a:solidFill>
                  <a:schemeClr val="accent1">
                    <a:satMod val="150000"/>
                  </a:schemeClr>
                </a:solidFill>
              </a:rPr>
              <a:t> </a:t>
            </a:r>
            <a:r>
              <a:rPr lang="en-US" sz="4800" dirty="0" smtClean="0">
                <a:solidFill>
                  <a:srgbClr val="C00000"/>
                </a:solidFill>
                <a:ea typeface="+mn-ea"/>
              </a:rPr>
              <a:t>of Thumb for </a:t>
            </a:r>
            <a:br>
              <a:rPr lang="en-US" sz="4800" dirty="0" smtClean="0">
                <a:solidFill>
                  <a:srgbClr val="C00000"/>
                </a:solidFill>
                <a:ea typeface="+mn-ea"/>
              </a:rPr>
            </a:br>
            <a:r>
              <a:rPr lang="en-US" sz="4800" dirty="0" smtClean="0">
                <a:solidFill>
                  <a:srgbClr val="C00000"/>
                </a:solidFill>
                <a:ea typeface="+mn-ea"/>
              </a:rPr>
              <a:t>Energy Management</a:t>
            </a:r>
          </a:p>
        </p:txBody>
      </p:sp>
      <p:sp>
        <p:nvSpPr>
          <p:cNvPr id="46084" name="Rectangle 3"/>
          <p:cNvSpPr>
            <a:spLocks noGrp="1" noChangeArrowheads="1"/>
          </p:cNvSpPr>
          <p:nvPr>
            <p:ph idx="1"/>
          </p:nvPr>
        </p:nvSpPr>
        <p:spPr>
          <a:xfrm>
            <a:off x="914401" y="2209801"/>
            <a:ext cx="7243763" cy="3511153"/>
          </a:xfrm>
        </p:spPr>
        <p:txBody>
          <a:bodyPr rtlCol="0">
            <a:normAutofit/>
          </a:bodyPr>
          <a:lstStyle/>
          <a:p>
            <a:pPr marL="438868" indent="-320009" defTabSz="1030487" fontAlgn="auto">
              <a:spcBef>
                <a:spcPts val="0"/>
              </a:spcBef>
              <a:spcAft>
                <a:spcPts val="0"/>
              </a:spcAft>
              <a:buFont typeface="Wingdings 2"/>
              <a:buChar char=""/>
              <a:defRPr/>
            </a:pPr>
            <a:r>
              <a:rPr lang="en-US" b="1" dirty="0" smtClean="0"/>
              <a:t>One person-year of effort should be allocated for energy management activities for every $1 million spent on energy bills annually</a:t>
            </a:r>
          </a:p>
          <a:p>
            <a:pPr marL="438868" indent="-320009" defTabSz="1030487" fontAlgn="auto">
              <a:spcBef>
                <a:spcPts val="0"/>
              </a:spcBef>
              <a:spcAft>
                <a:spcPts val="0"/>
              </a:spcAft>
              <a:buFont typeface="Wingdings 2"/>
              <a:buChar char=""/>
              <a:defRPr/>
            </a:pPr>
            <a:r>
              <a:rPr lang="en-US" b="1" dirty="0" smtClean="0"/>
              <a:t>After your program has been launched, the level can be set at one person-year for every $2-$5 million spent annually</a:t>
            </a:r>
          </a:p>
          <a:p>
            <a:pPr marL="438868" indent="-320009" defTabSz="1030487" fontAlgn="auto">
              <a:spcBef>
                <a:spcPts val="0"/>
              </a:spcBef>
              <a:spcAft>
                <a:spcPts val="0"/>
              </a:spcAft>
              <a:buNone/>
              <a:defRPr/>
            </a:pPr>
            <a:endParaRPr lang="en-US" b="1" dirty="0" smtClean="0"/>
          </a:p>
        </p:txBody>
      </p:sp>
      <p:sp>
        <p:nvSpPr>
          <p:cNvPr id="5" name="TextBox 4"/>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533400" y="457201"/>
            <a:ext cx="9982200" cy="1344812"/>
          </a:xfrm>
        </p:spPr>
        <p:txBody>
          <a:bodyPr>
            <a:normAutofit fontScale="90000"/>
          </a:bodyPr>
          <a:lstStyle/>
          <a:p>
            <a:pPr defTabSz="1030487" fontAlgn="auto">
              <a:spcAft>
                <a:spcPts val="0"/>
              </a:spcAft>
              <a:defRPr/>
            </a:pPr>
            <a:r>
              <a:rPr lang="en-US" sz="4800" dirty="0" smtClean="0">
                <a:solidFill>
                  <a:srgbClr val="C00000"/>
                </a:solidFill>
                <a:ea typeface="+mn-ea"/>
              </a:rPr>
              <a:t>Who </a:t>
            </a:r>
            <a:r>
              <a:rPr lang="en-US" sz="4800" b="1" dirty="0" smtClean="0">
                <a:solidFill>
                  <a:srgbClr val="C00000"/>
                </a:solidFill>
                <a:ea typeface="+mn-ea"/>
              </a:rPr>
              <a:t>should</a:t>
            </a:r>
            <a:r>
              <a:rPr lang="en-US" sz="4800" dirty="0" smtClean="0">
                <a:solidFill>
                  <a:srgbClr val="C00000"/>
                </a:solidFill>
                <a:ea typeface="+mn-ea"/>
              </a:rPr>
              <a:t> be included in motor management?</a:t>
            </a:r>
          </a:p>
        </p:txBody>
      </p:sp>
      <p:sp>
        <p:nvSpPr>
          <p:cNvPr id="46084" name="Rectangle 3"/>
          <p:cNvSpPr>
            <a:spLocks noGrp="1" noChangeArrowheads="1"/>
          </p:cNvSpPr>
          <p:nvPr>
            <p:ph idx="1"/>
          </p:nvPr>
        </p:nvSpPr>
        <p:spPr>
          <a:xfrm>
            <a:off x="152400" y="1981201"/>
            <a:ext cx="8991600" cy="3511153"/>
          </a:xfrm>
        </p:spPr>
        <p:txBody>
          <a:bodyPr rtlCol="0">
            <a:normAutofit/>
          </a:bodyPr>
          <a:lstStyle/>
          <a:p>
            <a:pPr marL="438868" indent="-320009" defTabSz="1030487" fontAlgn="auto">
              <a:spcBef>
                <a:spcPts val="0"/>
              </a:spcBef>
              <a:spcAft>
                <a:spcPts val="0"/>
              </a:spcAft>
              <a:buFont typeface="Wingdings 2"/>
              <a:buChar char=""/>
              <a:defRPr/>
            </a:pPr>
            <a:r>
              <a:rPr lang="en-US" b="1" dirty="0" smtClean="0"/>
              <a:t>Upper Management (must have commitment)</a:t>
            </a:r>
          </a:p>
          <a:p>
            <a:pPr marL="438868" indent="-320009" defTabSz="1030487" fontAlgn="auto">
              <a:spcBef>
                <a:spcPts val="0"/>
              </a:spcBef>
              <a:spcAft>
                <a:spcPts val="0"/>
              </a:spcAft>
              <a:buFont typeface="Wingdings 2"/>
              <a:buChar char=""/>
              <a:defRPr/>
            </a:pPr>
            <a:r>
              <a:rPr lang="en-US" b="1" dirty="0" smtClean="0"/>
              <a:t>Resource Conservation Managers</a:t>
            </a:r>
          </a:p>
          <a:p>
            <a:pPr marL="438868" indent="-320009" defTabSz="1030487" fontAlgn="auto">
              <a:spcBef>
                <a:spcPts val="0"/>
              </a:spcBef>
              <a:spcAft>
                <a:spcPts val="0"/>
              </a:spcAft>
              <a:buFont typeface="Wingdings 2"/>
              <a:buChar char=""/>
              <a:defRPr/>
            </a:pPr>
            <a:r>
              <a:rPr lang="en-US" b="1" dirty="0" smtClean="0"/>
              <a:t>Engineers</a:t>
            </a:r>
          </a:p>
          <a:p>
            <a:pPr marL="438868" indent="-320009" defTabSz="1030487" fontAlgn="auto">
              <a:spcBef>
                <a:spcPts val="0"/>
              </a:spcBef>
              <a:spcAft>
                <a:spcPts val="0"/>
              </a:spcAft>
              <a:buFont typeface="Wingdings 2"/>
              <a:buChar char=""/>
              <a:defRPr/>
            </a:pPr>
            <a:r>
              <a:rPr lang="en-US" b="1" dirty="0" smtClean="0"/>
              <a:t>Electricians and Maintenance Staff</a:t>
            </a:r>
          </a:p>
          <a:p>
            <a:pPr marL="438868" indent="-320009" defTabSz="1030487" fontAlgn="auto">
              <a:spcBef>
                <a:spcPts val="0"/>
              </a:spcBef>
              <a:spcAft>
                <a:spcPts val="0"/>
              </a:spcAft>
              <a:buFont typeface="Wingdings 2"/>
              <a:buChar char=""/>
              <a:defRPr/>
            </a:pPr>
            <a:r>
              <a:rPr lang="en-US" b="1" dirty="0" smtClean="0"/>
              <a:t>Procurement/Purchasing</a:t>
            </a:r>
          </a:p>
        </p:txBody>
      </p:sp>
      <p:sp>
        <p:nvSpPr>
          <p:cNvPr id="5" name="TextBox 4"/>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pic>
        <p:nvPicPr>
          <p:cNvPr id="210946" name="Picture 2" descr="https://encrypted-tbn0.google.com/images?q=tbn:ANd9GcRPiqEpDzWVhTTuBh6zqfsDas9dT0HbNnA78kZMuwA84nTxc7IhcQ"/>
          <p:cNvPicPr>
            <a:picLocks noChangeAspect="1" noChangeArrowheads="1"/>
          </p:cNvPicPr>
          <p:nvPr/>
        </p:nvPicPr>
        <p:blipFill>
          <a:blip r:embed="rId3" cstate="print"/>
          <a:srcRect/>
          <a:stretch>
            <a:fillRect/>
          </a:stretch>
        </p:blipFill>
        <p:spPr bwMode="auto">
          <a:xfrm>
            <a:off x="3581400" y="4572000"/>
            <a:ext cx="2633691" cy="1752600"/>
          </a:xfrm>
          <a:prstGeom prst="rect">
            <a:avLst/>
          </a:prstGeom>
          <a:noFill/>
        </p:spPr>
      </p:pic>
      <p:pic>
        <p:nvPicPr>
          <p:cNvPr id="210948" name="Picture 4" descr="https://encrypted-tbn3.google.com/images?q=tbn:ANd9GcT7FLhcsD0Ax3lig1H3n4SWqdqUzKCIaff-tZw50DNeSz_TC_0_"/>
          <p:cNvPicPr>
            <a:picLocks noChangeAspect="1" noChangeArrowheads="1"/>
          </p:cNvPicPr>
          <p:nvPr/>
        </p:nvPicPr>
        <p:blipFill>
          <a:blip r:embed="rId4" cstate="print"/>
          <a:srcRect/>
          <a:stretch>
            <a:fillRect/>
          </a:stretch>
        </p:blipFill>
        <p:spPr bwMode="auto">
          <a:xfrm>
            <a:off x="6553200" y="4572000"/>
            <a:ext cx="2365765" cy="1781176"/>
          </a:xfrm>
          <a:prstGeom prst="rect">
            <a:avLst/>
          </a:prstGeom>
          <a:noFill/>
        </p:spPr>
      </p:pic>
      <p:pic>
        <p:nvPicPr>
          <p:cNvPr id="7" name="Picture 6" descr="PA070028.JPG"/>
          <p:cNvPicPr>
            <a:picLocks noGrp="1" noChangeAspect="1"/>
          </p:cNvPicPr>
          <p:nvPr isPhoto="1"/>
        </p:nvPicPr>
        <p:blipFill>
          <a:blip r:embed="rId5" cstate="print">
            <a:lum/>
          </a:blip>
          <a:stretch>
            <a:fillRect/>
          </a:stretch>
        </p:blipFill>
        <p:spPr>
          <a:xfrm>
            <a:off x="685800" y="4572000"/>
            <a:ext cx="2387600" cy="17907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507208" y="100013"/>
            <a:ext cx="5068491" cy="1144787"/>
          </a:xfrm>
        </p:spPr>
        <p:txBody>
          <a:bodyPr lIns="102860" tIns="51429" rIns="102860" bIns="51429" anchor="t">
            <a:noAutofit/>
          </a:bodyPr>
          <a:lstStyle/>
          <a:p>
            <a:pPr fontAlgn="auto">
              <a:spcAft>
                <a:spcPts val="0"/>
              </a:spcAft>
              <a:defRPr/>
            </a:pPr>
            <a:r>
              <a:rPr lang="en-US" sz="4800" dirty="0" smtClean="0">
                <a:solidFill>
                  <a:srgbClr val="C00000"/>
                </a:solidFill>
                <a:latin typeface="Arial" pitchFamily="34" charset="0"/>
                <a:ea typeface="+mn-ea"/>
                <a:cs typeface="Arial" pitchFamily="34" charset="0"/>
              </a:rPr>
              <a:t>Develop a Motor Inventory</a:t>
            </a:r>
          </a:p>
        </p:txBody>
      </p:sp>
      <p:sp>
        <p:nvSpPr>
          <p:cNvPr id="179203" name="Rectangle 3"/>
          <p:cNvSpPr>
            <a:spLocks noGrp="1" noChangeArrowheads="1"/>
          </p:cNvSpPr>
          <p:nvPr>
            <p:ph sz="half" idx="1"/>
          </p:nvPr>
        </p:nvSpPr>
        <p:spPr>
          <a:xfrm>
            <a:off x="492921" y="2207419"/>
            <a:ext cx="3746897" cy="4496991"/>
          </a:xfrm>
        </p:spPr>
        <p:txBody>
          <a:bodyPr lIns="102860" tIns="51429" rIns="102860" bIns="51429"/>
          <a:lstStyle/>
          <a:p>
            <a:pPr marL="0" indent="0">
              <a:lnSpc>
                <a:spcPct val="85000"/>
              </a:lnSpc>
            </a:pPr>
            <a:r>
              <a:rPr lang="en-US" sz="2400" b="1" dirty="0" smtClean="0">
                <a:solidFill>
                  <a:srgbClr val="680AE6"/>
                </a:solidFill>
              </a:rPr>
              <a:t>Frame Type/Size</a:t>
            </a:r>
          </a:p>
          <a:p>
            <a:pPr marL="0" indent="0">
              <a:lnSpc>
                <a:spcPct val="85000"/>
              </a:lnSpc>
              <a:spcAft>
                <a:spcPct val="15000"/>
              </a:spcAft>
            </a:pPr>
            <a:r>
              <a:rPr lang="en-US" sz="2400" b="1" dirty="0" smtClean="0">
                <a:solidFill>
                  <a:srgbClr val="680AE6"/>
                </a:solidFill>
              </a:rPr>
              <a:t>Voltage</a:t>
            </a:r>
          </a:p>
          <a:p>
            <a:pPr marL="0" indent="0">
              <a:lnSpc>
                <a:spcPct val="85000"/>
              </a:lnSpc>
              <a:spcAft>
                <a:spcPct val="15000"/>
              </a:spcAft>
            </a:pPr>
            <a:r>
              <a:rPr lang="en-US" sz="2400" b="1" dirty="0" smtClean="0">
                <a:solidFill>
                  <a:srgbClr val="680AE6"/>
                </a:solidFill>
              </a:rPr>
              <a:t>Rated Horsepower</a:t>
            </a:r>
          </a:p>
          <a:p>
            <a:pPr marL="0" indent="0">
              <a:lnSpc>
                <a:spcPct val="85000"/>
              </a:lnSpc>
              <a:spcAft>
                <a:spcPct val="15000"/>
              </a:spcAft>
            </a:pPr>
            <a:r>
              <a:rPr lang="en-US" sz="2400" b="1" dirty="0" smtClean="0">
                <a:solidFill>
                  <a:srgbClr val="680AE6"/>
                </a:solidFill>
              </a:rPr>
              <a:t>Amps, Rated Load</a:t>
            </a:r>
          </a:p>
          <a:p>
            <a:pPr marL="0" indent="0">
              <a:lnSpc>
                <a:spcPct val="85000"/>
              </a:lnSpc>
              <a:spcAft>
                <a:spcPct val="15000"/>
              </a:spcAft>
            </a:pPr>
            <a:r>
              <a:rPr lang="en-US" sz="2400" b="1" dirty="0" smtClean="0"/>
              <a:t>Time Rating, i.e. Duty</a:t>
            </a:r>
          </a:p>
          <a:p>
            <a:pPr marL="0" indent="0">
              <a:lnSpc>
                <a:spcPct val="85000"/>
              </a:lnSpc>
              <a:spcAft>
                <a:spcPct val="15000"/>
              </a:spcAft>
            </a:pPr>
            <a:r>
              <a:rPr lang="en-US" sz="2400" b="1" dirty="0" smtClean="0"/>
              <a:t>Maximum ambient Temperature</a:t>
            </a:r>
          </a:p>
          <a:p>
            <a:pPr marL="0" indent="0">
              <a:lnSpc>
                <a:spcPct val="85000"/>
              </a:lnSpc>
              <a:spcAft>
                <a:spcPct val="15000"/>
              </a:spcAft>
            </a:pPr>
            <a:r>
              <a:rPr lang="en-US" sz="2400" b="1" dirty="0" smtClean="0">
                <a:solidFill>
                  <a:srgbClr val="680AE6"/>
                </a:solidFill>
              </a:rPr>
              <a:t>RPM at Rated Load</a:t>
            </a:r>
          </a:p>
          <a:p>
            <a:pPr marL="0" indent="0">
              <a:lnSpc>
                <a:spcPct val="85000"/>
              </a:lnSpc>
              <a:spcAft>
                <a:spcPct val="15000"/>
              </a:spcAft>
            </a:pPr>
            <a:r>
              <a:rPr lang="en-US" sz="2400" b="1" dirty="0" smtClean="0">
                <a:solidFill>
                  <a:srgbClr val="680AE6"/>
                </a:solidFill>
              </a:rPr>
              <a:t>Insulation Class</a:t>
            </a:r>
          </a:p>
          <a:p>
            <a:pPr marL="0" indent="0">
              <a:lnSpc>
                <a:spcPct val="85000"/>
              </a:lnSpc>
              <a:spcAft>
                <a:spcPct val="15000"/>
              </a:spcAft>
            </a:pPr>
            <a:endParaRPr lang="en-US" sz="2400" b="1" dirty="0" smtClean="0"/>
          </a:p>
          <a:p>
            <a:pPr marL="0" indent="0">
              <a:lnSpc>
                <a:spcPct val="85000"/>
              </a:lnSpc>
              <a:spcAft>
                <a:spcPct val="15000"/>
              </a:spcAft>
            </a:pPr>
            <a:endParaRPr lang="en-US" sz="2400" b="1" dirty="0" smtClean="0"/>
          </a:p>
          <a:p>
            <a:pPr marL="0" indent="0">
              <a:lnSpc>
                <a:spcPct val="85000"/>
              </a:lnSpc>
            </a:pPr>
            <a:endParaRPr lang="en-US" sz="2100" dirty="0" smtClean="0"/>
          </a:p>
        </p:txBody>
      </p:sp>
      <p:sp>
        <p:nvSpPr>
          <p:cNvPr id="179204" name="Rectangle 4"/>
          <p:cNvSpPr>
            <a:spLocks noGrp="1" noChangeArrowheads="1"/>
          </p:cNvSpPr>
          <p:nvPr>
            <p:ph sz="half" idx="2"/>
          </p:nvPr>
        </p:nvSpPr>
        <p:spPr>
          <a:xfrm>
            <a:off x="4382691" y="2189561"/>
            <a:ext cx="4457700" cy="4284465"/>
          </a:xfrm>
        </p:spPr>
        <p:txBody>
          <a:bodyPr lIns="102860" tIns="51429" rIns="102860" bIns="51429"/>
          <a:lstStyle/>
          <a:p>
            <a:pPr marL="0" indent="0"/>
            <a:r>
              <a:rPr lang="en-US" sz="2400" b="1" dirty="0" smtClean="0">
                <a:solidFill>
                  <a:srgbClr val="680AE6"/>
                </a:solidFill>
              </a:rPr>
              <a:t>Design Letter</a:t>
            </a:r>
          </a:p>
          <a:p>
            <a:pPr marL="0" indent="0"/>
            <a:r>
              <a:rPr lang="en-US" sz="2400" b="1" dirty="0" smtClean="0"/>
              <a:t>Service Factor</a:t>
            </a:r>
          </a:p>
          <a:p>
            <a:pPr marL="0" indent="0"/>
            <a:r>
              <a:rPr lang="en-US" sz="2400" b="1" dirty="0" smtClean="0"/>
              <a:t>Frequency</a:t>
            </a:r>
          </a:p>
          <a:p>
            <a:pPr marL="0" indent="0"/>
            <a:r>
              <a:rPr lang="en-US" sz="2400" b="1" dirty="0" smtClean="0"/>
              <a:t>Number of Phases</a:t>
            </a:r>
          </a:p>
          <a:p>
            <a:pPr marL="0" indent="0"/>
            <a:r>
              <a:rPr lang="en-US" sz="2400" b="1" dirty="0" smtClean="0"/>
              <a:t>Locked Rotor Code, MG1 Part 10.37 (</a:t>
            </a:r>
            <a:r>
              <a:rPr lang="en-US" sz="2400" b="1" dirty="0" err="1" smtClean="0"/>
              <a:t>kVA</a:t>
            </a:r>
            <a:r>
              <a:rPr lang="en-US" sz="2400" b="1" dirty="0" smtClean="0"/>
              <a:t>/hp)</a:t>
            </a:r>
          </a:p>
          <a:p>
            <a:pPr marL="0" indent="0"/>
            <a:r>
              <a:rPr lang="en-US" sz="2400" b="1" dirty="0" smtClean="0">
                <a:solidFill>
                  <a:srgbClr val="680AE6"/>
                </a:solidFill>
              </a:rPr>
              <a:t>Full Load Efficiency (Nominal)</a:t>
            </a:r>
          </a:p>
          <a:p>
            <a:pPr marL="0" indent="0"/>
            <a:r>
              <a:rPr lang="en-US" sz="2400" b="1" dirty="0" smtClean="0"/>
              <a:t>Other Optional Information</a:t>
            </a:r>
          </a:p>
          <a:p>
            <a:pPr marL="0" indent="0"/>
            <a:r>
              <a:rPr lang="en-US" sz="2400" b="1" dirty="0" smtClean="0"/>
              <a:t>Power Factor</a:t>
            </a:r>
          </a:p>
        </p:txBody>
      </p:sp>
      <p:pic>
        <p:nvPicPr>
          <p:cNvPr id="63493" name="Picture 5" descr="Nameplate"/>
          <p:cNvPicPr>
            <a:picLocks noChangeAspect="1" noChangeArrowheads="1"/>
          </p:cNvPicPr>
          <p:nvPr/>
        </p:nvPicPr>
        <p:blipFill>
          <a:blip r:embed="rId3" cstate="print"/>
          <a:srcRect/>
          <a:stretch>
            <a:fillRect/>
          </a:stretch>
        </p:blipFill>
        <p:spPr bwMode="auto">
          <a:xfrm>
            <a:off x="5775723" y="1"/>
            <a:ext cx="3368279" cy="2096691"/>
          </a:xfrm>
          <a:prstGeom prst="rect">
            <a:avLst/>
          </a:prstGeom>
          <a:noFill/>
          <a:ln w="9525">
            <a:noFill/>
            <a:miter lim="800000"/>
            <a:headEnd/>
            <a:tailEnd/>
          </a:ln>
        </p:spPr>
      </p:pic>
      <p:sp>
        <p:nvSpPr>
          <p:cNvPr id="6" name="TextBox 5"/>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dissolve">
                                      <p:cBhvr>
                                        <p:cTn id="7" dur="500"/>
                                        <p:tgtEl>
                                          <p:spTgt spid="179202"/>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179203">
                                            <p:txEl>
                                              <p:pRg st="0" end="0"/>
                                            </p:txEl>
                                          </p:spTgt>
                                        </p:tgtEl>
                                        <p:attrNameLst>
                                          <p:attrName>style.visibility</p:attrName>
                                        </p:attrNameLst>
                                      </p:cBhvr>
                                      <p:to>
                                        <p:strVal val="visible"/>
                                      </p:to>
                                    </p:set>
                                    <p:anim calcmode="lin" valueType="num">
                                      <p:cBhvr additive="base">
                                        <p:cTn id="11" dur="500" fill="hold"/>
                                        <p:tgtEl>
                                          <p:spTgt spid="1792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179203">
                                            <p:txEl>
                                              <p:pRg st="1" end="1"/>
                                            </p:txEl>
                                          </p:spTgt>
                                        </p:tgtEl>
                                        <p:attrNameLst>
                                          <p:attrName>style.visibility</p:attrName>
                                        </p:attrNameLst>
                                      </p:cBhvr>
                                      <p:to>
                                        <p:strVal val="visible"/>
                                      </p:to>
                                    </p:set>
                                    <p:anim calcmode="lin" valueType="num">
                                      <p:cBhvr additive="base">
                                        <p:cTn id="16" dur="500" fill="hold"/>
                                        <p:tgtEl>
                                          <p:spTgt spid="179203">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childTnLst>
                                    <p:set>
                                      <p:cBhvr>
                                        <p:cTn id="20" dur="1" fill="hold">
                                          <p:stCondLst>
                                            <p:cond delay="0"/>
                                          </p:stCondLst>
                                        </p:cTn>
                                        <p:tgtEl>
                                          <p:spTgt spid="179203">
                                            <p:txEl>
                                              <p:pRg st="2" end="2"/>
                                            </p:txEl>
                                          </p:spTgt>
                                        </p:tgtEl>
                                        <p:attrNameLst>
                                          <p:attrName>style.visibility</p:attrName>
                                        </p:attrNameLst>
                                      </p:cBhvr>
                                      <p:to>
                                        <p:strVal val="visible"/>
                                      </p:to>
                                    </p:set>
                                    <p:anim calcmode="lin" valueType="num">
                                      <p:cBhvr additive="base">
                                        <p:cTn id="21" dur="500" fill="hold"/>
                                        <p:tgtEl>
                                          <p:spTgt spid="179203">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8" fill="hold" grpId="0" nodeType="afterEffect">
                                  <p:stCondLst>
                                    <p:cond delay="1000"/>
                                  </p:stCondLst>
                                  <p:childTnLst>
                                    <p:set>
                                      <p:cBhvr>
                                        <p:cTn id="25" dur="1" fill="hold">
                                          <p:stCondLst>
                                            <p:cond delay="0"/>
                                          </p:stCondLst>
                                        </p:cTn>
                                        <p:tgtEl>
                                          <p:spTgt spid="179203">
                                            <p:txEl>
                                              <p:pRg st="3" end="3"/>
                                            </p:txEl>
                                          </p:spTgt>
                                        </p:tgtEl>
                                        <p:attrNameLst>
                                          <p:attrName>style.visibility</p:attrName>
                                        </p:attrNameLst>
                                      </p:cBhvr>
                                      <p:to>
                                        <p:strVal val="visible"/>
                                      </p:to>
                                    </p:set>
                                    <p:anim calcmode="lin" valueType="num">
                                      <p:cBhvr additive="base">
                                        <p:cTn id="26" dur="500" fill="hold"/>
                                        <p:tgtEl>
                                          <p:spTgt spid="179203">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79203">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2" presetClass="entr" presetSubtype="8" fill="hold" grpId="0" nodeType="afterEffect">
                                  <p:stCondLst>
                                    <p:cond delay="1000"/>
                                  </p:stCondLst>
                                  <p:childTnLst>
                                    <p:set>
                                      <p:cBhvr>
                                        <p:cTn id="30" dur="1" fill="hold">
                                          <p:stCondLst>
                                            <p:cond delay="0"/>
                                          </p:stCondLst>
                                        </p:cTn>
                                        <p:tgtEl>
                                          <p:spTgt spid="179203">
                                            <p:txEl>
                                              <p:pRg st="4" end="4"/>
                                            </p:txEl>
                                          </p:spTgt>
                                        </p:tgtEl>
                                        <p:attrNameLst>
                                          <p:attrName>style.visibility</p:attrName>
                                        </p:attrNameLst>
                                      </p:cBhvr>
                                      <p:to>
                                        <p:strVal val="visible"/>
                                      </p:to>
                                    </p:set>
                                    <p:anim calcmode="lin" valueType="num">
                                      <p:cBhvr additive="base">
                                        <p:cTn id="31" dur="500" fill="hold"/>
                                        <p:tgtEl>
                                          <p:spTgt spid="179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p:stCondLst>
                                    <p:cond delay="1000"/>
                                  </p:stCondLst>
                                  <p:childTnLst>
                                    <p:set>
                                      <p:cBhvr>
                                        <p:cTn id="35" dur="1" fill="hold">
                                          <p:stCondLst>
                                            <p:cond delay="0"/>
                                          </p:stCondLst>
                                        </p:cTn>
                                        <p:tgtEl>
                                          <p:spTgt spid="179203">
                                            <p:txEl>
                                              <p:pRg st="5" end="5"/>
                                            </p:txEl>
                                          </p:spTgt>
                                        </p:tgtEl>
                                        <p:attrNameLst>
                                          <p:attrName>style.visibility</p:attrName>
                                        </p:attrNameLst>
                                      </p:cBhvr>
                                      <p:to>
                                        <p:strVal val="visible"/>
                                      </p:to>
                                    </p:set>
                                    <p:anim calcmode="lin" valueType="num">
                                      <p:cBhvr additive="base">
                                        <p:cTn id="36" dur="500" fill="hold"/>
                                        <p:tgtEl>
                                          <p:spTgt spid="179203">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9500"/>
                            </p:stCondLst>
                            <p:childTnLst>
                              <p:par>
                                <p:cTn id="39" presetID="2" presetClass="entr" presetSubtype="8" fill="hold" grpId="0" nodeType="afterEffect">
                                  <p:stCondLst>
                                    <p:cond delay="1000"/>
                                  </p:stCondLst>
                                  <p:childTnLst>
                                    <p:set>
                                      <p:cBhvr>
                                        <p:cTn id="40" dur="1" fill="hold">
                                          <p:stCondLst>
                                            <p:cond delay="0"/>
                                          </p:stCondLst>
                                        </p:cTn>
                                        <p:tgtEl>
                                          <p:spTgt spid="179203">
                                            <p:txEl>
                                              <p:pRg st="6" end="6"/>
                                            </p:txEl>
                                          </p:spTgt>
                                        </p:tgtEl>
                                        <p:attrNameLst>
                                          <p:attrName>style.visibility</p:attrName>
                                        </p:attrNameLst>
                                      </p:cBhvr>
                                      <p:to>
                                        <p:strVal val="visible"/>
                                      </p:to>
                                    </p:set>
                                    <p:anim calcmode="lin" valueType="num">
                                      <p:cBhvr additive="base">
                                        <p:cTn id="41" dur="500" fill="hold"/>
                                        <p:tgtEl>
                                          <p:spTgt spid="17920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79203">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1000"/>
                            </p:stCondLst>
                            <p:childTnLst>
                              <p:par>
                                <p:cTn id="44" presetID="2" presetClass="entr" presetSubtype="8" fill="hold" grpId="0" nodeType="afterEffect">
                                  <p:stCondLst>
                                    <p:cond delay="1000"/>
                                  </p:stCondLst>
                                  <p:childTnLst>
                                    <p:set>
                                      <p:cBhvr>
                                        <p:cTn id="45" dur="1" fill="hold">
                                          <p:stCondLst>
                                            <p:cond delay="0"/>
                                          </p:stCondLst>
                                        </p:cTn>
                                        <p:tgtEl>
                                          <p:spTgt spid="179203">
                                            <p:txEl>
                                              <p:pRg st="7" end="7"/>
                                            </p:txEl>
                                          </p:spTgt>
                                        </p:tgtEl>
                                        <p:attrNameLst>
                                          <p:attrName>style.visibility</p:attrName>
                                        </p:attrNameLst>
                                      </p:cBhvr>
                                      <p:to>
                                        <p:strVal val="visible"/>
                                      </p:to>
                                    </p:set>
                                    <p:anim calcmode="lin" valueType="num">
                                      <p:cBhvr additive="base">
                                        <p:cTn id="46" dur="500" fill="hold"/>
                                        <p:tgtEl>
                                          <p:spTgt spid="179203">
                                            <p:txEl>
                                              <p:pRg st="7" end="7"/>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79203">
                                            <p:txEl>
                                              <p:pRg st="7" end="7"/>
                                            </p:txEl>
                                          </p:spTgt>
                                        </p:tgtEl>
                                        <p:attrNameLst>
                                          <p:attrName>ppt_y</p:attrName>
                                        </p:attrNameLst>
                                      </p:cBhvr>
                                      <p:tavLst>
                                        <p:tav tm="0">
                                          <p:val>
                                            <p:strVal val="#ppt_y"/>
                                          </p:val>
                                        </p:tav>
                                        <p:tav tm="100000">
                                          <p:val>
                                            <p:strVal val="#ppt_y"/>
                                          </p:val>
                                        </p:tav>
                                      </p:tavLst>
                                    </p:anim>
                                  </p:childTnLst>
                                </p:cTn>
                              </p:par>
                            </p:childTnLst>
                          </p:cTn>
                        </p:par>
                        <p:par>
                          <p:cTn id="48" fill="hold">
                            <p:stCondLst>
                              <p:cond delay="12500"/>
                            </p:stCondLst>
                            <p:childTnLst>
                              <p:par>
                                <p:cTn id="49" presetID="2" presetClass="entr" presetSubtype="2" fill="hold" grpId="0" nodeType="afterEffect">
                                  <p:stCondLst>
                                    <p:cond delay="1000"/>
                                  </p:stCondLst>
                                  <p:childTnLst>
                                    <p:set>
                                      <p:cBhvr>
                                        <p:cTn id="50" dur="1" fill="hold">
                                          <p:stCondLst>
                                            <p:cond delay="0"/>
                                          </p:stCondLst>
                                        </p:cTn>
                                        <p:tgtEl>
                                          <p:spTgt spid="179204">
                                            <p:txEl>
                                              <p:pRg st="0" end="0"/>
                                            </p:txEl>
                                          </p:spTgt>
                                        </p:tgtEl>
                                        <p:attrNameLst>
                                          <p:attrName>style.visibility</p:attrName>
                                        </p:attrNameLst>
                                      </p:cBhvr>
                                      <p:to>
                                        <p:strVal val="visible"/>
                                      </p:to>
                                    </p:set>
                                    <p:anim calcmode="lin" valueType="num">
                                      <p:cBhvr additive="base">
                                        <p:cTn id="51" dur="500" fill="hold"/>
                                        <p:tgtEl>
                                          <p:spTgt spid="179204">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7920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14000"/>
                            </p:stCondLst>
                            <p:childTnLst>
                              <p:par>
                                <p:cTn id="54" presetID="2" presetClass="entr" presetSubtype="2" fill="hold" grpId="0" nodeType="afterEffect">
                                  <p:stCondLst>
                                    <p:cond delay="1000"/>
                                  </p:stCondLst>
                                  <p:childTnLst>
                                    <p:set>
                                      <p:cBhvr>
                                        <p:cTn id="55" dur="1" fill="hold">
                                          <p:stCondLst>
                                            <p:cond delay="0"/>
                                          </p:stCondLst>
                                        </p:cTn>
                                        <p:tgtEl>
                                          <p:spTgt spid="179204">
                                            <p:txEl>
                                              <p:pRg st="1" end="1"/>
                                            </p:txEl>
                                          </p:spTgt>
                                        </p:tgtEl>
                                        <p:attrNameLst>
                                          <p:attrName>style.visibility</p:attrName>
                                        </p:attrNameLst>
                                      </p:cBhvr>
                                      <p:to>
                                        <p:strVal val="visible"/>
                                      </p:to>
                                    </p:set>
                                    <p:anim calcmode="lin" valueType="num">
                                      <p:cBhvr additive="base">
                                        <p:cTn id="56" dur="500" fill="hold"/>
                                        <p:tgtEl>
                                          <p:spTgt spid="179204">
                                            <p:txEl>
                                              <p:pRg st="1" end="1"/>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79204">
                                            <p:txEl>
                                              <p:pRg st="1" end="1"/>
                                            </p:txEl>
                                          </p:spTgt>
                                        </p:tgtEl>
                                        <p:attrNameLst>
                                          <p:attrName>ppt_y</p:attrName>
                                        </p:attrNameLst>
                                      </p:cBhvr>
                                      <p:tavLst>
                                        <p:tav tm="0">
                                          <p:val>
                                            <p:strVal val="#ppt_y"/>
                                          </p:val>
                                        </p:tav>
                                        <p:tav tm="100000">
                                          <p:val>
                                            <p:strVal val="#ppt_y"/>
                                          </p:val>
                                        </p:tav>
                                      </p:tavLst>
                                    </p:anim>
                                  </p:childTnLst>
                                </p:cTn>
                              </p:par>
                            </p:childTnLst>
                          </p:cTn>
                        </p:par>
                        <p:par>
                          <p:cTn id="58" fill="hold">
                            <p:stCondLst>
                              <p:cond delay="15500"/>
                            </p:stCondLst>
                            <p:childTnLst>
                              <p:par>
                                <p:cTn id="59" presetID="2" presetClass="entr" presetSubtype="2" fill="hold" grpId="0" nodeType="afterEffect">
                                  <p:stCondLst>
                                    <p:cond delay="1000"/>
                                  </p:stCondLst>
                                  <p:childTnLst>
                                    <p:set>
                                      <p:cBhvr>
                                        <p:cTn id="60" dur="1" fill="hold">
                                          <p:stCondLst>
                                            <p:cond delay="0"/>
                                          </p:stCondLst>
                                        </p:cTn>
                                        <p:tgtEl>
                                          <p:spTgt spid="179204">
                                            <p:txEl>
                                              <p:pRg st="2" end="2"/>
                                            </p:txEl>
                                          </p:spTgt>
                                        </p:tgtEl>
                                        <p:attrNameLst>
                                          <p:attrName>style.visibility</p:attrName>
                                        </p:attrNameLst>
                                      </p:cBhvr>
                                      <p:to>
                                        <p:strVal val="visible"/>
                                      </p:to>
                                    </p:set>
                                    <p:anim calcmode="lin" valueType="num">
                                      <p:cBhvr additive="base">
                                        <p:cTn id="61" dur="500" fill="hold"/>
                                        <p:tgtEl>
                                          <p:spTgt spid="179204">
                                            <p:txEl>
                                              <p:pRg st="2" end="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9204">
                                            <p:txEl>
                                              <p:pRg st="2" end="2"/>
                                            </p:txEl>
                                          </p:spTgt>
                                        </p:tgtEl>
                                        <p:attrNameLst>
                                          <p:attrName>ppt_y</p:attrName>
                                        </p:attrNameLst>
                                      </p:cBhvr>
                                      <p:tavLst>
                                        <p:tav tm="0">
                                          <p:val>
                                            <p:strVal val="#ppt_y"/>
                                          </p:val>
                                        </p:tav>
                                        <p:tav tm="100000">
                                          <p:val>
                                            <p:strVal val="#ppt_y"/>
                                          </p:val>
                                        </p:tav>
                                      </p:tavLst>
                                    </p:anim>
                                  </p:childTnLst>
                                </p:cTn>
                              </p:par>
                            </p:childTnLst>
                          </p:cTn>
                        </p:par>
                        <p:par>
                          <p:cTn id="63" fill="hold">
                            <p:stCondLst>
                              <p:cond delay="17000"/>
                            </p:stCondLst>
                            <p:childTnLst>
                              <p:par>
                                <p:cTn id="64" presetID="2" presetClass="entr" presetSubtype="2" fill="hold" grpId="0" nodeType="afterEffect">
                                  <p:stCondLst>
                                    <p:cond delay="1000"/>
                                  </p:stCondLst>
                                  <p:childTnLst>
                                    <p:set>
                                      <p:cBhvr>
                                        <p:cTn id="65" dur="1" fill="hold">
                                          <p:stCondLst>
                                            <p:cond delay="0"/>
                                          </p:stCondLst>
                                        </p:cTn>
                                        <p:tgtEl>
                                          <p:spTgt spid="179204">
                                            <p:txEl>
                                              <p:pRg st="3" end="3"/>
                                            </p:txEl>
                                          </p:spTgt>
                                        </p:tgtEl>
                                        <p:attrNameLst>
                                          <p:attrName>style.visibility</p:attrName>
                                        </p:attrNameLst>
                                      </p:cBhvr>
                                      <p:to>
                                        <p:strVal val="visible"/>
                                      </p:to>
                                    </p:set>
                                    <p:anim calcmode="lin" valueType="num">
                                      <p:cBhvr additive="base">
                                        <p:cTn id="66" dur="500" fill="hold"/>
                                        <p:tgtEl>
                                          <p:spTgt spid="179204">
                                            <p:txEl>
                                              <p:pRg st="3" end="3"/>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79204">
                                            <p:txEl>
                                              <p:pRg st="3" end="3"/>
                                            </p:txEl>
                                          </p:spTgt>
                                        </p:tgtEl>
                                        <p:attrNameLst>
                                          <p:attrName>ppt_y</p:attrName>
                                        </p:attrNameLst>
                                      </p:cBhvr>
                                      <p:tavLst>
                                        <p:tav tm="0">
                                          <p:val>
                                            <p:strVal val="#ppt_y"/>
                                          </p:val>
                                        </p:tav>
                                        <p:tav tm="100000">
                                          <p:val>
                                            <p:strVal val="#ppt_y"/>
                                          </p:val>
                                        </p:tav>
                                      </p:tavLst>
                                    </p:anim>
                                  </p:childTnLst>
                                </p:cTn>
                              </p:par>
                            </p:childTnLst>
                          </p:cTn>
                        </p:par>
                        <p:par>
                          <p:cTn id="68" fill="hold">
                            <p:stCondLst>
                              <p:cond delay="18500"/>
                            </p:stCondLst>
                            <p:childTnLst>
                              <p:par>
                                <p:cTn id="69" presetID="2" presetClass="entr" presetSubtype="2" fill="hold" grpId="0" nodeType="afterEffect">
                                  <p:stCondLst>
                                    <p:cond delay="1000"/>
                                  </p:stCondLst>
                                  <p:childTnLst>
                                    <p:set>
                                      <p:cBhvr>
                                        <p:cTn id="70" dur="1" fill="hold">
                                          <p:stCondLst>
                                            <p:cond delay="0"/>
                                          </p:stCondLst>
                                        </p:cTn>
                                        <p:tgtEl>
                                          <p:spTgt spid="179204">
                                            <p:txEl>
                                              <p:pRg st="4" end="4"/>
                                            </p:txEl>
                                          </p:spTgt>
                                        </p:tgtEl>
                                        <p:attrNameLst>
                                          <p:attrName>style.visibility</p:attrName>
                                        </p:attrNameLst>
                                      </p:cBhvr>
                                      <p:to>
                                        <p:strVal val="visible"/>
                                      </p:to>
                                    </p:set>
                                    <p:anim calcmode="lin" valueType="num">
                                      <p:cBhvr additive="base">
                                        <p:cTn id="71" dur="500" fill="hold"/>
                                        <p:tgtEl>
                                          <p:spTgt spid="179204">
                                            <p:txEl>
                                              <p:pRg st="4" end="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79204">
                                            <p:txEl>
                                              <p:pRg st="4" end="4"/>
                                            </p:txEl>
                                          </p:spTgt>
                                        </p:tgtEl>
                                        <p:attrNameLst>
                                          <p:attrName>ppt_y</p:attrName>
                                        </p:attrNameLst>
                                      </p:cBhvr>
                                      <p:tavLst>
                                        <p:tav tm="0">
                                          <p:val>
                                            <p:strVal val="#ppt_y"/>
                                          </p:val>
                                        </p:tav>
                                        <p:tav tm="100000">
                                          <p:val>
                                            <p:strVal val="#ppt_y"/>
                                          </p:val>
                                        </p:tav>
                                      </p:tavLst>
                                    </p:anim>
                                  </p:childTnLst>
                                </p:cTn>
                              </p:par>
                            </p:childTnLst>
                          </p:cTn>
                        </p:par>
                        <p:par>
                          <p:cTn id="73" fill="hold">
                            <p:stCondLst>
                              <p:cond delay="20000"/>
                            </p:stCondLst>
                            <p:childTnLst>
                              <p:par>
                                <p:cTn id="74" presetID="2" presetClass="entr" presetSubtype="2" fill="hold" grpId="0" nodeType="afterEffect">
                                  <p:stCondLst>
                                    <p:cond delay="1000"/>
                                  </p:stCondLst>
                                  <p:childTnLst>
                                    <p:set>
                                      <p:cBhvr>
                                        <p:cTn id="75" dur="1" fill="hold">
                                          <p:stCondLst>
                                            <p:cond delay="0"/>
                                          </p:stCondLst>
                                        </p:cTn>
                                        <p:tgtEl>
                                          <p:spTgt spid="179204">
                                            <p:txEl>
                                              <p:pRg st="5" end="5"/>
                                            </p:txEl>
                                          </p:spTgt>
                                        </p:tgtEl>
                                        <p:attrNameLst>
                                          <p:attrName>style.visibility</p:attrName>
                                        </p:attrNameLst>
                                      </p:cBhvr>
                                      <p:to>
                                        <p:strVal val="visible"/>
                                      </p:to>
                                    </p:set>
                                    <p:anim calcmode="lin" valueType="num">
                                      <p:cBhvr additive="base">
                                        <p:cTn id="76" dur="500" fill="hold"/>
                                        <p:tgtEl>
                                          <p:spTgt spid="179204">
                                            <p:txEl>
                                              <p:pRg st="5" end="5"/>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179204">
                                            <p:txEl>
                                              <p:pRg st="5" end="5"/>
                                            </p:txEl>
                                          </p:spTgt>
                                        </p:tgtEl>
                                        <p:attrNameLst>
                                          <p:attrName>ppt_y</p:attrName>
                                        </p:attrNameLst>
                                      </p:cBhvr>
                                      <p:tavLst>
                                        <p:tav tm="0">
                                          <p:val>
                                            <p:strVal val="#ppt_y"/>
                                          </p:val>
                                        </p:tav>
                                        <p:tav tm="100000">
                                          <p:val>
                                            <p:strVal val="#ppt_y"/>
                                          </p:val>
                                        </p:tav>
                                      </p:tavLst>
                                    </p:anim>
                                  </p:childTnLst>
                                </p:cTn>
                              </p:par>
                            </p:childTnLst>
                          </p:cTn>
                        </p:par>
                        <p:par>
                          <p:cTn id="78" fill="hold">
                            <p:stCondLst>
                              <p:cond delay="21500"/>
                            </p:stCondLst>
                            <p:childTnLst>
                              <p:par>
                                <p:cTn id="79" presetID="2" presetClass="entr" presetSubtype="2" fill="hold" grpId="0" nodeType="afterEffect">
                                  <p:stCondLst>
                                    <p:cond delay="1000"/>
                                  </p:stCondLst>
                                  <p:childTnLst>
                                    <p:set>
                                      <p:cBhvr>
                                        <p:cTn id="80" dur="1" fill="hold">
                                          <p:stCondLst>
                                            <p:cond delay="0"/>
                                          </p:stCondLst>
                                        </p:cTn>
                                        <p:tgtEl>
                                          <p:spTgt spid="179204">
                                            <p:txEl>
                                              <p:pRg st="6" end="6"/>
                                            </p:txEl>
                                          </p:spTgt>
                                        </p:tgtEl>
                                        <p:attrNameLst>
                                          <p:attrName>style.visibility</p:attrName>
                                        </p:attrNameLst>
                                      </p:cBhvr>
                                      <p:to>
                                        <p:strVal val="visible"/>
                                      </p:to>
                                    </p:set>
                                    <p:anim calcmode="lin" valueType="num">
                                      <p:cBhvr additive="base">
                                        <p:cTn id="81" dur="500" fill="hold"/>
                                        <p:tgtEl>
                                          <p:spTgt spid="179204">
                                            <p:txEl>
                                              <p:pRg st="6" end="6"/>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179204">
                                            <p:txEl>
                                              <p:pRg st="6" end="6"/>
                                            </p:txEl>
                                          </p:spTgt>
                                        </p:tgtEl>
                                        <p:attrNameLst>
                                          <p:attrName>ppt_y</p:attrName>
                                        </p:attrNameLst>
                                      </p:cBhvr>
                                      <p:tavLst>
                                        <p:tav tm="0">
                                          <p:val>
                                            <p:strVal val="#ppt_y"/>
                                          </p:val>
                                        </p:tav>
                                        <p:tav tm="100000">
                                          <p:val>
                                            <p:strVal val="#ppt_y"/>
                                          </p:val>
                                        </p:tav>
                                      </p:tavLst>
                                    </p:anim>
                                  </p:childTnLst>
                                </p:cTn>
                              </p:par>
                            </p:childTnLst>
                          </p:cTn>
                        </p:par>
                        <p:par>
                          <p:cTn id="83" fill="hold">
                            <p:stCondLst>
                              <p:cond delay="23000"/>
                            </p:stCondLst>
                            <p:childTnLst>
                              <p:par>
                                <p:cTn id="84" presetID="2" presetClass="entr" presetSubtype="2" fill="hold" grpId="0" nodeType="afterEffect">
                                  <p:stCondLst>
                                    <p:cond delay="1000"/>
                                  </p:stCondLst>
                                  <p:childTnLst>
                                    <p:set>
                                      <p:cBhvr>
                                        <p:cTn id="85" dur="1" fill="hold">
                                          <p:stCondLst>
                                            <p:cond delay="0"/>
                                          </p:stCondLst>
                                        </p:cTn>
                                        <p:tgtEl>
                                          <p:spTgt spid="179204">
                                            <p:txEl>
                                              <p:pRg st="7" end="7"/>
                                            </p:txEl>
                                          </p:spTgt>
                                        </p:tgtEl>
                                        <p:attrNameLst>
                                          <p:attrName>style.visibility</p:attrName>
                                        </p:attrNameLst>
                                      </p:cBhvr>
                                      <p:to>
                                        <p:strVal val="visible"/>
                                      </p:to>
                                    </p:set>
                                    <p:anim calcmode="lin" valueType="num">
                                      <p:cBhvr additive="base">
                                        <p:cTn id="86" dur="500" fill="hold"/>
                                        <p:tgtEl>
                                          <p:spTgt spid="179204">
                                            <p:txEl>
                                              <p:pRg st="7" end="7"/>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7920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advAuto="1000"/>
      <p:bldP spid="179204" grpId="0" build="p" autoUpdateAnimBg="0" advAuto="1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C00000"/>
                </a:solidFill>
                <a:ea typeface="+mn-ea"/>
              </a:rPr>
              <a:t>Systems Information</a:t>
            </a:r>
            <a:endParaRPr lang="en-US" sz="4800" dirty="0">
              <a:solidFill>
                <a:srgbClr val="C00000"/>
              </a:solidFill>
              <a:ea typeface="+mn-ea"/>
            </a:endParaRPr>
          </a:p>
        </p:txBody>
      </p:sp>
      <p:sp>
        <p:nvSpPr>
          <p:cNvPr id="3" name="Content Placeholder 2"/>
          <p:cNvSpPr>
            <a:spLocks noGrp="1"/>
          </p:cNvSpPr>
          <p:nvPr>
            <p:ph idx="1"/>
          </p:nvPr>
        </p:nvSpPr>
        <p:spPr/>
        <p:txBody>
          <a:bodyPr/>
          <a:lstStyle/>
          <a:p>
            <a:pPr marL="400050" lvl="1" indent="0"/>
            <a:r>
              <a:rPr lang="en-US" sz="2000" b="1" dirty="0" smtClean="0"/>
              <a:t>Manufacturer, Serial Number</a:t>
            </a:r>
          </a:p>
          <a:p>
            <a:pPr marL="400050" lvl="1" indent="0"/>
            <a:r>
              <a:rPr lang="en-US" sz="2000" b="1" dirty="0" smtClean="0"/>
              <a:t>Equipment Number</a:t>
            </a:r>
          </a:p>
          <a:p>
            <a:pPr marL="400050" lvl="1" indent="0"/>
            <a:r>
              <a:rPr lang="en-US" sz="2000" b="1" dirty="0" smtClean="0"/>
              <a:t>Plant Identification Code</a:t>
            </a:r>
          </a:p>
          <a:p>
            <a:pPr marL="400050" lvl="1" indent="0"/>
            <a:r>
              <a:rPr lang="en-US" sz="2000" b="1" dirty="0" smtClean="0"/>
              <a:t>Driven Equipment Type</a:t>
            </a:r>
          </a:p>
          <a:p>
            <a:pPr marL="400050" lvl="1" indent="0"/>
            <a:r>
              <a:rPr lang="en-US" sz="2000" b="1" dirty="0" smtClean="0"/>
              <a:t>Drive Type (direct, belt)</a:t>
            </a:r>
          </a:p>
          <a:p>
            <a:pPr marL="400050" lvl="1" indent="0"/>
            <a:r>
              <a:rPr lang="en-US" sz="2000" b="1" dirty="0" smtClean="0"/>
              <a:t>Control Type (throttle, ASD)</a:t>
            </a:r>
          </a:p>
          <a:p>
            <a:pPr marL="400050" lvl="1" indent="0"/>
            <a:r>
              <a:rPr lang="en-US" sz="2000" b="1" dirty="0" smtClean="0"/>
              <a:t>Process description/notes</a:t>
            </a:r>
          </a:p>
          <a:p>
            <a:pPr marL="400050" lvl="1" indent="0"/>
            <a:endParaRPr lang="en-US" sz="2000" b="1" dirty="0" smtClean="0"/>
          </a:p>
          <a:p>
            <a:pPr marL="400050" lvl="1" indent="0">
              <a:buNone/>
            </a:pPr>
            <a:r>
              <a:rPr lang="en-US" sz="2000" b="1" dirty="0" smtClean="0"/>
              <a:t>Track warranty information</a:t>
            </a:r>
          </a:p>
          <a:p>
            <a:pPr marL="400050" lvl="1" indent="0"/>
            <a:r>
              <a:rPr lang="en-US" sz="2000" b="1" dirty="0" smtClean="0"/>
              <a:t>Purchase date</a:t>
            </a:r>
          </a:p>
          <a:p>
            <a:pPr marL="400050" lvl="1" indent="0"/>
            <a:r>
              <a:rPr lang="en-US" sz="2000" b="1" dirty="0" smtClean="0"/>
              <a:t>Installation date</a:t>
            </a:r>
          </a:p>
        </p:txBody>
      </p:sp>
      <p:pic>
        <p:nvPicPr>
          <p:cNvPr id="153602" name="Picture 2" descr="http://t0.gstatic.com/images?q=tbn:ANd9GcQR4x83iHOO6u6klIMeZJ44wwIIlF9Dx2NTixMCcDuye0X8HdJ6"/>
          <p:cNvPicPr>
            <a:picLocks noChangeAspect="1" noChangeArrowheads="1"/>
          </p:cNvPicPr>
          <p:nvPr/>
        </p:nvPicPr>
        <p:blipFill>
          <a:blip r:embed="rId3" cstate="print"/>
          <a:srcRect/>
          <a:stretch>
            <a:fillRect/>
          </a:stretch>
        </p:blipFill>
        <p:spPr bwMode="auto">
          <a:xfrm>
            <a:off x="6477000" y="1905001"/>
            <a:ext cx="2362200" cy="1532467"/>
          </a:xfrm>
          <a:prstGeom prst="rect">
            <a:avLst/>
          </a:prstGeom>
          <a:noFill/>
          <a:ln>
            <a:solidFill>
              <a:schemeClr val="tx1"/>
            </a:solidFill>
          </a:ln>
        </p:spPr>
      </p:pic>
      <p:pic>
        <p:nvPicPr>
          <p:cNvPr id="153604" name="Picture 4" descr="http://t0.gstatic.com/images?q=tbn:ANd9GcQt2ZDLCVqoy6PTVwxIYlNT4-CUyQL7qF5u4Od7RSd9qqN3GL-p"/>
          <p:cNvPicPr>
            <a:picLocks noChangeAspect="1" noChangeArrowheads="1"/>
          </p:cNvPicPr>
          <p:nvPr/>
        </p:nvPicPr>
        <p:blipFill>
          <a:blip r:embed="rId4" cstate="print"/>
          <a:srcRect/>
          <a:stretch>
            <a:fillRect/>
          </a:stretch>
        </p:blipFill>
        <p:spPr bwMode="auto">
          <a:xfrm>
            <a:off x="6477002" y="3810001"/>
            <a:ext cx="2365244" cy="1771651"/>
          </a:xfrm>
          <a:prstGeom prst="rect">
            <a:avLst/>
          </a:prstGeom>
          <a:noFill/>
          <a:ln>
            <a:solidFill>
              <a:schemeClr val="tx1"/>
            </a:solidFill>
          </a:ln>
        </p:spPr>
      </p:pic>
      <p:sp>
        <p:nvSpPr>
          <p:cNvPr id="9" name="TextBox 8"/>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304801"/>
            <a:ext cx="10439400" cy="973335"/>
          </a:xfrm>
        </p:spPr>
        <p:txBody>
          <a:bodyPr/>
          <a:lstStyle/>
          <a:p>
            <a:pPr defTabSz="1030487" fontAlgn="auto">
              <a:spcAft>
                <a:spcPts val="0"/>
              </a:spcAft>
              <a:defRPr/>
            </a:pPr>
            <a:r>
              <a:rPr lang="en-US" sz="4400" dirty="0" smtClean="0">
                <a:solidFill>
                  <a:srgbClr val="C00000"/>
                </a:solidFill>
                <a:ea typeface="+mn-ea"/>
              </a:rPr>
              <a:t>Motor Management Building Blocks</a:t>
            </a:r>
          </a:p>
        </p:txBody>
      </p:sp>
      <p:sp>
        <p:nvSpPr>
          <p:cNvPr id="58371" name="Rectangle 3"/>
          <p:cNvSpPr>
            <a:spLocks noGrp="1" noChangeArrowheads="1"/>
          </p:cNvSpPr>
          <p:nvPr>
            <p:ph idx="1"/>
          </p:nvPr>
        </p:nvSpPr>
        <p:spPr>
          <a:xfrm>
            <a:off x="298254" y="1684140"/>
            <a:ext cx="8845748" cy="4388048"/>
          </a:xfrm>
        </p:spPr>
        <p:txBody>
          <a:bodyPr/>
          <a:lstStyle/>
          <a:p>
            <a:pPr defTabSz="1030487">
              <a:lnSpc>
                <a:spcPct val="90000"/>
              </a:lnSpc>
            </a:pPr>
            <a:r>
              <a:rPr lang="en-US" sz="2900" b="1" dirty="0" smtClean="0"/>
              <a:t>Develop a motor inventory and tracking system</a:t>
            </a:r>
          </a:p>
          <a:p>
            <a:pPr defTabSz="1030487">
              <a:lnSpc>
                <a:spcPct val="90000"/>
              </a:lnSpc>
            </a:pPr>
            <a:r>
              <a:rPr lang="en-US" sz="2900" b="1" dirty="0" smtClean="0"/>
              <a:t>Replace critical motors with histories of frequent failures immediately</a:t>
            </a:r>
          </a:p>
          <a:p>
            <a:pPr defTabSz="1030487">
              <a:lnSpc>
                <a:spcPct val="90000"/>
              </a:lnSpc>
            </a:pPr>
            <a:r>
              <a:rPr lang="en-US" sz="2900" b="1" dirty="0" smtClean="0"/>
              <a:t>Develop a new motor purchase policy</a:t>
            </a:r>
          </a:p>
          <a:p>
            <a:pPr defTabSz="1030487">
              <a:lnSpc>
                <a:spcPct val="90000"/>
              </a:lnSpc>
            </a:pPr>
            <a:r>
              <a:rPr lang="en-US" sz="2900" b="1" dirty="0" smtClean="0"/>
              <a:t>Identify which motors should be replaced with Premium Efficiency units when they fail</a:t>
            </a:r>
          </a:p>
          <a:p>
            <a:pPr defTabSz="1030487">
              <a:lnSpc>
                <a:spcPct val="90000"/>
              </a:lnSpc>
            </a:pPr>
            <a:r>
              <a:rPr lang="en-US" sz="2900" b="1" dirty="0" smtClean="0"/>
              <a:t>Establish a PEM-Ready spares inventory</a:t>
            </a:r>
          </a:p>
          <a:p>
            <a:pPr defTabSz="1030487">
              <a:lnSpc>
                <a:spcPct val="90000"/>
              </a:lnSpc>
            </a:pPr>
            <a:r>
              <a:rPr lang="en-US" sz="2900" b="1" dirty="0" smtClean="0"/>
              <a:t>Adopt model motor repair standards</a:t>
            </a:r>
          </a:p>
          <a:p>
            <a:pPr defTabSz="1030487">
              <a:lnSpc>
                <a:spcPct val="90000"/>
              </a:lnSpc>
            </a:pPr>
            <a:r>
              <a:rPr lang="en-US" sz="2900" b="1" i="1" dirty="0" smtClean="0"/>
              <a:t>Prepare an Action Plan with assigned responsibilities</a:t>
            </a:r>
          </a:p>
        </p:txBody>
      </p:sp>
      <p:sp>
        <p:nvSpPr>
          <p:cNvPr id="4" name="TextBox 3"/>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533401" y="762001"/>
            <a:ext cx="8306396" cy="984051"/>
          </a:xfrm>
        </p:spPr>
        <p:txBody>
          <a:bodyPr>
            <a:noAutofit/>
          </a:bodyPr>
          <a:lstStyle/>
          <a:p>
            <a:pPr fontAlgn="auto">
              <a:spcAft>
                <a:spcPts val="0"/>
              </a:spcAft>
              <a:defRPr/>
            </a:pPr>
            <a:r>
              <a:rPr lang="en-US" sz="4400" dirty="0" smtClean="0">
                <a:solidFill>
                  <a:srgbClr val="C00000"/>
                </a:solidFill>
                <a:ea typeface="+mn-ea"/>
              </a:rPr>
              <a:t>Sample Motor Tags </a:t>
            </a:r>
            <a:br>
              <a:rPr lang="en-US" sz="4400" dirty="0" smtClean="0">
                <a:solidFill>
                  <a:srgbClr val="C00000"/>
                </a:solidFill>
                <a:ea typeface="+mn-ea"/>
              </a:rPr>
            </a:br>
            <a:r>
              <a:rPr lang="en-US" sz="2000" dirty="0" smtClean="0">
                <a:solidFill>
                  <a:srgbClr val="C00000"/>
                </a:solidFill>
                <a:ea typeface="+mn-ea"/>
              </a:rPr>
              <a:t>(Courtesy Advanced Energy)</a:t>
            </a:r>
            <a:r>
              <a:rPr lang="en-US" sz="2400" dirty="0" smtClean="0">
                <a:solidFill>
                  <a:srgbClr val="C00000"/>
                </a:solidFill>
                <a:ea typeface="+mn-ea"/>
              </a:rPr>
              <a:t/>
            </a:r>
            <a:br>
              <a:rPr lang="en-US" sz="2400" dirty="0" smtClean="0">
                <a:solidFill>
                  <a:srgbClr val="C00000"/>
                </a:solidFill>
                <a:ea typeface="+mn-ea"/>
              </a:rPr>
            </a:br>
            <a:endParaRPr lang="en-US" sz="4400" dirty="0" smtClean="0">
              <a:solidFill>
                <a:srgbClr val="C00000"/>
              </a:solidFill>
              <a:ea typeface="+mn-ea"/>
            </a:endParaRPr>
          </a:p>
        </p:txBody>
      </p:sp>
      <p:pic>
        <p:nvPicPr>
          <p:cNvPr id="98307" name="Content Placeholder 3"/>
          <p:cNvPicPr>
            <a:picLocks noGrp="1" noChangeAspect="1" noChangeArrowheads="1"/>
          </p:cNvPicPr>
          <p:nvPr>
            <p:ph idx="1"/>
          </p:nvPr>
        </p:nvPicPr>
        <p:blipFill>
          <a:blip r:embed="rId3" cstate="print"/>
          <a:srcRect/>
          <a:stretch>
            <a:fillRect/>
          </a:stretch>
        </p:blipFill>
        <p:spPr>
          <a:xfrm>
            <a:off x="2294932" y="1880593"/>
            <a:ext cx="4554141" cy="4414838"/>
          </a:xfrm>
        </p:spPr>
      </p:pic>
      <p:sp>
        <p:nvSpPr>
          <p:cNvPr id="4" name="TextBox 3"/>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4"/>
          <p:cNvSpPr>
            <a:spLocks noGrp="1" noChangeArrowheads="1"/>
          </p:cNvSpPr>
          <p:nvPr>
            <p:ph type="title"/>
          </p:nvPr>
        </p:nvSpPr>
        <p:spPr>
          <a:xfrm>
            <a:off x="0" y="533401"/>
            <a:ext cx="9144000" cy="1066205"/>
          </a:xfrm>
        </p:spPr>
        <p:txBody>
          <a:bodyPr lIns="91344" tIns="45673" rIns="91344" bIns="45673" anchor="b">
            <a:noAutofit/>
          </a:bodyPr>
          <a:lstStyle/>
          <a:p>
            <a:pPr defTabSz="1030487" fontAlgn="auto">
              <a:spcAft>
                <a:spcPts val="0"/>
              </a:spcAft>
              <a:defRPr/>
            </a:pPr>
            <a:r>
              <a:rPr lang="en-US" sz="4400" dirty="0" smtClean="0">
                <a:solidFill>
                  <a:srgbClr val="C00000"/>
                </a:solidFill>
                <a:ea typeface="+mn-ea"/>
              </a:rPr>
              <a:t>Information Requirements for Motor Management Planning </a:t>
            </a:r>
          </a:p>
        </p:txBody>
      </p:sp>
      <p:sp>
        <p:nvSpPr>
          <p:cNvPr id="59395" name="Rectangle 5"/>
          <p:cNvSpPr>
            <a:spLocks noGrp="1" noChangeArrowheads="1"/>
          </p:cNvSpPr>
          <p:nvPr>
            <p:ph idx="1"/>
          </p:nvPr>
        </p:nvSpPr>
        <p:spPr>
          <a:xfrm>
            <a:off x="764380" y="1900237"/>
            <a:ext cx="7950995" cy="3630812"/>
          </a:xfrm>
        </p:spPr>
        <p:txBody>
          <a:bodyPr lIns="91344" tIns="45673" rIns="91344" bIns="45673"/>
          <a:lstStyle/>
          <a:p>
            <a:pPr defTabSz="1030487">
              <a:lnSpc>
                <a:spcPct val="85000"/>
              </a:lnSpc>
            </a:pPr>
            <a:endParaRPr lang="en-US" dirty="0" smtClean="0"/>
          </a:p>
          <a:p>
            <a:pPr marL="837605" lvl="1" indent="-307181" defTabSz="1030487">
              <a:lnSpc>
                <a:spcPct val="85000"/>
              </a:lnSpc>
            </a:pPr>
            <a:r>
              <a:rPr lang="en-US" sz="2700" b="1" dirty="0" smtClean="0"/>
              <a:t>Understand Utility Rates</a:t>
            </a:r>
          </a:p>
          <a:p>
            <a:pPr marL="837605" lvl="1" indent="-307181" defTabSz="1030487">
              <a:lnSpc>
                <a:spcPct val="85000"/>
              </a:lnSpc>
            </a:pPr>
            <a:r>
              <a:rPr lang="en-US" sz="2700" b="1" dirty="0" smtClean="0"/>
              <a:t>Gather Motor Nameplate Data</a:t>
            </a:r>
          </a:p>
          <a:p>
            <a:pPr marL="837605" lvl="1" indent="-307181" defTabSz="1030487">
              <a:lnSpc>
                <a:spcPct val="85000"/>
              </a:lnSpc>
            </a:pPr>
            <a:r>
              <a:rPr lang="en-US" sz="2700" b="1" dirty="0" smtClean="0"/>
              <a:t>Establish Motor Operating Profiles</a:t>
            </a:r>
          </a:p>
          <a:p>
            <a:pPr marL="837605" lvl="1" indent="-307181" defTabSz="1030487">
              <a:lnSpc>
                <a:spcPct val="85000"/>
              </a:lnSpc>
            </a:pPr>
            <a:r>
              <a:rPr lang="en-US" sz="2700" b="1" dirty="0" smtClean="0"/>
              <a:t>Tune Your Electrical Distribution System</a:t>
            </a:r>
          </a:p>
          <a:p>
            <a:pPr marL="837605" lvl="1" indent="-307181" defTabSz="1030487">
              <a:lnSpc>
                <a:spcPct val="85000"/>
              </a:lnSpc>
            </a:pPr>
            <a:r>
              <a:rPr lang="en-US" sz="2700" b="1" dirty="0" smtClean="0"/>
              <a:t>Obtain Measurements at Connected Loads</a:t>
            </a:r>
          </a:p>
          <a:p>
            <a:pPr marL="837605" lvl="1" indent="-307181" defTabSz="1030487">
              <a:lnSpc>
                <a:spcPct val="85000"/>
              </a:lnSpc>
            </a:pPr>
            <a:r>
              <a:rPr lang="en-US" sz="2700" b="1" dirty="0" smtClean="0"/>
              <a:t>Know Your Load Requirements</a:t>
            </a:r>
          </a:p>
        </p:txBody>
      </p:sp>
      <p:sp>
        <p:nvSpPr>
          <p:cNvPr id="59397" name="Rectangle 2"/>
          <p:cNvSpPr>
            <a:spLocks noChangeArrowheads="1"/>
          </p:cNvSpPr>
          <p:nvPr/>
        </p:nvSpPr>
        <p:spPr bwMode="auto">
          <a:xfrm>
            <a:off x="710804" y="6247210"/>
            <a:ext cx="1896667" cy="458987"/>
          </a:xfrm>
          <a:prstGeom prst="rect">
            <a:avLst/>
          </a:prstGeom>
          <a:noFill/>
          <a:ln w="12700">
            <a:noFill/>
            <a:miter lim="800000"/>
            <a:headEnd/>
            <a:tailEnd/>
          </a:ln>
        </p:spPr>
        <p:txBody>
          <a:bodyPr wrap="none" lIns="102870" tIns="51435" rIns="102870" bIns="51435" anchor="ctr"/>
          <a:lstStyle/>
          <a:p>
            <a:endParaRPr lang="en-US"/>
          </a:p>
        </p:txBody>
      </p:sp>
      <p:sp>
        <p:nvSpPr>
          <p:cNvPr id="59398" name="Rectangle 3"/>
          <p:cNvSpPr>
            <a:spLocks noChangeArrowheads="1"/>
          </p:cNvSpPr>
          <p:nvPr/>
        </p:nvSpPr>
        <p:spPr bwMode="auto">
          <a:xfrm>
            <a:off x="3148610" y="6247210"/>
            <a:ext cx="2844999" cy="458987"/>
          </a:xfrm>
          <a:prstGeom prst="rect">
            <a:avLst/>
          </a:prstGeom>
          <a:noFill/>
          <a:ln w="12700">
            <a:noFill/>
            <a:miter lim="800000"/>
            <a:headEnd/>
            <a:tailEnd/>
          </a:ln>
        </p:spPr>
        <p:txBody>
          <a:bodyPr wrap="none" lIns="102870" tIns="51435" rIns="102870" bIns="51435" anchor="ctr"/>
          <a:lstStyle/>
          <a:p>
            <a:endParaRPr lang="en-US"/>
          </a:p>
        </p:txBody>
      </p:sp>
      <p:sp>
        <p:nvSpPr>
          <p:cNvPr id="59399" name="Rectangle 6"/>
          <p:cNvSpPr>
            <a:spLocks noChangeArrowheads="1"/>
          </p:cNvSpPr>
          <p:nvPr/>
        </p:nvSpPr>
        <p:spPr bwMode="auto">
          <a:xfrm>
            <a:off x="6165058" y="1775223"/>
            <a:ext cx="1995907" cy="794532"/>
          </a:xfrm>
          <a:prstGeom prst="rect">
            <a:avLst/>
          </a:prstGeom>
          <a:solidFill>
            <a:schemeClr val="tx1"/>
          </a:solidFill>
          <a:ln w="25400">
            <a:solidFill>
              <a:schemeClr val="tx2"/>
            </a:solidFill>
            <a:miter lim="800000"/>
            <a:headEnd/>
            <a:tailEnd/>
          </a:ln>
        </p:spPr>
        <p:txBody>
          <a:bodyPr wrap="none" lIns="85808" tIns="42904" rIns="85808" bIns="42904">
            <a:spAutoFit/>
          </a:bodyPr>
          <a:lstStyle/>
          <a:p>
            <a:pPr defTabSz="912615"/>
            <a:r>
              <a:rPr lang="en-US" sz="2300" i="1" dirty="0" err="1">
                <a:solidFill>
                  <a:schemeClr val="bg1"/>
                </a:solidFill>
                <a:latin typeface="Swis721 BlkCn BT" charset="0"/>
              </a:rPr>
              <a:t>MotorMaster</a:t>
            </a:r>
            <a:r>
              <a:rPr lang="en-US" sz="2300" i="1" dirty="0">
                <a:solidFill>
                  <a:schemeClr val="bg1"/>
                </a:solidFill>
                <a:latin typeface="Swis721 BlkCn BT" charset="0"/>
              </a:rPr>
              <a:t>+</a:t>
            </a:r>
          </a:p>
          <a:p>
            <a:pPr defTabSz="912615"/>
            <a:r>
              <a:rPr lang="en-US" sz="2300" i="1" dirty="0">
                <a:solidFill>
                  <a:schemeClr val="bg1"/>
                </a:solidFill>
                <a:latin typeface="Swis721 BlkCn BT" charset="0"/>
              </a:rPr>
              <a:t>Inputs</a:t>
            </a:r>
          </a:p>
        </p:txBody>
      </p:sp>
      <p:sp>
        <p:nvSpPr>
          <p:cNvPr id="8" name="TextBox 7"/>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4"/>
          <p:cNvSpPr>
            <a:spLocks noGrp="1" noChangeArrowheads="1"/>
          </p:cNvSpPr>
          <p:nvPr>
            <p:ph type="title"/>
          </p:nvPr>
        </p:nvSpPr>
        <p:spPr>
          <a:xfrm>
            <a:off x="392907" y="1"/>
            <a:ext cx="7617024" cy="1416249"/>
          </a:xfrm>
        </p:spPr>
        <p:txBody>
          <a:bodyPr lIns="91344" tIns="45673" rIns="91344" bIns="45673" anchor="b">
            <a:noAutofit/>
          </a:bodyPr>
          <a:lstStyle/>
          <a:p>
            <a:pPr defTabSz="1030487" fontAlgn="auto">
              <a:spcAft>
                <a:spcPts val="0"/>
              </a:spcAft>
              <a:defRPr/>
            </a:pPr>
            <a:r>
              <a:rPr lang="en-US" sz="4400" dirty="0" smtClean="0">
                <a:solidFill>
                  <a:srgbClr val="C00000"/>
                </a:solidFill>
                <a:ea typeface="+mn-ea"/>
              </a:rPr>
              <a:t>Key Energy Management Activities</a:t>
            </a:r>
          </a:p>
        </p:txBody>
      </p:sp>
      <p:sp>
        <p:nvSpPr>
          <p:cNvPr id="60419" name="Rectangle 5"/>
          <p:cNvSpPr>
            <a:spLocks noGrp="1" noChangeArrowheads="1"/>
          </p:cNvSpPr>
          <p:nvPr>
            <p:ph idx="1"/>
          </p:nvPr>
        </p:nvSpPr>
        <p:spPr>
          <a:xfrm>
            <a:off x="507207" y="1594843"/>
            <a:ext cx="6354367" cy="4114800"/>
          </a:xfrm>
        </p:spPr>
        <p:txBody>
          <a:bodyPr lIns="91344" tIns="45673" rIns="91344" bIns="45673"/>
          <a:lstStyle/>
          <a:p>
            <a:pPr defTabSz="1030487">
              <a:lnSpc>
                <a:spcPct val="85000"/>
              </a:lnSpc>
            </a:pPr>
            <a:r>
              <a:rPr lang="en-US" b="1" dirty="0" smtClean="0"/>
              <a:t>Analysis</a:t>
            </a:r>
          </a:p>
          <a:p>
            <a:pPr marL="837605" lvl="1" indent="-307181" defTabSz="1030487">
              <a:lnSpc>
                <a:spcPct val="85000"/>
              </a:lnSpc>
            </a:pPr>
            <a:r>
              <a:rPr lang="en-US" sz="2100" b="1" dirty="0" smtClean="0"/>
              <a:t>Identify Energy Conservation Opportunities</a:t>
            </a:r>
          </a:p>
          <a:p>
            <a:pPr marL="837605" lvl="1" indent="-307181" defTabSz="1030487">
              <a:lnSpc>
                <a:spcPct val="85000"/>
              </a:lnSpc>
            </a:pPr>
            <a:r>
              <a:rPr lang="en-US" sz="2100" b="1" dirty="0" smtClean="0"/>
              <a:t>Evaluate Cost-effectiveness of Capital Improvements</a:t>
            </a:r>
          </a:p>
          <a:p>
            <a:pPr marL="837605" lvl="1" indent="-307181" defTabSz="1030487">
              <a:lnSpc>
                <a:spcPct val="85000"/>
              </a:lnSpc>
            </a:pPr>
            <a:r>
              <a:rPr lang="en-US" sz="2100" b="1" dirty="0" smtClean="0"/>
              <a:t>Prepare a Motor and Motor-Driven Systems Improvement Plan</a:t>
            </a:r>
          </a:p>
          <a:p>
            <a:pPr marL="837605" lvl="1" indent="-307181" defTabSz="1030487">
              <a:lnSpc>
                <a:spcPct val="85000"/>
              </a:lnSpc>
            </a:pPr>
            <a:endParaRPr lang="en-US" sz="2100" b="1" dirty="0" smtClean="0"/>
          </a:p>
          <a:p>
            <a:pPr defTabSz="1030487">
              <a:lnSpc>
                <a:spcPct val="85000"/>
              </a:lnSpc>
            </a:pPr>
            <a:r>
              <a:rPr lang="en-US" b="1" dirty="0" smtClean="0"/>
              <a:t>Implement Measures and </a:t>
            </a:r>
            <a:br>
              <a:rPr lang="en-US" b="1" dirty="0" smtClean="0"/>
            </a:br>
            <a:r>
              <a:rPr lang="en-US" b="1" dirty="0" smtClean="0"/>
              <a:t>Verify Results</a:t>
            </a:r>
            <a:endParaRPr lang="en-US" dirty="0" smtClean="0"/>
          </a:p>
        </p:txBody>
      </p:sp>
      <p:sp>
        <p:nvSpPr>
          <p:cNvPr id="49154" name="Slide Number Placeholder 3"/>
          <p:cNvSpPr>
            <a:spLocks noGrp="1"/>
          </p:cNvSpPr>
          <p:nvPr>
            <p:ph type="sldNum" sz="quarter" idx="12"/>
          </p:nvPr>
        </p:nvSpPr>
        <p:spPr/>
        <p:txBody>
          <a:bodyPr/>
          <a:lstStyle/>
          <a:p>
            <a:pPr>
              <a:defRPr/>
            </a:pPr>
            <a:fld id="{FEF4F088-3F46-4064-9B56-46D4927D75C2}" type="slidenum">
              <a:rPr lang="en-US"/>
              <a:pPr>
                <a:defRPr/>
              </a:pPr>
              <a:t>29</a:t>
            </a:fld>
            <a:endParaRPr lang="en-US"/>
          </a:p>
        </p:txBody>
      </p:sp>
      <p:sp>
        <p:nvSpPr>
          <p:cNvPr id="60421" name="Rectangle 2"/>
          <p:cNvSpPr>
            <a:spLocks noChangeArrowheads="1"/>
          </p:cNvSpPr>
          <p:nvPr/>
        </p:nvSpPr>
        <p:spPr bwMode="auto">
          <a:xfrm>
            <a:off x="710804" y="5807869"/>
            <a:ext cx="1896667" cy="457200"/>
          </a:xfrm>
          <a:prstGeom prst="rect">
            <a:avLst/>
          </a:prstGeom>
          <a:noFill/>
          <a:ln w="12700">
            <a:noFill/>
            <a:miter lim="800000"/>
            <a:headEnd/>
            <a:tailEnd/>
          </a:ln>
        </p:spPr>
        <p:txBody>
          <a:bodyPr wrap="none" lIns="102870" tIns="51435" rIns="102870" bIns="51435" anchor="ctr"/>
          <a:lstStyle/>
          <a:p>
            <a:endParaRPr lang="en-US"/>
          </a:p>
        </p:txBody>
      </p:sp>
      <p:sp>
        <p:nvSpPr>
          <p:cNvPr id="60422" name="Rectangle 3"/>
          <p:cNvSpPr>
            <a:spLocks noChangeArrowheads="1"/>
          </p:cNvSpPr>
          <p:nvPr/>
        </p:nvSpPr>
        <p:spPr bwMode="auto">
          <a:xfrm>
            <a:off x="3148610" y="5807869"/>
            <a:ext cx="2844999" cy="457200"/>
          </a:xfrm>
          <a:prstGeom prst="rect">
            <a:avLst/>
          </a:prstGeom>
          <a:noFill/>
          <a:ln w="12700">
            <a:noFill/>
            <a:miter lim="800000"/>
            <a:headEnd/>
            <a:tailEnd/>
          </a:ln>
        </p:spPr>
        <p:txBody>
          <a:bodyPr wrap="none" lIns="102870" tIns="51435" rIns="102870" bIns="51435" anchor="ctr"/>
          <a:lstStyle/>
          <a:p>
            <a:endParaRPr lang="en-US"/>
          </a:p>
        </p:txBody>
      </p:sp>
      <p:sp>
        <p:nvSpPr>
          <p:cNvPr id="60423" name="Rectangle 6"/>
          <p:cNvSpPr>
            <a:spLocks noChangeArrowheads="1"/>
          </p:cNvSpPr>
          <p:nvPr/>
        </p:nvSpPr>
        <p:spPr bwMode="auto">
          <a:xfrm>
            <a:off x="6518674" y="1557339"/>
            <a:ext cx="1995907" cy="1148475"/>
          </a:xfrm>
          <a:prstGeom prst="rect">
            <a:avLst/>
          </a:prstGeom>
          <a:solidFill>
            <a:schemeClr val="tx1"/>
          </a:solidFill>
          <a:ln w="25400">
            <a:solidFill>
              <a:schemeClr val="tx2"/>
            </a:solidFill>
            <a:miter lim="800000"/>
            <a:headEnd/>
            <a:tailEnd/>
          </a:ln>
        </p:spPr>
        <p:txBody>
          <a:bodyPr wrap="none" lIns="85808" tIns="42904" rIns="85808" bIns="42904">
            <a:spAutoFit/>
          </a:bodyPr>
          <a:lstStyle/>
          <a:p>
            <a:pPr defTabSz="912615"/>
            <a:r>
              <a:rPr lang="en-US" sz="2300" i="1" dirty="0" err="1">
                <a:solidFill>
                  <a:schemeClr val="bg1"/>
                </a:solidFill>
                <a:latin typeface="Swis721 BlkCn BT" charset="0"/>
              </a:rPr>
              <a:t>MotorMaster</a:t>
            </a:r>
            <a:r>
              <a:rPr lang="en-US" sz="2300" i="1" dirty="0">
                <a:solidFill>
                  <a:schemeClr val="bg1"/>
                </a:solidFill>
                <a:latin typeface="Swis721 BlkCn BT" charset="0"/>
              </a:rPr>
              <a:t>+</a:t>
            </a:r>
          </a:p>
          <a:p>
            <a:pPr defTabSz="912615"/>
            <a:r>
              <a:rPr lang="en-US" sz="2300" i="1" dirty="0">
                <a:solidFill>
                  <a:schemeClr val="bg1"/>
                </a:solidFill>
                <a:latin typeface="Swis721 BlkCn BT" charset="0"/>
              </a:rPr>
              <a:t>Analysis</a:t>
            </a:r>
          </a:p>
          <a:p>
            <a:pPr defTabSz="912615"/>
            <a:r>
              <a:rPr lang="en-US" sz="2300" i="1" dirty="0">
                <a:solidFill>
                  <a:schemeClr val="bg1"/>
                </a:solidFill>
                <a:latin typeface="Swis721 BlkCn BT" charset="0"/>
              </a:rPr>
              <a:t>Capabilities</a:t>
            </a:r>
          </a:p>
        </p:txBody>
      </p:sp>
      <p:sp>
        <p:nvSpPr>
          <p:cNvPr id="60424" name="Rectangle 7"/>
          <p:cNvSpPr>
            <a:spLocks noChangeArrowheads="1"/>
          </p:cNvSpPr>
          <p:nvPr/>
        </p:nvSpPr>
        <p:spPr bwMode="auto">
          <a:xfrm>
            <a:off x="6586540" y="4198741"/>
            <a:ext cx="1995907" cy="1148475"/>
          </a:xfrm>
          <a:prstGeom prst="rect">
            <a:avLst/>
          </a:prstGeom>
          <a:solidFill>
            <a:schemeClr val="tx1"/>
          </a:solidFill>
          <a:ln w="25400">
            <a:solidFill>
              <a:schemeClr val="tx2"/>
            </a:solidFill>
            <a:miter lim="800000"/>
            <a:headEnd/>
            <a:tailEnd/>
          </a:ln>
        </p:spPr>
        <p:txBody>
          <a:bodyPr wrap="none" lIns="85808" tIns="42904" rIns="85808" bIns="42904">
            <a:spAutoFit/>
          </a:bodyPr>
          <a:lstStyle/>
          <a:p>
            <a:pPr defTabSz="912615"/>
            <a:r>
              <a:rPr lang="en-US" sz="2300" i="1" dirty="0" err="1">
                <a:solidFill>
                  <a:schemeClr val="bg1"/>
                </a:solidFill>
                <a:latin typeface="Swis721 BlkCn BT" charset="0"/>
              </a:rPr>
              <a:t>MotorMaster</a:t>
            </a:r>
            <a:r>
              <a:rPr lang="en-US" sz="2300" i="1" dirty="0">
                <a:solidFill>
                  <a:schemeClr val="bg1"/>
                </a:solidFill>
                <a:latin typeface="Swis721 BlkCn BT" charset="0"/>
              </a:rPr>
              <a:t>+</a:t>
            </a:r>
          </a:p>
          <a:p>
            <a:pPr defTabSz="912615"/>
            <a:r>
              <a:rPr lang="en-US" sz="2300" i="1" dirty="0">
                <a:solidFill>
                  <a:schemeClr val="bg1"/>
                </a:solidFill>
                <a:latin typeface="Swis721 BlkCn BT" charset="0"/>
              </a:rPr>
              <a:t>Savings</a:t>
            </a:r>
          </a:p>
          <a:p>
            <a:pPr defTabSz="912615"/>
            <a:r>
              <a:rPr lang="en-US" sz="2300" i="1" dirty="0">
                <a:solidFill>
                  <a:schemeClr val="bg1"/>
                </a:solidFill>
                <a:latin typeface="Swis721 BlkCn BT" charset="0"/>
              </a:rPr>
              <a:t>Tracker</a:t>
            </a:r>
            <a:endParaRPr lang="en-US" sz="2300" i="1" dirty="0">
              <a:latin typeface="Swis721 BlkCn BT"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685800" y="228600"/>
            <a:ext cx="7772400" cy="1143000"/>
          </a:xfrm>
        </p:spPr>
        <p:txBody>
          <a:bodyPr/>
          <a:lstStyle/>
          <a:p>
            <a:pPr eaLnBrk="1" hangingPunct="1"/>
            <a:r>
              <a:rPr lang="en-US" sz="4800" dirty="0" smtClean="0">
                <a:solidFill>
                  <a:srgbClr val="C00000"/>
                </a:solidFill>
                <a:ea typeface="+mn-ea"/>
              </a:rPr>
              <a:t>Tony’s</a:t>
            </a:r>
            <a:r>
              <a:rPr lang="en-US" dirty="0" smtClean="0">
                <a:ea typeface="ＭＳ Ｐゴシック" pitchFamily="34" charset="-128"/>
              </a:rPr>
              <a:t> </a:t>
            </a:r>
            <a:r>
              <a:rPr lang="en-US" sz="4800" dirty="0" smtClean="0">
                <a:solidFill>
                  <a:srgbClr val="C00000"/>
                </a:solidFill>
                <a:ea typeface="+mn-ea"/>
              </a:rPr>
              <a:t>Energy Background</a:t>
            </a:r>
          </a:p>
        </p:txBody>
      </p:sp>
      <p:sp>
        <p:nvSpPr>
          <p:cNvPr id="9" name="Content Placeholder 8"/>
          <p:cNvSpPr>
            <a:spLocks noGrp="1"/>
          </p:cNvSpPr>
          <p:nvPr>
            <p:ph idx="1"/>
          </p:nvPr>
        </p:nvSpPr>
        <p:spPr>
          <a:xfrm>
            <a:off x="457200" y="1590675"/>
            <a:ext cx="6972300" cy="4876800"/>
          </a:xfrm>
        </p:spPr>
        <p:txBody>
          <a:bodyPr/>
          <a:lstStyle/>
          <a:p>
            <a:pPr>
              <a:buNone/>
            </a:pPr>
            <a:endParaRPr lang="en-US" dirty="0" smtClean="0"/>
          </a:p>
          <a:p>
            <a:pPr>
              <a:buNone/>
            </a:pPr>
            <a:endParaRPr lang="en-US" dirty="0" smtClean="0"/>
          </a:p>
          <a:p>
            <a:endParaRPr lang="en-US" dirty="0"/>
          </a:p>
        </p:txBody>
      </p:sp>
      <p:sp>
        <p:nvSpPr>
          <p:cNvPr id="11" name="Content Placeholder 8"/>
          <p:cNvSpPr txBox="1">
            <a:spLocks/>
          </p:cNvSpPr>
          <p:nvPr/>
        </p:nvSpPr>
        <p:spPr bwMode="auto">
          <a:xfrm>
            <a:off x="139700" y="914400"/>
            <a:ext cx="100711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10000"/>
              </a:lnSpc>
              <a:spcBef>
                <a:spcPct val="20000"/>
              </a:spcBef>
              <a:defRPr/>
            </a:pPr>
            <a:endParaRPr lang="en-US" sz="2600" b="1" dirty="0" smtClean="0">
              <a:ea typeface="ＭＳ Ｐゴシック" pitchFamily="34" charset="-128"/>
            </a:endParaRPr>
          </a:p>
          <a:p>
            <a:pPr marL="342900" lvl="0" indent="-342900">
              <a:lnSpc>
                <a:spcPct val="110000"/>
              </a:lnSpc>
              <a:spcBef>
                <a:spcPct val="20000"/>
              </a:spcBef>
              <a:defRPr/>
            </a:pPr>
            <a:r>
              <a:rPr lang="en-US" sz="2600" b="1" dirty="0" smtClean="0">
                <a:ea typeface="ＭＳ Ｐゴシック" pitchFamily="34" charset="-128"/>
              </a:rPr>
              <a:t>Maintenance/Technical Background:</a:t>
            </a:r>
          </a:p>
          <a:p>
            <a:pPr marL="342900" lvl="0" indent="-342900" defTabSz="457200" eaLnBrk="0" fontAlgn="base" hangingPunct="0">
              <a:spcBef>
                <a:spcPct val="20000"/>
              </a:spcBef>
              <a:spcAft>
                <a:spcPct val="0"/>
              </a:spcAft>
              <a:buFont typeface="Arial" charset="0"/>
              <a:buChar char="•"/>
              <a:defRPr/>
            </a:pPr>
            <a:r>
              <a:rPr lang="en-US" sz="2400" dirty="0" smtClean="0">
                <a:ea typeface="ＭＳ Ｐゴシック" pitchFamily="-109" charset="-128"/>
              </a:rPr>
              <a:t>FAA certified aircraft mechanic</a:t>
            </a:r>
          </a:p>
          <a:p>
            <a:pPr marL="342900" lvl="0" indent="-342900" defTabSz="457200" eaLnBrk="0" fontAlgn="base" hangingPunct="0">
              <a:spcBef>
                <a:spcPct val="20000"/>
              </a:spcBef>
              <a:spcAft>
                <a:spcPct val="0"/>
              </a:spcAft>
              <a:buFont typeface="Arial" charset="0"/>
              <a:buChar char="•"/>
              <a:defRPr/>
            </a:pPr>
            <a:r>
              <a:rPr lang="en-US" sz="2400" dirty="0" smtClean="0">
                <a:ea typeface="ＭＳ Ｐゴシック" pitchFamily="-109" charset="-128"/>
              </a:rPr>
              <a:t>Electrical Engineer</a:t>
            </a:r>
          </a:p>
          <a:p>
            <a:pPr marL="342900" marR="0" lvl="0" indent="-342900" latinLnBrk="0">
              <a:lnSpc>
                <a:spcPct val="110000"/>
              </a:lnSpc>
              <a:spcBef>
                <a:spcPct val="20000"/>
              </a:spcBef>
              <a:buClrTx/>
              <a:buSzTx/>
              <a:tabLst/>
              <a:defRPr/>
            </a:pPr>
            <a:endParaRPr lang="en-US" sz="2600" b="1" dirty="0" smtClean="0">
              <a:ea typeface="ＭＳ Ｐゴシック" pitchFamily="34" charset="-128"/>
            </a:endParaRPr>
          </a:p>
          <a:p>
            <a:pPr marL="342900" marR="0" lvl="0" indent="-342900" latinLnBrk="0">
              <a:lnSpc>
                <a:spcPct val="110000"/>
              </a:lnSpc>
              <a:spcBef>
                <a:spcPct val="20000"/>
              </a:spcBef>
              <a:buClrTx/>
              <a:buSzTx/>
              <a:tabLst/>
              <a:defRPr/>
            </a:pPr>
            <a:endParaRPr lang="en-US" sz="2600" b="1" dirty="0" smtClean="0">
              <a:ea typeface="ＭＳ Ｐゴシック" pitchFamily="34" charset="-128"/>
            </a:endParaRPr>
          </a:p>
          <a:p>
            <a:pPr marL="342900" marR="0" lvl="0" indent="-342900" latinLnBrk="0">
              <a:lnSpc>
                <a:spcPct val="110000"/>
              </a:lnSpc>
              <a:spcBef>
                <a:spcPct val="20000"/>
              </a:spcBef>
              <a:buClrTx/>
              <a:buSzTx/>
              <a:tabLst/>
              <a:defRPr/>
            </a:pPr>
            <a:r>
              <a:rPr lang="en-US" sz="2600" b="1" dirty="0" smtClean="0">
                <a:latin typeface="+mn-lt"/>
                <a:ea typeface="ＭＳ Ｐゴシック" pitchFamily="34" charset="-128"/>
                <a:cs typeface="+mn-cs"/>
              </a:rPr>
              <a:t>At WSU Extension Energy Program:</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dirty="0" smtClean="0">
                <a:latin typeface="+mn-lt"/>
                <a:ea typeface="ＭＳ Ｐゴシック" pitchFamily="-109" charset="-128"/>
                <a:cs typeface="+mn-cs"/>
              </a:rPr>
              <a:t>Energy Training Instructor/Auditor</a:t>
            </a: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r>
              <a:rPr lang="en-US" sz="2400" dirty="0" smtClean="0">
                <a:latin typeface="+mn-lt"/>
                <a:ea typeface="ＭＳ Ｐゴシック" pitchFamily="-109" charset="-128"/>
                <a:cs typeface="+mn-cs"/>
              </a:rPr>
              <a:t>Energy assessments</a:t>
            </a:r>
          </a:p>
          <a:p>
            <a:pPr marL="800100" lvl="1" indent="-342900" eaLnBrk="0" hangingPunct="0">
              <a:spcBef>
                <a:spcPct val="20000"/>
              </a:spcBef>
              <a:buFont typeface="Wingdings" pitchFamily="2" charset="2"/>
              <a:buChar char="Ø"/>
              <a:defRPr/>
            </a:pPr>
            <a:r>
              <a:rPr lang="en-US" sz="2400" noProof="0" dirty="0" smtClean="0">
                <a:latin typeface="+mn-lt"/>
                <a:ea typeface="ＭＳ Ｐゴシック" pitchFamily="-109" charset="-128"/>
                <a:cs typeface="+mn-cs"/>
              </a:rPr>
              <a:t>Industrial </a:t>
            </a:r>
          </a:p>
          <a:p>
            <a:pPr marL="800100" lvl="1" indent="-342900" eaLnBrk="0" hangingPunct="0">
              <a:spcBef>
                <a:spcPct val="20000"/>
              </a:spcBef>
              <a:buFont typeface="Wingdings" pitchFamily="2" charset="2"/>
              <a:buChar char="Ø"/>
              <a:defRPr/>
            </a:pPr>
            <a:r>
              <a:rPr lang="en-US" sz="2400" noProof="0" dirty="0" smtClean="0">
                <a:latin typeface="+mn-lt"/>
                <a:ea typeface="ＭＳ Ｐゴシック" pitchFamily="-109" charset="-128"/>
                <a:cs typeface="+mn-cs"/>
              </a:rPr>
              <a:t>Municipal</a:t>
            </a:r>
          </a:p>
          <a:p>
            <a:pPr marL="800100" lvl="1" indent="-342900" eaLnBrk="0" hangingPunct="0">
              <a:spcBef>
                <a:spcPct val="20000"/>
              </a:spcBef>
              <a:buFont typeface="Wingdings" pitchFamily="2" charset="2"/>
              <a:buChar char="Ø"/>
              <a:defRPr/>
            </a:pPr>
            <a:r>
              <a:rPr lang="en-US" sz="2400" noProof="0" dirty="0" smtClean="0">
                <a:latin typeface="+mn-lt"/>
                <a:ea typeface="ＭＳ Ｐゴシック" pitchFamily="-109" charset="-128"/>
                <a:cs typeface="+mn-cs"/>
              </a:rPr>
              <a:t>Agricultural</a:t>
            </a:r>
          </a:p>
          <a:p>
            <a:pPr marL="342900" marR="0" lvl="0" indent="-342900" algn="l" defTabSz="457200" rtl="0" eaLnBrk="0" fontAlgn="base" latinLnBrk="0" hangingPunct="0">
              <a:lnSpc>
                <a:spcPct val="100000"/>
              </a:lnSpc>
              <a:spcBef>
                <a:spcPct val="20000"/>
              </a:spcBef>
              <a:spcAft>
                <a:spcPct val="0"/>
              </a:spcAft>
              <a:buClrTx/>
              <a:buSzTx/>
              <a:tabLst/>
              <a:defRPr/>
            </a:pPr>
            <a:endParaRPr lang="en-US" sz="24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109" charset="-128"/>
              <a:cs typeface="+mn-cs"/>
            </a:endParaRPr>
          </a:p>
        </p:txBody>
      </p:sp>
      <p:pic>
        <p:nvPicPr>
          <p:cNvPr id="1026" name="Picture 2" descr="H:\Assessments\Farm Assessment Tool\Trainings\Energy 201\Photos 201 7-19-21 0211\Energy 201 - Manure Trench Scraper - 7.JPG"/>
          <p:cNvPicPr>
            <a:picLocks noChangeAspect="1" noChangeArrowheads="1"/>
          </p:cNvPicPr>
          <p:nvPr/>
        </p:nvPicPr>
        <p:blipFill>
          <a:blip r:embed="rId3" cstate="print"/>
          <a:srcRect/>
          <a:stretch>
            <a:fillRect/>
          </a:stretch>
        </p:blipFill>
        <p:spPr bwMode="auto">
          <a:xfrm>
            <a:off x="5257800" y="2057400"/>
            <a:ext cx="2709334" cy="1524000"/>
          </a:xfrm>
          <a:prstGeom prst="rect">
            <a:avLst/>
          </a:prstGeom>
          <a:noFill/>
          <a:ln w="9525">
            <a:solidFill>
              <a:schemeClr val="bg2">
                <a:lumMod val="10000"/>
              </a:schemeClr>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23" name="Rectangle 3"/>
          <p:cNvSpPr>
            <a:spLocks noGrp="1" noChangeArrowheads="1"/>
          </p:cNvSpPr>
          <p:nvPr>
            <p:ph type="title"/>
          </p:nvPr>
        </p:nvSpPr>
        <p:spPr>
          <a:xfrm>
            <a:off x="685801" y="219672"/>
            <a:ext cx="7809905" cy="1066204"/>
          </a:xfrm>
          <a:gradFill rotWithShape="0">
            <a:gsLst>
              <a:gs pos="0">
                <a:srgbClr val="F24051"/>
              </a:gs>
              <a:gs pos="100000">
                <a:srgbClr val="660033"/>
              </a:gs>
            </a:gsLst>
            <a:path path="shape">
              <a:fillToRect l="50000" t="50000" r="50000" b="50000"/>
            </a:path>
          </a:gradFill>
          <a:ln>
            <a:solidFill>
              <a:schemeClr val="tx1"/>
            </a:solidFill>
          </a:ln>
        </p:spPr>
        <p:txBody>
          <a:bodyPr>
            <a:normAutofit fontScale="90000"/>
          </a:bodyPr>
          <a:lstStyle/>
          <a:p>
            <a:pPr fontAlgn="auto">
              <a:spcAft>
                <a:spcPts val="0"/>
              </a:spcAft>
              <a:defRPr/>
            </a:pPr>
            <a:r>
              <a:rPr lang="en-US" sz="3600" dirty="0" smtClean="0">
                <a:solidFill>
                  <a:srgbClr val="FFFFFF"/>
                </a:solidFill>
              </a:rPr>
              <a:t>Focus on High</a:t>
            </a:r>
            <a:br>
              <a:rPr lang="en-US" sz="3600" dirty="0" smtClean="0">
                <a:solidFill>
                  <a:srgbClr val="FFFFFF"/>
                </a:solidFill>
              </a:rPr>
            </a:br>
            <a:r>
              <a:rPr lang="en-US" sz="3600" dirty="0" smtClean="0">
                <a:solidFill>
                  <a:srgbClr val="FFFFFF"/>
                </a:solidFill>
              </a:rPr>
              <a:t>Priority Motors</a:t>
            </a:r>
          </a:p>
        </p:txBody>
      </p:sp>
      <p:sp>
        <p:nvSpPr>
          <p:cNvPr id="901122" name="Rectangle 2"/>
          <p:cNvSpPr>
            <a:spLocks noGrp="1" noChangeArrowheads="1"/>
          </p:cNvSpPr>
          <p:nvPr>
            <p:ph idx="1"/>
          </p:nvPr>
        </p:nvSpPr>
        <p:spPr>
          <a:xfrm>
            <a:off x="716164" y="1632348"/>
            <a:ext cx="8002785" cy="4345187"/>
          </a:xfrm>
        </p:spPr>
        <p:txBody>
          <a:bodyPr/>
          <a:lstStyle/>
          <a:p>
            <a:pPr marL="0" indent="0">
              <a:lnSpc>
                <a:spcPct val="90000"/>
              </a:lnSpc>
            </a:pPr>
            <a:r>
              <a:rPr lang="en-US" sz="2900" dirty="0" smtClean="0"/>
              <a:t>Larger motors (25 hp and above)</a:t>
            </a:r>
          </a:p>
          <a:p>
            <a:pPr marL="0" indent="0">
              <a:lnSpc>
                <a:spcPct val="90000"/>
              </a:lnSpc>
            </a:pPr>
            <a:r>
              <a:rPr lang="en-US" sz="2900" dirty="0" smtClean="0"/>
              <a:t>Motors driving centrifugal loads</a:t>
            </a:r>
          </a:p>
          <a:p>
            <a:pPr marL="0" indent="0">
              <a:lnSpc>
                <a:spcPct val="90000"/>
              </a:lnSpc>
            </a:pPr>
            <a:r>
              <a:rPr lang="en-US" sz="2900" dirty="0" smtClean="0"/>
              <a:t>Production critical process (reliability issue)</a:t>
            </a:r>
          </a:p>
          <a:p>
            <a:pPr marL="0" indent="0">
              <a:lnSpc>
                <a:spcPct val="90000"/>
              </a:lnSpc>
            </a:pPr>
            <a:r>
              <a:rPr lang="en-US" sz="2900" dirty="0" smtClean="0"/>
              <a:t>“Bad Actor” systems</a:t>
            </a:r>
          </a:p>
          <a:p>
            <a:pPr marL="0" indent="0">
              <a:lnSpc>
                <a:spcPct val="90000"/>
              </a:lnSpc>
            </a:pPr>
            <a:r>
              <a:rPr lang="en-US" sz="2900" dirty="0" smtClean="0"/>
              <a:t>Over 2000 hours per year utilization </a:t>
            </a:r>
          </a:p>
          <a:p>
            <a:pPr marL="0" indent="0">
              <a:lnSpc>
                <a:spcPct val="90000"/>
              </a:lnSpc>
              <a:buNone/>
            </a:pPr>
            <a:r>
              <a:rPr lang="en-US" sz="2900" dirty="0" smtClean="0"/>
              <a:t>(energy savings are proportional to run-time)</a:t>
            </a:r>
          </a:p>
          <a:p>
            <a:pPr marL="0" indent="0">
              <a:lnSpc>
                <a:spcPct val="90000"/>
              </a:lnSpc>
            </a:pPr>
            <a:r>
              <a:rPr lang="en-US" sz="2900" dirty="0" smtClean="0"/>
              <a:t>Implement predictive and preventive maintenance.</a:t>
            </a:r>
          </a:p>
          <a:p>
            <a:pPr marL="0" lvl="1" indent="0">
              <a:lnSpc>
                <a:spcPct val="90000"/>
              </a:lnSpc>
              <a:buFontTx/>
              <a:buChar char="•"/>
            </a:pPr>
            <a:r>
              <a:rPr lang="en-US" sz="2900" dirty="0" smtClean="0"/>
              <a:t>Non special or definite purpose motors </a:t>
            </a:r>
          </a:p>
          <a:p>
            <a:pPr marL="0" lvl="1" indent="0">
              <a:lnSpc>
                <a:spcPct val="90000"/>
              </a:lnSpc>
              <a:buNone/>
            </a:pPr>
            <a:r>
              <a:rPr lang="en-US" sz="2900" dirty="0" smtClean="0"/>
              <a:t>(i.e. vertical shaft, close-coupled pumps, etc.)</a:t>
            </a:r>
          </a:p>
          <a:p>
            <a:pPr marL="0" indent="0">
              <a:lnSpc>
                <a:spcPct val="90000"/>
              </a:lnSpc>
            </a:pPr>
            <a:endParaRPr lang="en-US" sz="2900" dirty="0" smtClean="0"/>
          </a:p>
          <a:p>
            <a:pPr marL="0" indent="0">
              <a:lnSpc>
                <a:spcPct val="90000"/>
              </a:lnSpc>
            </a:pPr>
            <a:endParaRPr lang="en-US" sz="2900" dirty="0" smtClean="0"/>
          </a:p>
        </p:txBody>
      </p:sp>
      <p:sp>
        <p:nvSpPr>
          <p:cNvPr id="5" name="TextBox 4"/>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01123"/>
                                        </p:tgtEl>
                                        <p:attrNameLst>
                                          <p:attrName>style.visibility</p:attrName>
                                        </p:attrNameLst>
                                      </p:cBhvr>
                                      <p:to>
                                        <p:strVal val="visible"/>
                                      </p:to>
                                    </p:set>
                                    <p:animEffect transition="in" filter="dissolve">
                                      <p:cBhvr>
                                        <p:cTn id="7" dur="500"/>
                                        <p:tgtEl>
                                          <p:spTgt spid="901123"/>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901122">
                                            <p:txEl>
                                              <p:pRg st="0" end="0"/>
                                            </p:txEl>
                                          </p:spTgt>
                                        </p:tgtEl>
                                        <p:attrNameLst>
                                          <p:attrName>style.visibility</p:attrName>
                                        </p:attrNameLst>
                                      </p:cBhvr>
                                      <p:to>
                                        <p:strVal val="visible"/>
                                      </p:to>
                                    </p:set>
                                    <p:anim calcmode="lin" valueType="num">
                                      <p:cBhvr additive="base">
                                        <p:cTn id="11" dur="500" fill="hold"/>
                                        <p:tgtEl>
                                          <p:spTgt spid="901122">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0112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901122">
                                            <p:txEl>
                                              <p:pRg st="1" end="1"/>
                                            </p:txEl>
                                          </p:spTgt>
                                        </p:tgtEl>
                                        <p:attrNameLst>
                                          <p:attrName>style.visibility</p:attrName>
                                        </p:attrNameLst>
                                      </p:cBhvr>
                                      <p:to>
                                        <p:strVal val="visible"/>
                                      </p:to>
                                    </p:set>
                                    <p:anim calcmode="lin" valueType="num">
                                      <p:cBhvr additive="base">
                                        <p:cTn id="16" dur="500" fill="hold"/>
                                        <p:tgtEl>
                                          <p:spTgt spid="901122">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01122">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childTnLst>
                                    <p:set>
                                      <p:cBhvr>
                                        <p:cTn id="20" dur="1" fill="hold">
                                          <p:stCondLst>
                                            <p:cond delay="0"/>
                                          </p:stCondLst>
                                        </p:cTn>
                                        <p:tgtEl>
                                          <p:spTgt spid="901122">
                                            <p:txEl>
                                              <p:pRg st="2" end="2"/>
                                            </p:txEl>
                                          </p:spTgt>
                                        </p:tgtEl>
                                        <p:attrNameLst>
                                          <p:attrName>style.visibility</p:attrName>
                                        </p:attrNameLst>
                                      </p:cBhvr>
                                      <p:to>
                                        <p:strVal val="visible"/>
                                      </p:to>
                                    </p:set>
                                    <p:anim calcmode="lin" valueType="num">
                                      <p:cBhvr additive="base">
                                        <p:cTn id="21" dur="500" fill="hold"/>
                                        <p:tgtEl>
                                          <p:spTgt spid="901122">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01122">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8" fill="hold" grpId="0" nodeType="afterEffect">
                                  <p:stCondLst>
                                    <p:cond delay="1000"/>
                                  </p:stCondLst>
                                  <p:childTnLst>
                                    <p:set>
                                      <p:cBhvr>
                                        <p:cTn id="25" dur="1" fill="hold">
                                          <p:stCondLst>
                                            <p:cond delay="0"/>
                                          </p:stCondLst>
                                        </p:cTn>
                                        <p:tgtEl>
                                          <p:spTgt spid="901122">
                                            <p:txEl>
                                              <p:pRg st="3" end="3"/>
                                            </p:txEl>
                                          </p:spTgt>
                                        </p:tgtEl>
                                        <p:attrNameLst>
                                          <p:attrName>style.visibility</p:attrName>
                                        </p:attrNameLst>
                                      </p:cBhvr>
                                      <p:to>
                                        <p:strVal val="visible"/>
                                      </p:to>
                                    </p:set>
                                    <p:anim calcmode="lin" valueType="num">
                                      <p:cBhvr additive="base">
                                        <p:cTn id="26" dur="500" fill="hold"/>
                                        <p:tgtEl>
                                          <p:spTgt spid="901122">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01122">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2" presetClass="entr" presetSubtype="8" fill="hold" grpId="0" nodeType="afterEffect">
                                  <p:stCondLst>
                                    <p:cond delay="1000"/>
                                  </p:stCondLst>
                                  <p:childTnLst>
                                    <p:set>
                                      <p:cBhvr>
                                        <p:cTn id="30" dur="1" fill="hold">
                                          <p:stCondLst>
                                            <p:cond delay="0"/>
                                          </p:stCondLst>
                                        </p:cTn>
                                        <p:tgtEl>
                                          <p:spTgt spid="901122">
                                            <p:txEl>
                                              <p:pRg st="4" end="4"/>
                                            </p:txEl>
                                          </p:spTgt>
                                        </p:tgtEl>
                                        <p:attrNameLst>
                                          <p:attrName>style.visibility</p:attrName>
                                        </p:attrNameLst>
                                      </p:cBhvr>
                                      <p:to>
                                        <p:strVal val="visible"/>
                                      </p:to>
                                    </p:set>
                                    <p:anim calcmode="lin" valueType="num">
                                      <p:cBhvr additive="base">
                                        <p:cTn id="31" dur="500" fill="hold"/>
                                        <p:tgtEl>
                                          <p:spTgt spid="90112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01122">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p:stCondLst>
                                    <p:cond delay="1000"/>
                                  </p:stCondLst>
                                  <p:childTnLst>
                                    <p:set>
                                      <p:cBhvr>
                                        <p:cTn id="35" dur="1" fill="hold">
                                          <p:stCondLst>
                                            <p:cond delay="0"/>
                                          </p:stCondLst>
                                        </p:cTn>
                                        <p:tgtEl>
                                          <p:spTgt spid="901122">
                                            <p:txEl>
                                              <p:pRg st="5" end="5"/>
                                            </p:txEl>
                                          </p:spTgt>
                                        </p:tgtEl>
                                        <p:attrNameLst>
                                          <p:attrName>style.visibility</p:attrName>
                                        </p:attrNameLst>
                                      </p:cBhvr>
                                      <p:to>
                                        <p:strVal val="visible"/>
                                      </p:to>
                                    </p:set>
                                    <p:anim calcmode="lin" valueType="num">
                                      <p:cBhvr additive="base">
                                        <p:cTn id="36" dur="500" fill="hold"/>
                                        <p:tgtEl>
                                          <p:spTgt spid="901122">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01122">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9500"/>
                            </p:stCondLst>
                            <p:childTnLst>
                              <p:par>
                                <p:cTn id="39" presetID="2" presetClass="entr" presetSubtype="8" fill="hold" grpId="0" nodeType="afterEffect">
                                  <p:stCondLst>
                                    <p:cond delay="1000"/>
                                  </p:stCondLst>
                                  <p:childTnLst>
                                    <p:set>
                                      <p:cBhvr>
                                        <p:cTn id="40" dur="1" fill="hold">
                                          <p:stCondLst>
                                            <p:cond delay="0"/>
                                          </p:stCondLst>
                                        </p:cTn>
                                        <p:tgtEl>
                                          <p:spTgt spid="901122">
                                            <p:txEl>
                                              <p:pRg st="6" end="6"/>
                                            </p:txEl>
                                          </p:spTgt>
                                        </p:tgtEl>
                                        <p:attrNameLst>
                                          <p:attrName>style.visibility</p:attrName>
                                        </p:attrNameLst>
                                      </p:cBhvr>
                                      <p:to>
                                        <p:strVal val="visible"/>
                                      </p:to>
                                    </p:set>
                                    <p:anim calcmode="lin" valueType="num">
                                      <p:cBhvr additive="base">
                                        <p:cTn id="41" dur="500" fill="hold"/>
                                        <p:tgtEl>
                                          <p:spTgt spid="901122">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01122">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901122">
                                            <p:txEl>
                                              <p:pRg st="7" end="7"/>
                                            </p:txEl>
                                          </p:spTgt>
                                        </p:tgtEl>
                                        <p:attrNameLst>
                                          <p:attrName>style.visibility</p:attrName>
                                        </p:attrNameLst>
                                      </p:cBhvr>
                                      <p:to>
                                        <p:strVal val="visible"/>
                                      </p:to>
                                    </p:set>
                                    <p:anim calcmode="lin" valueType="num">
                                      <p:cBhvr additive="base">
                                        <p:cTn id="45" dur="500" fill="hold"/>
                                        <p:tgtEl>
                                          <p:spTgt spid="901122">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901122">
                                            <p:txEl>
                                              <p:pRg st="7" end="7"/>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0"/>
                                  </p:stCondLst>
                                  <p:childTnLst>
                                    <p:set>
                                      <p:cBhvr>
                                        <p:cTn id="48" dur="1" fill="hold">
                                          <p:stCondLst>
                                            <p:cond delay="0"/>
                                          </p:stCondLst>
                                        </p:cTn>
                                        <p:tgtEl>
                                          <p:spTgt spid="901122">
                                            <p:txEl>
                                              <p:pRg st="8" end="8"/>
                                            </p:txEl>
                                          </p:spTgt>
                                        </p:tgtEl>
                                        <p:attrNameLst>
                                          <p:attrName>style.visibility</p:attrName>
                                        </p:attrNameLst>
                                      </p:cBhvr>
                                      <p:to>
                                        <p:strVal val="visible"/>
                                      </p:to>
                                    </p:set>
                                    <p:anim calcmode="lin" valueType="num">
                                      <p:cBhvr additive="base">
                                        <p:cTn id="49" dur="500" fill="hold"/>
                                        <p:tgtEl>
                                          <p:spTgt spid="901122">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0112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2"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152400" y="228601"/>
            <a:ext cx="8991600" cy="1601985"/>
          </a:xfrm>
        </p:spPr>
        <p:txBody>
          <a:bodyPr lIns="102850" tIns="51424" rIns="102850" bIns="51424" anchor="t"/>
          <a:lstStyle/>
          <a:p>
            <a:pPr defTabSz="1030487" fontAlgn="auto">
              <a:lnSpc>
                <a:spcPct val="85000"/>
              </a:lnSpc>
              <a:spcAft>
                <a:spcPts val="0"/>
              </a:spcAft>
              <a:defRPr/>
            </a:pPr>
            <a:r>
              <a:rPr lang="en-US" sz="4400" dirty="0" smtClean="0">
                <a:solidFill>
                  <a:srgbClr val="C00000"/>
                </a:solidFill>
                <a:ea typeface="+mn-ea"/>
              </a:rPr>
              <a:t>Repair versus Replace:  </a:t>
            </a:r>
            <a:br>
              <a:rPr lang="en-US" sz="4400" dirty="0" smtClean="0">
                <a:solidFill>
                  <a:srgbClr val="C00000"/>
                </a:solidFill>
                <a:ea typeface="+mn-ea"/>
              </a:rPr>
            </a:br>
            <a:r>
              <a:rPr lang="en-US" sz="4400" dirty="0" smtClean="0">
                <a:solidFill>
                  <a:srgbClr val="C00000"/>
                </a:solidFill>
                <a:ea typeface="+mn-ea"/>
              </a:rPr>
              <a:t>You Need to Consider...</a:t>
            </a:r>
          </a:p>
        </p:txBody>
      </p:sp>
      <p:sp>
        <p:nvSpPr>
          <p:cNvPr id="945155" name="Rectangle 3"/>
          <p:cNvSpPr>
            <a:spLocks noGrp="1" noChangeArrowheads="1"/>
          </p:cNvSpPr>
          <p:nvPr>
            <p:ph idx="1"/>
          </p:nvPr>
        </p:nvSpPr>
        <p:spPr>
          <a:xfrm>
            <a:off x="750095" y="1587699"/>
            <a:ext cx="8052793" cy="4743450"/>
          </a:xfrm>
        </p:spPr>
        <p:txBody>
          <a:bodyPr lIns="102850" tIns="51424" rIns="102850" bIns="51424"/>
          <a:lstStyle/>
          <a:p>
            <a:pPr marL="0" indent="0">
              <a:lnSpc>
                <a:spcPct val="90000"/>
              </a:lnSpc>
            </a:pPr>
            <a:r>
              <a:rPr lang="en-US" b="1" dirty="0" smtClean="0"/>
              <a:t>First cost of repair and new purchase.</a:t>
            </a:r>
          </a:p>
          <a:p>
            <a:pPr marL="0" indent="0">
              <a:lnSpc>
                <a:spcPct val="90000"/>
              </a:lnSpc>
            </a:pPr>
            <a:r>
              <a:rPr lang="en-US" b="1" dirty="0" smtClean="0"/>
              <a:t>Efficiency of existing and proposed new motor.</a:t>
            </a:r>
          </a:p>
          <a:p>
            <a:pPr marL="0" indent="0">
              <a:lnSpc>
                <a:spcPct val="90000"/>
              </a:lnSpc>
            </a:pPr>
            <a:r>
              <a:rPr lang="en-US" b="1" dirty="0" smtClean="0"/>
              <a:t>Urgency and availability of each alternative.</a:t>
            </a:r>
          </a:p>
          <a:p>
            <a:pPr marL="0" indent="0">
              <a:lnSpc>
                <a:spcPct val="90000"/>
              </a:lnSpc>
            </a:pPr>
            <a:r>
              <a:rPr lang="en-US" b="1" dirty="0" smtClean="0"/>
              <a:t>Possible modifications to the mounting.</a:t>
            </a:r>
          </a:p>
          <a:p>
            <a:pPr marL="0" indent="0">
              <a:lnSpc>
                <a:spcPct val="90000"/>
              </a:lnSpc>
            </a:pPr>
            <a:r>
              <a:rPr lang="en-US" b="1" dirty="0" smtClean="0"/>
              <a:t>Annual hours of operation.</a:t>
            </a:r>
          </a:p>
          <a:p>
            <a:pPr marL="0" indent="0">
              <a:lnSpc>
                <a:spcPct val="90000"/>
              </a:lnSpc>
            </a:pPr>
            <a:r>
              <a:rPr lang="en-US" b="1" dirty="0" smtClean="0"/>
              <a:t>Cost of down time and repairs from a possible early failure in either scenario.</a:t>
            </a:r>
          </a:p>
          <a:p>
            <a:pPr marL="0" indent="0">
              <a:lnSpc>
                <a:spcPct val="90000"/>
              </a:lnSpc>
            </a:pPr>
            <a:r>
              <a:rPr lang="en-US" b="1" dirty="0" smtClean="0"/>
              <a:t>Utility incentives</a:t>
            </a:r>
          </a:p>
        </p:txBody>
      </p:sp>
      <p:sp>
        <p:nvSpPr>
          <p:cNvPr id="5" name="TextBox 4"/>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45154"/>
                                        </p:tgtEl>
                                        <p:attrNameLst>
                                          <p:attrName>style.visibility</p:attrName>
                                        </p:attrNameLst>
                                      </p:cBhvr>
                                      <p:to>
                                        <p:strVal val="visible"/>
                                      </p:to>
                                    </p:set>
                                    <p:animEffect transition="in" filter="dissolve">
                                      <p:cBhvr>
                                        <p:cTn id="7" dur="500"/>
                                        <p:tgtEl>
                                          <p:spTgt spid="945154"/>
                                        </p:tgtEl>
                                      </p:cBhvr>
                                    </p:animEffect>
                                  </p:childTnLst>
                                </p:cTn>
                              </p:par>
                            </p:childTnLst>
                          </p:cTn>
                        </p:par>
                        <p:par>
                          <p:cTn id="8" fill="hold">
                            <p:stCondLst>
                              <p:cond delay="500"/>
                            </p:stCondLst>
                            <p:childTnLst>
                              <p:par>
                                <p:cTn id="9" presetID="2" presetClass="entr" presetSubtype="8" fill="hold" grpId="0" nodeType="afterEffect">
                                  <p:stCondLst>
                                    <p:cond delay="1000"/>
                                  </p:stCondLst>
                                  <p:childTnLst>
                                    <p:set>
                                      <p:cBhvr>
                                        <p:cTn id="10" dur="1" fill="hold">
                                          <p:stCondLst>
                                            <p:cond delay="0"/>
                                          </p:stCondLst>
                                        </p:cTn>
                                        <p:tgtEl>
                                          <p:spTgt spid="945155">
                                            <p:txEl>
                                              <p:pRg st="0" end="0"/>
                                            </p:txEl>
                                          </p:spTgt>
                                        </p:tgtEl>
                                        <p:attrNameLst>
                                          <p:attrName>style.visibility</p:attrName>
                                        </p:attrNameLst>
                                      </p:cBhvr>
                                      <p:to>
                                        <p:strVal val="visible"/>
                                      </p:to>
                                    </p:set>
                                    <p:anim calcmode="lin" valueType="num">
                                      <p:cBhvr additive="base">
                                        <p:cTn id="11" dur="500" fill="hold"/>
                                        <p:tgtEl>
                                          <p:spTgt spid="94515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4515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1000"/>
                                  </p:stCondLst>
                                  <p:childTnLst>
                                    <p:set>
                                      <p:cBhvr>
                                        <p:cTn id="15" dur="1" fill="hold">
                                          <p:stCondLst>
                                            <p:cond delay="0"/>
                                          </p:stCondLst>
                                        </p:cTn>
                                        <p:tgtEl>
                                          <p:spTgt spid="945155">
                                            <p:txEl>
                                              <p:pRg st="1" end="1"/>
                                            </p:txEl>
                                          </p:spTgt>
                                        </p:tgtEl>
                                        <p:attrNameLst>
                                          <p:attrName>style.visibility</p:attrName>
                                        </p:attrNameLst>
                                      </p:cBhvr>
                                      <p:to>
                                        <p:strVal val="visible"/>
                                      </p:to>
                                    </p:set>
                                    <p:anim calcmode="lin" valueType="num">
                                      <p:cBhvr additive="base">
                                        <p:cTn id="16" dur="500" fill="hold"/>
                                        <p:tgtEl>
                                          <p:spTgt spid="94515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4515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3500"/>
                            </p:stCondLst>
                            <p:childTnLst>
                              <p:par>
                                <p:cTn id="19" presetID="2" presetClass="entr" presetSubtype="8" fill="hold" grpId="0" nodeType="afterEffect">
                                  <p:stCondLst>
                                    <p:cond delay="1000"/>
                                  </p:stCondLst>
                                  <p:childTnLst>
                                    <p:set>
                                      <p:cBhvr>
                                        <p:cTn id="20" dur="1" fill="hold">
                                          <p:stCondLst>
                                            <p:cond delay="0"/>
                                          </p:stCondLst>
                                        </p:cTn>
                                        <p:tgtEl>
                                          <p:spTgt spid="945155">
                                            <p:txEl>
                                              <p:pRg st="2" end="2"/>
                                            </p:txEl>
                                          </p:spTgt>
                                        </p:tgtEl>
                                        <p:attrNameLst>
                                          <p:attrName>style.visibility</p:attrName>
                                        </p:attrNameLst>
                                      </p:cBhvr>
                                      <p:to>
                                        <p:strVal val="visible"/>
                                      </p:to>
                                    </p:set>
                                    <p:anim calcmode="lin" valueType="num">
                                      <p:cBhvr additive="base">
                                        <p:cTn id="21" dur="500" fill="hold"/>
                                        <p:tgtEl>
                                          <p:spTgt spid="945155">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45155">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2" presetClass="entr" presetSubtype="8" fill="hold" grpId="0" nodeType="afterEffect">
                                  <p:stCondLst>
                                    <p:cond delay="1000"/>
                                  </p:stCondLst>
                                  <p:childTnLst>
                                    <p:set>
                                      <p:cBhvr>
                                        <p:cTn id="25" dur="1" fill="hold">
                                          <p:stCondLst>
                                            <p:cond delay="0"/>
                                          </p:stCondLst>
                                        </p:cTn>
                                        <p:tgtEl>
                                          <p:spTgt spid="945155">
                                            <p:txEl>
                                              <p:pRg st="3" end="3"/>
                                            </p:txEl>
                                          </p:spTgt>
                                        </p:tgtEl>
                                        <p:attrNameLst>
                                          <p:attrName>style.visibility</p:attrName>
                                        </p:attrNameLst>
                                      </p:cBhvr>
                                      <p:to>
                                        <p:strVal val="visible"/>
                                      </p:to>
                                    </p:set>
                                    <p:anim calcmode="lin" valueType="num">
                                      <p:cBhvr additive="base">
                                        <p:cTn id="26" dur="500" fill="hold"/>
                                        <p:tgtEl>
                                          <p:spTgt spid="945155">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45155">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6500"/>
                            </p:stCondLst>
                            <p:childTnLst>
                              <p:par>
                                <p:cTn id="29" presetID="2" presetClass="entr" presetSubtype="8" fill="hold" grpId="0" nodeType="afterEffect">
                                  <p:stCondLst>
                                    <p:cond delay="1000"/>
                                  </p:stCondLst>
                                  <p:childTnLst>
                                    <p:set>
                                      <p:cBhvr>
                                        <p:cTn id="30" dur="1" fill="hold">
                                          <p:stCondLst>
                                            <p:cond delay="0"/>
                                          </p:stCondLst>
                                        </p:cTn>
                                        <p:tgtEl>
                                          <p:spTgt spid="945155">
                                            <p:txEl>
                                              <p:pRg st="4" end="4"/>
                                            </p:txEl>
                                          </p:spTgt>
                                        </p:tgtEl>
                                        <p:attrNameLst>
                                          <p:attrName>style.visibility</p:attrName>
                                        </p:attrNameLst>
                                      </p:cBhvr>
                                      <p:to>
                                        <p:strVal val="visible"/>
                                      </p:to>
                                    </p:set>
                                    <p:anim calcmode="lin" valueType="num">
                                      <p:cBhvr additive="base">
                                        <p:cTn id="31" dur="500" fill="hold"/>
                                        <p:tgtEl>
                                          <p:spTgt spid="945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45155">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8000"/>
                            </p:stCondLst>
                            <p:childTnLst>
                              <p:par>
                                <p:cTn id="34" presetID="2" presetClass="entr" presetSubtype="8" fill="hold" grpId="0" nodeType="afterEffect">
                                  <p:stCondLst>
                                    <p:cond delay="1000"/>
                                  </p:stCondLst>
                                  <p:childTnLst>
                                    <p:set>
                                      <p:cBhvr>
                                        <p:cTn id="35" dur="1" fill="hold">
                                          <p:stCondLst>
                                            <p:cond delay="0"/>
                                          </p:stCondLst>
                                        </p:cTn>
                                        <p:tgtEl>
                                          <p:spTgt spid="945155">
                                            <p:txEl>
                                              <p:pRg st="5" end="5"/>
                                            </p:txEl>
                                          </p:spTgt>
                                        </p:tgtEl>
                                        <p:attrNameLst>
                                          <p:attrName>style.visibility</p:attrName>
                                        </p:attrNameLst>
                                      </p:cBhvr>
                                      <p:to>
                                        <p:strVal val="visible"/>
                                      </p:to>
                                    </p:set>
                                    <p:anim calcmode="lin" valueType="num">
                                      <p:cBhvr additive="base">
                                        <p:cTn id="36" dur="500" fill="hold"/>
                                        <p:tgtEl>
                                          <p:spTgt spid="945155">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45155">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9500"/>
                            </p:stCondLst>
                            <p:childTnLst>
                              <p:par>
                                <p:cTn id="39" presetID="2" presetClass="entr" presetSubtype="8" fill="hold" grpId="0" nodeType="afterEffect">
                                  <p:stCondLst>
                                    <p:cond delay="1000"/>
                                  </p:stCondLst>
                                  <p:childTnLst>
                                    <p:set>
                                      <p:cBhvr>
                                        <p:cTn id="40" dur="1" fill="hold">
                                          <p:stCondLst>
                                            <p:cond delay="0"/>
                                          </p:stCondLst>
                                        </p:cTn>
                                        <p:tgtEl>
                                          <p:spTgt spid="945155">
                                            <p:txEl>
                                              <p:pRg st="6" end="6"/>
                                            </p:txEl>
                                          </p:spTgt>
                                        </p:tgtEl>
                                        <p:attrNameLst>
                                          <p:attrName>style.visibility</p:attrName>
                                        </p:attrNameLst>
                                      </p:cBhvr>
                                      <p:to>
                                        <p:strVal val="visible"/>
                                      </p:to>
                                    </p:set>
                                    <p:anim calcmode="lin" valueType="num">
                                      <p:cBhvr additive="base">
                                        <p:cTn id="41" dur="500" fill="hold"/>
                                        <p:tgtEl>
                                          <p:spTgt spid="94515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94515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3106" name="Rectangle 2"/>
          <p:cNvSpPr>
            <a:spLocks noGrp="1" noChangeArrowheads="1"/>
          </p:cNvSpPr>
          <p:nvPr>
            <p:ph type="title"/>
          </p:nvPr>
        </p:nvSpPr>
        <p:spPr>
          <a:xfrm>
            <a:off x="0" y="405410"/>
            <a:ext cx="9144000" cy="1066204"/>
          </a:xfrm>
        </p:spPr>
        <p:txBody>
          <a:bodyPr lIns="102860" tIns="51429" rIns="102860" bIns="51429" anchor="t"/>
          <a:lstStyle/>
          <a:p>
            <a:pPr fontAlgn="auto">
              <a:spcAft>
                <a:spcPts val="0"/>
              </a:spcAft>
              <a:defRPr/>
            </a:pPr>
            <a:r>
              <a:rPr lang="en-US" sz="4400" dirty="0" smtClean="0">
                <a:solidFill>
                  <a:srgbClr val="C00000"/>
                </a:solidFill>
                <a:ea typeface="+mn-ea"/>
              </a:rPr>
              <a:t>Turn Misfortune to Advantage</a:t>
            </a:r>
          </a:p>
        </p:txBody>
      </p:sp>
      <p:sp>
        <p:nvSpPr>
          <p:cNvPr id="943107" name="Rectangle 3"/>
          <p:cNvSpPr>
            <a:spLocks noGrp="1" noChangeArrowheads="1"/>
          </p:cNvSpPr>
          <p:nvPr>
            <p:ph idx="1"/>
          </p:nvPr>
        </p:nvSpPr>
        <p:spPr>
          <a:xfrm>
            <a:off x="523282" y="2950369"/>
            <a:ext cx="7033023" cy="3268266"/>
          </a:xfrm>
        </p:spPr>
        <p:txBody>
          <a:bodyPr lIns="102860" tIns="51429" rIns="102860" bIns="51429" rtlCol="0">
            <a:normAutofit/>
          </a:bodyPr>
          <a:lstStyle/>
          <a:p>
            <a:pPr marL="0" indent="0" defTabSz="378619" fontAlgn="auto">
              <a:lnSpc>
                <a:spcPct val="90000"/>
              </a:lnSpc>
              <a:spcBef>
                <a:spcPts val="0"/>
              </a:spcBef>
              <a:spcAft>
                <a:spcPts val="0"/>
              </a:spcAft>
              <a:buFont typeface="Wingdings 2"/>
              <a:buChar char=""/>
              <a:defRPr/>
            </a:pPr>
            <a:r>
              <a:rPr lang="en-US" b="1" dirty="0" smtClean="0"/>
              <a:t>Downsize motor where appropriate.</a:t>
            </a:r>
          </a:p>
          <a:p>
            <a:pPr marL="731447" lvl="1" indent="-274293" defTabSz="378619" fontAlgn="auto">
              <a:lnSpc>
                <a:spcPct val="90000"/>
              </a:lnSpc>
              <a:spcAft>
                <a:spcPts val="0"/>
              </a:spcAft>
              <a:buFont typeface="Wingdings"/>
              <a:buChar char=""/>
              <a:defRPr/>
            </a:pPr>
            <a:r>
              <a:rPr lang="en-US" b="1" dirty="0" smtClean="0"/>
              <a:t>Evaluate driven load speed with respect to new motor; change sheaves size if warranted.  Remember pump and fan drive power can vary at the cube of speed or even greater.</a:t>
            </a:r>
          </a:p>
          <a:p>
            <a:pPr marL="731447" lvl="1" indent="-274293" defTabSz="378619" fontAlgn="auto">
              <a:lnSpc>
                <a:spcPct val="90000"/>
              </a:lnSpc>
              <a:spcAft>
                <a:spcPts val="0"/>
              </a:spcAft>
              <a:buFont typeface="Wingdings"/>
              <a:buChar char=""/>
              <a:defRPr/>
            </a:pPr>
            <a:r>
              <a:rPr lang="en-US" b="1" dirty="0" smtClean="0"/>
              <a:t>Consider upgrade to an ASD and inverter duty motor.</a:t>
            </a:r>
          </a:p>
        </p:txBody>
      </p:sp>
      <p:pic>
        <p:nvPicPr>
          <p:cNvPr id="77829" name="Picture 4" descr="pe02002_"/>
          <p:cNvPicPr>
            <a:picLocks noChangeAspect="1" noChangeArrowheads="1"/>
          </p:cNvPicPr>
          <p:nvPr/>
        </p:nvPicPr>
        <p:blipFill>
          <a:blip r:embed="rId3" cstate="print"/>
          <a:srcRect/>
          <a:stretch>
            <a:fillRect/>
          </a:stretch>
        </p:blipFill>
        <p:spPr bwMode="auto">
          <a:xfrm>
            <a:off x="7638885" y="4724401"/>
            <a:ext cx="1505115" cy="1506735"/>
          </a:xfrm>
          <a:prstGeom prst="rect">
            <a:avLst/>
          </a:prstGeom>
          <a:noFill/>
          <a:ln w="9525">
            <a:noFill/>
            <a:miter lim="800000"/>
            <a:headEnd/>
            <a:tailEnd/>
          </a:ln>
        </p:spPr>
      </p:pic>
      <p:sp>
        <p:nvSpPr>
          <p:cNvPr id="77830" name="Text Box 5"/>
          <p:cNvSpPr txBox="1">
            <a:spLocks noChangeArrowheads="1"/>
          </p:cNvSpPr>
          <p:nvPr/>
        </p:nvSpPr>
        <p:spPr bwMode="auto">
          <a:xfrm>
            <a:off x="614363" y="1714501"/>
            <a:ext cx="7829551" cy="1546559"/>
          </a:xfrm>
          <a:prstGeom prst="rect">
            <a:avLst/>
          </a:prstGeom>
          <a:noFill/>
          <a:ln w="76200">
            <a:noFill/>
            <a:miter lim="800000"/>
            <a:headEnd/>
            <a:tailEnd/>
          </a:ln>
        </p:spPr>
        <p:txBody>
          <a:bodyPr lIns="91422" tIns="45711" rIns="91422" bIns="45711">
            <a:spAutoFit/>
          </a:bodyPr>
          <a:lstStyle/>
          <a:p>
            <a:pPr>
              <a:lnSpc>
                <a:spcPct val="90000"/>
              </a:lnSpc>
              <a:spcBef>
                <a:spcPct val="20000"/>
              </a:spcBef>
              <a:spcAft>
                <a:spcPct val="20000"/>
              </a:spcAft>
            </a:pPr>
            <a:r>
              <a:rPr lang="en-US" sz="2700" dirty="0"/>
              <a:t>A motor failure can provide a good opportunity to tune up other aspects of the system:</a:t>
            </a:r>
          </a:p>
          <a:p>
            <a:pPr>
              <a:spcBef>
                <a:spcPct val="50000"/>
              </a:spcBef>
            </a:pPr>
            <a:endParaRPr lang="en-US" sz="2700" dirty="0">
              <a:latin typeface="Tahoma" pitchFamily="34" charset="0"/>
            </a:endParaRPr>
          </a:p>
        </p:txBody>
      </p:sp>
      <p:sp>
        <p:nvSpPr>
          <p:cNvPr id="7" name="TextBox 6"/>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43106"/>
                                        </p:tgtEl>
                                        <p:attrNameLst>
                                          <p:attrName>style.visibility</p:attrName>
                                        </p:attrNameLst>
                                      </p:cBhvr>
                                      <p:to>
                                        <p:strVal val="visible"/>
                                      </p:to>
                                    </p:set>
                                    <p:animEffect transition="in" filter="dissolve">
                                      <p:cBhvr>
                                        <p:cTn id="7" dur="500"/>
                                        <p:tgtEl>
                                          <p:spTgt spid="943106"/>
                                        </p:tgtEl>
                                      </p:cBhvr>
                                    </p:animEffect>
                                  </p:childTnLst>
                                </p:cTn>
                              </p:par>
                            </p:childTnLst>
                          </p:cTn>
                        </p:par>
                        <p:par>
                          <p:cTn id="8" fill="hold">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943107">
                                            <p:txEl>
                                              <p:pRg st="0" end="0"/>
                                            </p:txEl>
                                          </p:spTgt>
                                        </p:tgtEl>
                                        <p:attrNameLst>
                                          <p:attrName>style.visibility</p:attrName>
                                        </p:attrNameLst>
                                      </p:cBhvr>
                                      <p:to>
                                        <p:strVal val="visible"/>
                                      </p:to>
                                    </p:set>
                                    <p:animEffect transition="in" filter="dissolve">
                                      <p:cBhvr>
                                        <p:cTn id="11" dur="500"/>
                                        <p:tgtEl>
                                          <p:spTgt spid="943107">
                                            <p:txEl>
                                              <p:pRg st="0" end="0"/>
                                            </p:txEl>
                                          </p:spTgt>
                                        </p:tgtEl>
                                      </p:cBhvr>
                                    </p:animEffect>
                                  </p:childTnLst>
                                </p:cTn>
                              </p:par>
                            </p:childTnLst>
                          </p:cTn>
                        </p:par>
                        <p:par>
                          <p:cTn id="12" fill="hold">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943107">
                                            <p:txEl>
                                              <p:pRg st="1" end="1"/>
                                            </p:txEl>
                                          </p:spTgt>
                                        </p:tgtEl>
                                        <p:attrNameLst>
                                          <p:attrName>style.visibility</p:attrName>
                                        </p:attrNameLst>
                                      </p:cBhvr>
                                      <p:to>
                                        <p:strVal val="visible"/>
                                      </p:to>
                                    </p:set>
                                    <p:animEffect transition="in" filter="dissolve">
                                      <p:cBhvr>
                                        <p:cTn id="15" dur="500"/>
                                        <p:tgtEl>
                                          <p:spTgt spid="943107">
                                            <p:txEl>
                                              <p:pRg st="1" end="1"/>
                                            </p:txEl>
                                          </p:spTgt>
                                        </p:tgtEl>
                                      </p:cBhvr>
                                    </p:animEffect>
                                  </p:childTnLst>
                                </p:cTn>
                              </p:par>
                            </p:childTnLst>
                          </p:cTn>
                        </p:par>
                        <p:par>
                          <p:cTn id="16" fill="hold">
                            <p:stCondLst>
                              <p:cond delay="5500"/>
                            </p:stCondLst>
                            <p:childTnLst>
                              <p:par>
                                <p:cTn id="17" presetID="9" presetClass="entr" presetSubtype="0" fill="hold" grpId="0" nodeType="afterEffect">
                                  <p:stCondLst>
                                    <p:cond delay="2000"/>
                                  </p:stCondLst>
                                  <p:childTnLst>
                                    <p:set>
                                      <p:cBhvr>
                                        <p:cTn id="18" dur="1" fill="hold">
                                          <p:stCondLst>
                                            <p:cond delay="0"/>
                                          </p:stCondLst>
                                        </p:cTn>
                                        <p:tgtEl>
                                          <p:spTgt spid="943107">
                                            <p:txEl>
                                              <p:pRg st="2" end="2"/>
                                            </p:txEl>
                                          </p:spTgt>
                                        </p:tgtEl>
                                        <p:attrNameLst>
                                          <p:attrName>style.visibility</p:attrName>
                                        </p:attrNameLst>
                                      </p:cBhvr>
                                      <p:to>
                                        <p:strVal val="visible"/>
                                      </p:to>
                                    </p:set>
                                    <p:animEffect transition="in" filter="dissolve">
                                      <p:cBhvr>
                                        <p:cTn id="19" dur="500"/>
                                        <p:tgtEl>
                                          <p:spTgt spid="943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bldLvl="2" autoUpdateAnimBg="0" advAuto="200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457200"/>
            <a:ext cx="9144000" cy="1143000"/>
          </a:xfrm>
        </p:spPr>
        <p:txBody>
          <a:bodyPr/>
          <a:lstStyle/>
          <a:p>
            <a:pPr fontAlgn="auto">
              <a:spcAft>
                <a:spcPts val="0"/>
              </a:spcAft>
              <a:defRPr/>
            </a:pPr>
            <a:r>
              <a:rPr lang="en-US" sz="4400" dirty="0" smtClean="0">
                <a:solidFill>
                  <a:srgbClr val="C00000"/>
                </a:solidFill>
                <a:ea typeface="+mn-ea"/>
              </a:rPr>
              <a:t>Mean Time Between Motor Failures</a:t>
            </a:r>
          </a:p>
        </p:txBody>
      </p:sp>
      <p:sp>
        <p:nvSpPr>
          <p:cNvPr id="95235" name="Rectangle 3"/>
          <p:cNvSpPr>
            <a:spLocks noGrp="1" noChangeArrowheads="1"/>
          </p:cNvSpPr>
          <p:nvPr>
            <p:ph idx="1"/>
          </p:nvPr>
        </p:nvSpPr>
        <p:spPr>
          <a:xfrm>
            <a:off x="437557" y="1675210"/>
            <a:ext cx="8443913" cy="4218384"/>
          </a:xfrm>
        </p:spPr>
        <p:txBody>
          <a:bodyPr/>
          <a:lstStyle/>
          <a:p>
            <a:pPr marL="0" indent="0"/>
            <a:r>
              <a:rPr lang="en-US" sz="3400" dirty="0" smtClean="0"/>
              <a:t>---Work Orders for Motor Repairs examined.</a:t>
            </a:r>
          </a:p>
          <a:p>
            <a:pPr marL="0" indent="0"/>
            <a:r>
              <a:rPr lang="en-US" sz="3400" dirty="0" smtClean="0"/>
              <a:t>---New Motor Purchases also considered</a:t>
            </a:r>
          </a:p>
          <a:p>
            <a:pPr marL="0" indent="0"/>
            <a:endParaRPr lang="en-US" sz="3400" dirty="0" smtClean="0"/>
          </a:p>
          <a:p>
            <a:pPr marL="0" indent="0" algn="ctr"/>
            <a:r>
              <a:rPr lang="en-US" sz="3400" dirty="0" smtClean="0"/>
              <a:t>Mean time between failures for standard efficiency motors is 10 years</a:t>
            </a:r>
          </a:p>
          <a:p>
            <a:pPr marL="0" indent="0" algn="ctr"/>
            <a:r>
              <a:rPr lang="en-US" sz="3400" dirty="0" smtClean="0"/>
              <a:t>An older, less-efficient motor could be running for this amount of time, wasting energy.</a:t>
            </a:r>
          </a:p>
        </p:txBody>
      </p:sp>
      <p:sp>
        <p:nvSpPr>
          <p:cNvPr id="4" name="TextBox 3"/>
          <p:cNvSpPr txBox="1"/>
          <p:nvPr/>
        </p:nvSpPr>
        <p:spPr>
          <a:xfrm>
            <a:off x="5410200" y="6488669"/>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Inventory Management</a:t>
            </a:r>
            <a:endParaRPr lang="en-US" sz="1600" dirty="0">
              <a:solidFill>
                <a:srgbClr val="C00000"/>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0" y="1371601"/>
            <a:ext cx="9144000" cy="1209080"/>
          </a:xfrm>
        </p:spPr>
        <p:txBody>
          <a:bodyPr/>
          <a:lstStyle/>
          <a:p>
            <a:pPr defTabSz="1030487">
              <a:defRPr/>
            </a:pPr>
            <a:r>
              <a:rPr lang="en-US" sz="4800" dirty="0" smtClean="0">
                <a:latin typeface="Arial" pitchFamily="34" charset="0"/>
                <a:cs typeface="Arial" pitchFamily="34" charset="0"/>
              </a:rPr>
              <a:t>Advanced Motor Management: Matching Output to Load Requirements </a:t>
            </a:r>
          </a:p>
        </p:txBody>
      </p:sp>
      <p:sp>
        <p:nvSpPr>
          <p:cNvPr id="6148" name="Slide Number Placeholder 2"/>
          <p:cNvSpPr>
            <a:spLocks noGrp="1"/>
          </p:cNvSpPr>
          <p:nvPr>
            <p:ph type="sldNum" sz="quarter" idx="12"/>
          </p:nvPr>
        </p:nvSpPr>
        <p:spPr/>
        <p:txBody>
          <a:bodyPr/>
          <a:lstStyle/>
          <a:p>
            <a:pPr>
              <a:defRPr/>
            </a:pPr>
            <a:fld id="{4AD29374-15B5-4F70-BC57-3776D4924A9C}" type="slidenum">
              <a:rPr lang="en-US"/>
              <a:pPr>
                <a:defRPr/>
              </a:pPr>
              <a:t>34</a:t>
            </a:fld>
            <a:endParaRPr lang="en-US"/>
          </a:p>
        </p:txBody>
      </p:sp>
      <p:graphicFrame>
        <p:nvGraphicFramePr>
          <p:cNvPr id="6146" name="Object 3"/>
          <p:cNvGraphicFramePr>
            <a:graphicFrameLocks noChangeAspect="1"/>
          </p:cNvGraphicFramePr>
          <p:nvPr/>
        </p:nvGraphicFramePr>
        <p:xfrm>
          <a:off x="3352801" y="3733801"/>
          <a:ext cx="2886075" cy="2619971"/>
        </p:xfrm>
        <a:graphic>
          <a:graphicData uri="http://schemas.openxmlformats.org/presentationml/2006/ole">
            <p:oleObj spid="_x0000_s2050" name="Clip" r:id="rId4" imgW="1744560" imgH="1584360" progId="">
              <p:embed/>
            </p:oleObj>
          </a:graphicData>
        </a:graphic>
      </p:graphicFrame>
      <p:graphicFrame>
        <p:nvGraphicFramePr>
          <p:cNvPr id="6147" name="Object 4"/>
          <p:cNvGraphicFramePr>
            <a:graphicFrameLocks noChangeAspect="1"/>
          </p:cNvGraphicFramePr>
          <p:nvPr/>
        </p:nvGraphicFramePr>
        <p:xfrm>
          <a:off x="2590800" y="4191001"/>
          <a:ext cx="537568" cy="539353"/>
        </p:xfrm>
        <a:graphic>
          <a:graphicData uri="http://schemas.openxmlformats.org/presentationml/2006/ole">
            <p:oleObj spid="_x0000_s2051" name="Clip" r:id="rId5" imgW="4419360" imgH="4419360"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defTabSz="1030487" fontAlgn="auto">
              <a:spcAft>
                <a:spcPts val="0"/>
              </a:spcAft>
              <a:defRPr/>
            </a:pPr>
            <a:r>
              <a:rPr lang="en-US" sz="4400" dirty="0" smtClean="0">
                <a:solidFill>
                  <a:srgbClr val="C00000"/>
                </a:solidFill>
                <a:ea typeface="+mn-ea"/>
              </a:rPr>
              <a:t>Power Transmission Systems</a:t>
            </a:r>
          </a:p>
        </p:txBody>
      </p:sp>
      <p:sp>
        <p:nvSpPr>
          <p:cNvPr id="95236" name="Rectangle 3"/>
          <p:cNvSpPr>
            <a:spLocks noGrp="1" noChangeArrowheads="1"/>
          </p:cNvSpPr>
          <p:nvPr>
            <p:ph idx="1"/>
          </p:nvPr>
        </p:nvSpPr>
        <p:spPr>
          <a:xfrm>
            <a:off x="1055491" y="1741290"/>
            <a:ext cx="6368653" cy="3355776"/>
          </a:xfrm>
        </p:spPr>
        <p:txBody>
          <a:bodyPr rtlCol="0">
            <a:normAutofit/>
          </a:bodyPr>
          <a:lstStyle/>
          <a:p>
            <a:pPr marL="438868" indent="-320009" defTabSz="1030487" fontAlgn="auto">
              <a:spcBef>
                <a:spcPts val="0"/>
              </a:spcBef>
              <a:spcAft>
                <a:spcPts val="0"/>
              </a:spcAft>
              <a:buFont typeface="Wingdings 2"/>
              <a:buChar char=""/>
              <a:defRPr/>
            </a:pPr>
            <a:r>
              <a:rPr lang="en-US" b="1" dirty="0" smtClean="0"/>
              <a:t>V-belts have a peak efficiency of 95 to 98% at the time of installation.  Efficiency deteriorates by as much as 5% over time if slippage occurs and the belt is not properly tensioned.</a:t>
            </a:r>
            <a:endParaRPr lang="en-US" dirty="0" smtClean="0"/>
          </a:p>
          <a:p>
            <a:pPr marL="438868" indent="-320009" defTabSz="1030487" fontAlgn="auto">
              <a:spcBef>
                <a:spcPts val="0"/>
              </a:spcBef>
              <a:spcAft>
                <a:spcPts val="0"/>
              </a:spcAft>
              <a:buFont typeface="Wingdings 2"/>
              <a:buChar char=""/>
              <a:defRPr/>
            </a:pPr>
            <a:endParaRPr lang="en-US" dirty="0" smtClean="0"/>
          </a:p>
        </p:txBody>
      </p:sp>
      <p:sp>
        <p:nvSpPr>
          <p:cNvPr id="95234" name="Slide Number Placeholder 3"/>
          <p:cNvSpPr>
            <a:spLocks noGrp="1"/>
          </p:cNvSpPr>
          <p:nvPr>
            <p:ph type="sldNum" sz="quarter" idx="12"/>
          </p:nvPr>
        </p:nvSpPr>
        <p:spPr/>
        <p:txBody>
          <a:bodyPr/>
          <a:lstStyle/>
          <a:p>
            <a:pPr>
              <a:defRPr/>
            </a:pPr>
            <a:fld id="{31590922-3AB6-4F8D-81B2-B8FEF2A8358B}" type="slidenum">
              <a:rPr lang="en-US"/>
              <a:pPr>
                <a:defRPr/>
              </a:pPr>
              <a:t>35</a:t>
            </a:fld>
            <a:endParaRPr lang="en-US"/>
          </a:p>
        </p:txBody>
      </p:sp>
      <p:pic>
        <p:nvPicPr>
          <p:cNvPr id="956420" name="Picture 4" descr="SMFROWN"/>
          <p:cNvPicPr>
            <a:picLocks noChangeAspect="1" noChangeArrowheads="1"/>
          </p:cNvPicPr>
          <p:nvPr/>
        </p:nvPicPr>
        <p:blipFill>
          <a:blip r:embed="rId3" cstate="print"/>
          <a:srcRect/>
          <a:stretch>
            <a:fillRect/>
          </a:stretch>
        </p:blipFill>
        <p:spPr bwMode="auto">
          <a:xfrm>
            <a:off x="3545087" y="4882754"/>
            <a:ext cx="951904" cy="9536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2000"/>
                                  </p:stCondLst>
                                  <p:childTnLst>
                                    <p:set>
                                      <p:cBhvr>
                                        <p:cTn id="6" dur="1" fill="hold">
                                          <p:stCondLst>
                                            <p:cond delay="0"/>
                                          </p:stCondLst>
                                        </p:cTn>
                                        <p:tgtEl>
                                          <p:spTgt spid="956420"/>
                                        </p:tgtEl>
                                        <p:attrNameLst>
                                          <p:attrName>style.visibility</p:attrName>
                                        </p:attrNameLst>
                                      </p:cBhvr>
                                      <p:to>
                                        <p:strVal val="visible"/>
                                      </p:to>
                                    </p:set>
                                    <p:anim calcmode="lin" valueType="num">
                                      <p:cBhvr>
                                        <p:cTn id="7" dur="1000" fill="hold"/>
                                        <p:tgtEl>
                                          <p:spTgt spid="956420"/>
                                        </p:tgtEl>
                                        <p:attrNameLst>
                                          <p:attrName>ppt_w</p:attrName>
                                        </p:attrNameLst>
                                      </p:cBhvr>
                                      <p:tavLst>
                                        <p:tav tm="0">
                                          <p:val>
                                            <p:fltVal val="0"/>
                                          </p:val>
                                        </p:tav>
                                        <p:tav tm="100000">
                                          <p:val>
                                            <p:strVal val="#ppt_w"/>
                                          </p:val>
                                        </p:tav>
                                      </p:tavLst>
                                    </p:anim>
                                    <p:anim calcmode="lin" valueType="num">
                                      <p:cBhvr>
                                        <p:cTn id="8" dur="1000" fill="hold"/>
                                        <p:tgtEl>
                                          <p:spTgt spid="956420"/>
                                        </p:tgtEl>
                                        <p:attrNameLst>
                                          <p:attrName>ppt_h</p:attrName>
                                        </p:attrNameLst>
                                      </p:cBhvr>
                                      <p:tavLst>
                                        <p:tav tm="0">
                                          <p:val>
                                            <p:fltVal val="0"/>
                                          </p:val>
                                        </p:tav>
                                        <p:tav tm="100000">
                                          <p:val>
                                            <p:strVal val="#ppt_h"/>
                                          </p:val>
                                        </p:tav>
                                      </p:tavLst>
                                    </p:anim>
                                    <p:anim calcmode="lin" valueType="num">
                                      <p:cBhvr>
                                        <p:cTn id="9" dur="1000" fill="hold"/>
                                        <p:tgtEl>
                                          <p:spTgt spid="9564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564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a:xfrm>
            <a:off x="838201" y="152401"/>
            <a:ext cx="7458075" cy="1144787"/>
          </a:xfrm>
        </p:spPr>
        <p:txBody>
          <a:bodyPr/>
          <a:lstStyle/>
          <a:p>
            <a:pPr defTabSz="1030487" fontAlgn="auto">
              <a:spcAft>
                <a:spcPts val="0"/>
              </a:spcAft>
              <a:defRPr/>
            </a:pPr>
            <a:r>
              <a:rPr lang="en-US" dirty="0" smtClean="0">
                <a:solidFill>
                  <a:srgbClr val="C00000"/>
                </a:solidFill>
                <a:latin typeface="Arial" pitchFamily="34" charset="0"/>
                <a:ea typeface="+mn-ea"/>
                <a:cs typeface="Arial" pitchFamily="34" charset="0"/>
              </a:rPr>
              <a:t>Consider Cogged Belts</a:t>
            </a:r>
          </a:p>
        </p:txBody>
      </p:sp>
      <p:sp>
        <p:nvSpPr>
          <p:cNvPr id="958468" name="Rectangle 4"/>
          <p:cNvSpPr>
            <a:spLocks noGrp="1" noChangeArrowheads="1"/>
          </p:cNvSpPr>
          <p:nvPr>
            <p:ph sz="half" idx="2"/>
          </p:nvPr>
        </p:nvSpPr>
        <p:spPr>
          <a:xfrm>
            <a:off x="304800" y="2133600"/>
            <a:ext cx="5867400" cy="4038600"/>
          </a:xfrm>
        </p:spPr>
        <p:txBody>
          <a:bodyPr/>
          <a:lstStyle/>
          <a:p>
            <a:pPr marL="0" indent="0" defTabSz="1030487">
              <a:lnSpc>
                <a:spcPct val="85000"/>
              </a:lnSpc>
            </a:pPr>
            <a:r>
              <a:rPr lang="en-US" b="1" dirty="0" smtClean="0"/>
              <a:t>Cogged or notched belts have slots that run perpendicular to the belt’s length and can be used in the same smooth pulleys as equivalent rated V-belts.  Their efficiency is about 2% higher than for a standard V-belt.</a:t>
            </a:r>
          </a:p>
          <a:p>
            <a:pPr marL="0" indent="0" defTabSz="1030487">
              <a:lnSpc>
                <a:spcPct val="85000"/>
              </a:lnSpc>
            </a:pPr>
            <a:endParaRPr lang="en-US" sz="2100" b="1" dirty="0" smtClean="0"/>
          </a:p>
        </p:txBody>
      </p:sp>
      <p:sp>
        <p:nvSpPr>
          <p:cNvPr id="97282" name="Slide Number Placeholder 4"/>
          <p:cNvSpPr>
            <a:spLocks noGrp="1"/>
          </p:cNvSpPr>
          <p:nvPr>
            <p:ph type="sldNum" sz="quarter" idx="12"/>
          </p:nvPr>
        </p:nvSpPr>
        <p:spPr/>
        <p:txBody>
          <a:bodyPr/>
          <a:lstStyle/>
          <a:p>
            <a:pPr>
              <a:defRPr/>
            </a:pPr>
            <a:fld id="{6CB320D9-5AC0-4267-872C-1164421C4061}" type="slidenum">
              <a:rPr lang="en-US"/>
              <a:pPr>
                <a:defRPr/>
              </a:pPr>
              <a:t>36</a:t>
            </a:fld>
            <a:endParaRPr lang="en-US"/>
          </a:p>
        </p:txBody>
      </p:sp>
      <p:pic>
        <p:nvPicPr>
          <p:cNvPr id="108550" name="Picture 5" descr="vextragatesbelt"/>
          <p:cNvPicPr>
            <a:picLocks noChangeAspect="1" noChangeArrowheads="1"/>
          </p:cNvPicPr>
          <p:nvPr/>
        </p:nvPicPr>
        <p:blipFill>
          <a:blip r:embed="rId3" cstate="print"/>
          <a:srcRect/>
          <a:stretch>
            <a:fillRect/>
          </a:stretch>
        </p:blipFill>
        <p:spPr bwMode="auto">
          <a:xfrm>
            <a:off x="6400800" y="2209801"/>
            <a:ext cx="2590800" cy="21296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84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6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732235" y="369691"/>
            <a:ext cx="7458075" cy="755451"/>
          </a:xfrm>
        </p:spPr>
        <p:txBody>
          <a:bodyPr>
            <a:noAutofit/>
          </a:bodyPr>
          <a:lstStyle/>
          <a:p>
            <a:pPr defTabSz="1030487" fontAlgn="auto">
              <a:spcAft>
                <a:spcPts val="0"/>
              </a:spcAft>
              <a:defRPr/>
            </a:pPr>
            <a:r>
              <a:rPr lang="en-US" sz="4400" dirty="0" smtClean="0">
                <a:solidFill>
                  <a:srgbClr val="C00000"/>
                </a:solidFill>
                <a:ea typeface="+mn-ea"/>
              </a:rPr>
              <a:t>…or Synchronous Belts</a:t>
            </a:r>
          </a:p>
        </p:txBody>
      </p:sp>
      <p:sp>
        <p:nvSpPr>
          <p:cNvPr id="107523" name="Rectangle 3"/>
          <p:cNvSpPr>
            <a:spLocks noGrp="1" noChangeArrowheads="1"/>
          </p:cNvSpPr>
          <p:nvPr>
            <p:ph idx="1"/>
          </p:nvPr>
        </p:nvSpPr>
        <p:spPr>
          <a:xfrm>
            <a:off x="457201" y="1524001"/>
            <a:ext cx="5575697" cy="2678906"/>
          </a:xfrm>
        </p:spPr>
        <p:txBody>
          <a:bodyPr/>
          <a:lstStyle/>
          <a:p>
            <a:pPr marL="0" indent="0" defTabSz="1030487">
              <a:lnSpc>
                <a:spcPct val="85000"/>
              </a:lnSpc>
            </a:pPr>
            <a:r>
              <a:rPr lang="en-US" sz="2400" b="1" dirty="0" smtClean="0"/>
              <a:t>Synchronous belts (also called timing or high-torque belts) are toothed and require the installation of toothed drive sprockets.  Their efficiency is 98% over a wide load range.</a:t>
            </a:r>
            <a:r>
              <a:rPr lang="en-US" sz="2400" dirty="0" smtClean="0"/>
              <a:t>  </a:t>
            </a:r>
          </a:p>
          <a:p>
            <a:pPr marL="0" indent="0" defTabSz="1030487">
              <a:lnSpc>
                <a:spcPct val="85000"/>
              </a:lnSpc>
              <a:buNone/>
            </a:pPr>
            <a:endParaRPr lang="en-US" sz="2400" b="1" dirty="0" smtClean="0"/>
          </a:p>
          <a:p>
            <a:pPr marL="0" indent="0" defTabSz="1030487">
              <a:lnSpc>
                <a:spcPct val="85000"/>
              </a:lnSpc>
            </a:pPr>
            <a:r>
              <a:rPr lang="en-US" sz="2400" b="1" dirty="0" smtClean="0"/>
              <a:t>Synchronous belts require less maintenance and re-tensioning, operate in wet and oily environments, and run slip-free.  They are noisy, transfer vibrations and are unsuitable for shock loads.</a:t>
            </a:r>
          </a:p>
          <a:p>
            <a:pPr defTabSz="1030487"/>
            <a:endParaRPr lang="en-US" sz="2400" dirty="0" smtClean="0"/>
          </a:p>
        </p:txBody>
      </p:sp>
      <p:sp>
        <p:nvSpPr>
          <p:cNvPr id="96258" name="Slide Number Placeholder 3"/>
          <p:cNvSpPr>
            <a:spLocks noGrp="1"/>
          </p:cNvSpPr>
          <p:nvPr>
            <p:ph type="sldNum" sz="quarter" idx="12"/>
          </p:nvPr>
        </p:nvSpPr>
        <p:spPr/>
        <p:txBody>
          <a:bodyPr/>
          <a:lstStyle/>
          <a:p>
            <a:pPr>
              <a:defRPr/>
            </a:pPr>
            <a:fld id="{02950304-38D9-4E3C-AF04-FB06BA98157B}" type="slidenum">
              <a:rPr lang="en-US"/>
              <a:pPr>
                <a:defRPr/>
              </a:pPr>
              <a:t>37</a:t>
            </a:fld>
            <a:endParaRPr lang="en-US"/>
          </a:p>
        </p:txBody>
      </p:sp>
      <p:pic>
        <p:nvPicPr>
          <p:cNvPr id="957444" name="Picture 4" descr="synchronousbelt"/>
          <p:cNvPicPr>
            <a:picLocks noChangeAspect="1" noChangeArrowheads="1"/>
          </p:cNvPicPr>
          <p:nvPr/>
        </p:nvPicPr>
        <p:blipFill>
          <a:blip r:embed="rId3" cstate="print"/>
          <a:srcRect/>
          <a:stretch>
            <a:fillRect/>
          </a:stretch>
        </p:blipFill>
        <p:spPr bwMode="auto">
          <a:xfrm>
            <a:off x="6429377" y="2895600"/>
            <a:ext cx="2714625" cy="3523654"/>
          </a:xfrm>
          <a:prstGeom prst="rect">
            <a:avLst/>
          </a:prstGeom>
          <a:noFill/>
          <a:ln w="9525">
            <a:noFill/>
            <a:miter lim="800000"/>
            <a:headEnd/>
            <a:tailEnd/>
          </a:ln>
        </p:spPr>
      </p:pic>
      <p:pic>
        <p:nvPicPr>
          <p:cNvPr id="957445" name="Picture 5" descr="polychaingates2"/>
          <p:cNvPicPr>
            <a:picLocks noChangeAspect="1" noChangeArrowheads="1"/>
          </p:cNvPicPr>
          <p:nvPr/>
        </p:nvPicPr>
        <p:blipFill>
          <a:blip r:embed="rId4" cstate="print"/>
          <a:srcRect/>
          <a:stretch>
            <a:fillRect/>
          </a:stretch>
        </p:blipFill>
        <p:spPr bwMode="auto">
          <a:xfrm>
            <a:off x="6477000" y="1143001"/>
            <a:ext cx="2286000" cy="16239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57444"/>
                                        </p:tgtEl>
                                        <p:attrNameLst>
                                          <p:attrName>style.visibility</p:attrName>
                                        </p:attrNameLst>
                                      </p:cBhvr>
                                      <p:to>
                                        <p:strVal val="visible"/>
                                      </p:to>
                                    </p:set>
                                    <p:anim calcmode="lin" valueType="num">
                                      <p:cBhvr>
                                        <p:cTn id="7" dur="500" fill="hold"/>
                                        <p:tgtEl>
                                          <p:spTgt spid="957444"/>
                                        </p:tgtEl>
                                        <p:attrNameLst>
                                          <p:attrName>ppt_w</p:attrName>
                                        </p:attrNameLst>
                                      </p:cBhvr>
                                      <p:tavLst>
                                        <p:tav tm="0">
                                          <p:val>
                                            <p:fltVal val="0"/>
                                          </p:val>
                                        </p:tav>
                                        <p:tav tm="100000">
                                          <p:val>
                                            <p:strVal val="#ppt_w"/>
                                          </p:val>
                                        </p:tav>
                                      </p:tavLst>
                                    </p:anim>
                                    <p:anim calcmode="lin" valueType="num">
                                      <p:cBhvr>
                                        <p:cTn id="8" dur="500" fill="hold"/>
                                        <p:tgtEl>
                                          <p:spTgt spid="95744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57445"/>
                                        </p:tgtEl>
                                        <p:attrNameLst>
                                          <p:attrName>style.visibility</p:attrName>
                                        </p:attrNameLst>
                                      </p:cBhvr>
                                      <p:to>
                                        <p:strVal val="visible"/>
                                      </p:to>
                                    </p:set>
                                    <p:anim calcmode="lin" valueType="num">
                                      <p:cBhvr>
                                        <p:cTn id="12" dur="500" fill="hold"/>
                                        <p:tgtEl>
                                          <p:spTgt spid="957445"/>
                                        </p:tgtEl>
                                        <p:attrNameLst>
                                          <p:attrName>ppt_w</p:attrName>
                                        </p:attrNameLst>
                                      </p:cBhvr>
                                      <p:tavLst>
                                        <p:tav tm="0">
                                          <p:val>
                                            <p:fltVal val="0"/>
                                          </p:val>
                                        </p:tav>
                                        <p:tav tm="100000">
                                          <p:val>
                                            <p:strVal val="#ppt_w"/>
                                          </p:val>
                                        </p:tav>
                                      </p:tavLst>
                                    </p:anim>
                                    <p:anim calcmode="lin" valueType="num">
                                      <p:cBhvr>
                                        <p:cTn id="13" dur="500" fill="hold"/>
                                        <p:tgtEl>
                                          <p:spTgt spid="95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09600" y="0"/>
            <a:ext cx="10287000" cy="1092994"/>
          </a:xfrm>
        </p:spPr>
        <p:txBody>
          <a:bodyPr>
            <a:noAutofit/>
          </a:bodyPr>
          <a:lstStyle/>
          <a:p>
            <a:pPr fontAlgn="auto">
              <a:spcAft>
                <a:spcPts val="0"/>
              </a:spcAft>
              <a:defRPr/>
            </a:pPr>
            <a:r>
              <a:rPr lang="en-US" sz="3600" dirty="0" smtClean="0">
                <a:solidFill>
                  <a:srgbClr val="C00000"/>
                </a:solidFill>
                <a:ea typeface="+mn-ea"/>
              </a:rPr>
              <a:t>Match Equipment to Load Requirements</a:t>
            </a:r>
          </a:p>
        </p:txBody>
      </p:sp>
      <p:sp>
        <p:nvSpPr>
          <p:cNvPr id="110595" name="Content Placeholder 4"/>
          <p:cNvSpPr>
            <a:spLocks noGrp="1"/>
          </p:cNvSpPr>
          <p:nvPr>
            <p:ph idx="1"/>
          </p:nvPr>
        </p:nvSpPr>
        <p:spPr/>
        <p:txBody>
          <a:bodyPr/>
          <a:lstStyle/>
          <a:p>
            <a:endParaRPr lang="en-US" smtClean="0"/>
          </a:p>
        </p:txBody>
      </p:sp>
      <p:sp>
        <p:nvSpPr>
          <p:cNvPr id="99331" name="Slide Number Placeholder 3"/>
          <p:cNvSpPr>
            <a:spLocks noGrp="1"/>
          </p:cNvSpPr>
          <p:nvPr>
            <p:ph type="sldNum" sz="quarter" idx="12"/>
          </p:nvPr>
        </p:nvSpPr>
        <p:spPr/>
        <p:txBody>
          <a:bodyPr/>
          <a:lstStyle/>
          <a:p>
            <a:pPr>
              <a:defRPr/>
            </a:pPr>
            <a:fld id="{9A94B41E-46D2-4E25-9B40-282A60FCCB3C}" type="slidenum">
              <a:rPr lang="en-US"/>
              <a:pPr>
                <a:defRPr/>
              </a:pPr>
              <a:t>38</a:t>
            </a:fld>
            <a:endParaRPr lang="en-US"/>
          </a:p>
        </p:txBody>
      </p:sp>
      <p:pic>
        <p:nvPicPr>
          <p:cNvPr id="110597" name="Picture 5"/>
          <p:cNvPicPr>
            <a:picLocks noChangeAspect="1" noChangeArrowheads="1"/>
          </p:cNvPicPr>
          <p:nvPr/>
        </p:nvPicPr>
        <p:blipFill>
          <a:blip r:embed="rId3" cstate="print"/>
          <a:srcRect/>
          <a:stretch>
            <a:fillRect/>
          </a:stretch>
        </p:blipFill>
        <p:spPr bwMode="auto">
          <a:xfrm>
            <a:off x="0" y="1295400"/>
            <a:ext cx="9144000" cy="5695354"/>
          </a:xfrm>
          <a:prstGeom prst="rect">
            <a:avLst/>
          </a:prstGeom>
          <a:noFill/>
          <a:ln w="76200">
            <a:noFill/>
            <a:miter lim="800000"/>
            <a:headEnd/>
            <a:tailEnd/>
          </a:ln>
        </p:spPr>
      </p:pic>
      <p:sp>
        <p:nvSpPr>
          <p:cNvPr id="6" name="Right Arrow 5"/>
          <p:cNvSpPr/>
          <p:nvPr/>
        </p:nvSpPr>
        <p:spPr bwMode="auto">
          <a:xfrm rot="16200000">
            <a:off x="-4686300" y="3695700"/>
            <a:ext cx="1600200" cy="609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55378"/>
            <a:ext cx="8229600" cy="1251942"/>
          </a:xfrm>
        </p:spPr>
        <p:txBody>
          <a:bodyPr/>
          <a:lstStyle/>
          <a:p>
            <a:pPr fontAlgn="auto">
              <a:spcAft>
                <a:spcPts val="0"/>
              </a:spcAft>
              <a:defRPr/>
            </a:pPr>
            <a:endParaRPr lang="en-US" dirty="0" smtClean="0">
              <a:solidFill>
                <a:schemeClr val="accent1">
                  <a:satMod val="150000"/>
                </a:schemeClr>
              </a:solidFill>
            </a:endParaRPr>
          </a:p>
        </p:txBody>
      </p:sp>
      <p:sp>
        <p:nvSpPr>
          <p:cNvPr id="111619" name="Content Placeholder 4"/>
          <p:cNvSpPr>
            <a:spLocks noGrp="1"/>
          </p:cNvSpPr>
          <p:nvPr>
            <p:ph idx="1"/>
          </p:nvPr>
        </p:nvSpPr>
        <p:spPr/>
        <p:txBody>
          <a:bodyPr/>
          <a:lstStyle/>
          <a:p>
            <a:endParaRPr lang="en-US" smtClean="0"/>
          </a:p>
        </p:txBody>
      </p:sp>
      <p:sp>
        <p:nvSpPr>
          <p:cNvPr id="100355" name="Slide Number Placeholder 3"/>
          <p:cNvSpPr>
            <a:spLocks noGrp="1"/>
          </p:cNvSpPr>
          <p:nvPr>
            <p:ph type="sldNum" sz="quarter" idx="12"/>
          </p:nvPr>
        </p:nvSpPr>
        <p:spPr/>
        <p:txBody>
          <a:bodyPr/>
          <a:lstStyle/>
          <a:p>
            <a:pPr>
              <a:defRPr/>
            </a:pPr>
            <a:fld id="{27F90CCE-31FD-44BE-A483-E7200442B187}" type="slidenum">
              <a:rPr lang="en-US"/>
              <a:pPr>
                <a:defRPr/>
              </a:pPr>
              <a:t>39</a:t>
            </a:fld>
            <a:endParaRPr lang="en-US"/>
          </a:p>
        </p:txBody>
      </p:sp>
      <p:pic>
        <p:nvPicPr>
          <p:cNvPr id="111621" name="Picture 5"/>
          <p:cNvPicPr>
            <a:picLocks noChangeAspect="1" noChangeArrowheads="1"/>
          </p:cNvPicPr>
          <p:nvPr/>
        </p:nvPicPr>
        <p:blipFill>
          <a:blip r:embed="rId3" cstate="print"/>
          <a:srcRect/>
          <a:stretch>
            <a:fillRect/>
          </a:stretch>
        </p:blipFill>
        <p:spPr bwMode="auto">
          <a:xfrm>
            <a:off x="0" y="1"/>
            <a:ext cx="9160075" cy="6429375"/>
          </a:xfrm>
          <a:prstGeom prst="rect">
            <a:avLst/>
          </a:prstGeom>
          <a:noFill/>
          <a:ln w="76200">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cstate="print"/>
          <a:srcRect t="10638" b="10638"/>
          <a:stretch>
            <a:fillRect/>
          </a:stretch>
        </p:blipFill>
        <p:spPr bwMode="auto">
          <a:xfrm>
            <a:off x="3714744" y="1752600"/>
            <a:ext cx="2101539" cy="1654465"/>
          </a:xfrm>
          <a:prstGeom prst="rect">
            <a:avLst/>
          </a:prstGeom>
          <a:noFill/>
          <a:ln w="9525">
            <a:solidFill>
              <a:schemeClr val="tx1"/>
            </a:solidFill>
            <a:miter lim="800000"/>
            <a:headEnd/>
            <a:tailEnd/>
          </a:ln>
          <a:effectLst/>
        </p:spPr>
      </p:pic>
      <p:sp>
        <p:nvSpPr>
          <p:cNvPr id="10" name="Rectangle 9"/>
          <p:cNvSpPr/>
          <p:nvPr/>
        </p:nvSpPr>
        <p:spPr>
          <a:xfrm>
            <a:off x="381000" y="1752600"/>
            <a:ext cx="3429024" cy="1569660"/>
          </a:xfrm>
          <a:prstGeom prst="rect">
            <a:avLst/>
          </a:prstGeom>
        </p:spPr>
        <p:txBody>
          <a:bodyPr wrap="square">
            <a:spAutoFit/>
          </a:bodyPr>
          <a:lstStyle/>
          <a:p>
            <a:pPr algn="ctr">
              <a:buNone/>
            </a:pPr>
            <a:r>
              <a:rPr lang="en-US" sz="9600" dirty="0" smtClean="0">
                <a:latin typeface="Arial" pitchFamily="34" charset="0"/>
                <a:cs typeface="Arial" pitchFamily="34" charset="0"/>
              </a:rPr>
              <a:t>90%</a:t>
            </a:r>
            <a:endParaRPr lang="en-US" sz="9600" baseline="30000" dirty="0" smtClean="0">
              <a:latin typeface="Arial" pitchFamily="34" charset="0"/>
              <a:cs typeface="Arial" pitchFamily="34" charset="0"/>
            </a:endParaRPr>
          </a:p>
        </p:txBody>
      </p:sp>
      <p:sp>
        <p:nvSpPr>
          <p:cNvPr id="23" name="Rectangle 22"/>
          <p:cNvSpPr/>
          <p:nvPr/>
        </p:nvSpPr>
        <p:spPr>
          <a:xfrm>
            <a:off x="381000" y="3505200"/>
            <a:ext cx="5715040" cy="3970318"/>
          </a:xfrm>
          <a:prstGeom prst="rect">
            <a:avLst/>
          </a:prstGeom>
        </p:spPr>
        <p:txBody>
          <a:bodyPr wrap="square">
            <a:spAutoFit/>
          </a:bodyPr>
          <a:lstStyle/>
          <a:p>
            <a:pPr algn="ctr">
              <a:buNone/>
            </a:pPr>
            <a:r>
              <a:rPr lang="en-US" sz="3600" b="0" dirty="0" smtClean="0">
                <a:latin typeface="Arial" pitchFamily="34" charset="0"/>
                <a:cs typeface="Arial" pitchFamily="34" charset="0"/>
              </a:rPr>
              <a:t>of energy </a:t>
            </a:r>
          </a:p>
          <a:p>
            <a:pPr algn="ctr">
              <a:buNone/>
            </a:pPr>
            <a:r>
              <a:rPr lang="en-US" sz="3600" b="0" dirty="0" smtClean="0">
                <a:latin typeface="Arial" pitchFamily="34" charset="0"/>
                <a:cs typeface="Arial" pitchFamily="34" charset="0"/>
              </a:rPr>
              <a:t>consumed in water treatment is by</a:t>
            </a:r>
          </a:p>
          <a:p>
            <a:pPr algn="ctr">
              <a:buNone/>
            </a:pPr>
            <a:r>
              <a:rPr lang="en-US" sz="3600" b="0" dirty="0" smtClean="0">
                <a:latin typeface="Arial" pitchFamily="34" charset="0"/>
                <a:cs typeface="Arial" pitchFamily="34" charset="0"/>
              </a:rPr>
              <a:t>electric motor driven equipment!</a:t>
            </a:r>
          </a:p>
          <a:p>
            <a:pPr algn="ct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*Water Environmental Federation, 2009</a:t>
            </a:r>
            <a:endParaRPr lang="en-US" b="0" dirty="0" smtClean="0">
              <a:latin typeface="Arial" pitchFamily="34" charset="0"/>
              <a:cs typeface="Arial" pitchFamily="34" charset="0"/>
            </a:endParaRPr>
          </a:p>
          <a:p>
            <a:pPr algn="ctr">
              <a:buNone/>
            </a:pPr>
            <a:endParaRPr lang="en-US" sz="3600" dirty="0" smtClean="0">
              <a:latin typeface="Book Antiqua" pitchFamily="18" charset="0"/>
              <a:cs typeface="Arial Bold"/>
            </a:endParaRPr>
          </a:p>
        </p:txBody>
      </p:sp>
      <p:sp>
        <p:nvSpPr>
          <p:cNvPr id="12" name="Rectangle 3"/>
          <p:cNvSpPr txBox="1">
            <a:spLocks noChangeArrowheads="1"/>
          </p:cNvSpPr>
          <p:nvPr/>
        </p:nvSpPr>
        <p:spPr bwMode="auto">
          <a:xfrm>
            <a:off x="-1165225" y="257156"/>
            <a:ext cx="8785225" cy="27146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i="0" u="none" strike="noStrike" kern="0" cap="none" spc="0" normalizeH="0" baseline="0" noProof="0" dirty="0" smtClean="0">
                <a:ln>
                  <a:noFill/>
                </a:ln>
                <a:solidFill>
                  <a:srgbClr val="C00000"/>
                </a:solidFill>
                <a:effectLst/>
                <a:uLnTx/>
                <a:uFillTx/>
                <a:latin typeface="Arial" pitchFamily="34" charset="0"/>
                <a:cs typeface="Arial" pitchFamily="34" charset="0"/>
              </a:rPr>
              <a:t>Energy in </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i="0" u="none" strike="noStrike" kern="0" cap="none" spc="0" normalizeH="0" baseline="0" noProof="0" dirty="0" smtClean="0">
                <a:ln>
                  <a:noFill/>
                </a:ln>
                <a:solidFill>
                  <a:srgbClr val="C00000"/>
                </a:solidFill>
                <a:effectLst/>
                <a:uLnTx/>
                <a:uFillTx/>
                <a:latin typeface="Arial" pitchFamily="34" charset="0"/>
                <a:cs typeface="Arial" pitchFamily="34" charset="0"/>
              </a:rPr>
              <a:t>Your Industry…</a:t>
            </a:r>
            <a:endParaRPr kumimoji="0" lang="en-US" sz="2400" i="0" u="none" strike="noStrike" kern="0" cap="none" spc="0" normalizeH="0" baseline="0" noProof="0" dirty="0" smtClean="0">
              <a:ln>
                <a:noFill/>
              </a:ln>
              <a:solidFill>
                <a:srgbClr val="C00000"/>
              </a:solidFill>
              <a:effectLst/>
              <a:uLnTx/>
              <a:uFillTx/>
              <a:latin typeface="Arial" pitchFamily="34" charset="0"/>
              <a:cs typeface="Arial" pitchFamily="34" charset="0"/>
            </a:endParaRPr>
          </a:p>
        </p:txBody>
      </p:sp>
      <p:sp>
        <p:nvSpPr>
          <p:cNvPr id="16" name="TextBox 15"/>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a:t>
            </a:r>
            <a:endParaRPr lang="en-US" sz="1600" dirty="0">
              <a:solidFill>
                <a:srgbClr val="C00000"/>
              </a:solidFill>
              <a:latin typeface="Arial" pitchFamily="34" charset="0"/>
              <a:cs typeface="Arial" pitchFamily="34" charset="0"/>
            </a:endParaRPr>
          </a:p>
        </p:txBody>
      </p:sp>
      <p:pic>
        <p:nvPicPr>
          <p:cNvPr id="99334" name="Picture 6" descr="https://encrypted-tbn3.google.com/images?q=tbn:ANd9GcQaA-_7ydbYI-5fE_BKYeUCzw0eucSVT9DNaovEUiHihrTzPbFxtQ"/>
          <p:cNvPicPr>
            <a:picLocks noChangeAspect="1" noChangeArrowheads="1"/>
          </p:cNvPicPr>
          <p:nvPr/>
        </p:nvPicPr>
        <p:blipFill>
          <a:blip r:embed="rId4" cstate="print"/>
          <a:srcRect/>
          <a:stretch>
            <a:fillRect/>
          </a:stretch>
        </p:blipFill>
        <p:spPr bwMode="auto">
          <a:xfrm>
            <a:off x="6781800" y="5160264"/>
            <a:ext cx="2057400" cy="1172766"/>
          </a:xfrm>
          <a:prstGeom prst="rect">
            <a:avLst/>
          </a:prstGeom>
          <a:noFill/>
          <a:ln>
            <a:solidFill>
              <a:schemeClr val="tx1"/>
            </a:solidFill>
          </a:ln>
        </p:spPr>
      </p:pic>
      <p:sp>
        <p:nvSpPr>
          <p:cNvPr id="17" name="Left Brace 16"/>
          <p:cNvSpPr/>
          <p:nvPr/>
        </p:nvSpPr>
        <p:spPr bwMode="auto">
          <a:xfrm>
            <a:off x="5943600" y="381000"/>
            <a:ext cx="990600" cy="6096000"/>
          </a:xfrm>
          <a:prstGeom prst="leftBrace">
            <a:avLst>
              <a:gd name="adj1" fmla="val 8333"/>
              <a:gd name="adj2" fmla="val 36228"/>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3" name="Picture 2" descr="http://ww1.hdnux.com/photos/14/75/65/3399036/3/628x471.jpg"/>
          <p:cNvPicPr>
            <a:picLocks noChangeAspect="1" noChangeArrowheads="1"/>
          </p:cNvPicPr>
          <p:nvPr/>
        </p:nvPicPr>
        <p:blipFill>
          <a:blip r:embed="rId5" cstate="print"/>
          <a:srcRect/>
          <a:stretch>
            <a:fillRect/>
          </a:stretch>
        </p:blipFill>
        <p:spPr bwMode="auto">
          <a:xfrm>
            <a:off x="6781800" y="2057400"/>
            <a:ext cx="2057400" cy="1417320"/>
          </a:xfrm>
          <a:prstGeom prst="rect">
            <a:avLst/>
          </a:prstGeom>
          <a:noFill/>
          <a:ln>
            <a:solidFill>
              <a:schemeClr val="tx1"/>
            </a:solidFill>
          </a:ln>
        </p:spPr>
      </p:pic>
      <p:pic>
        <p:nvPicPr>
          <p:cNvPr id="15" name="Picture 6" descr="http://www.water-technology.net/projects/pinecreekwastewaterp/images/3.jpg"/>
          <p:cNvPicPr>
            <a:picLocks noChangeAspect="1" noChangeArrowheads="1"/>
          </p:cNvPicPr>
          <p:nvPr/>
        </p:nvPicPr>
        <p:blipFill>
          <a:blip r:embed="rId6" cstate="print"/>
          <a:srcRect/>
          <a:stretch>
            <a:fillRect/>
          </a:stretch>
        </p:blipFill>
        <p:spPr bwMode="auto">
          <a:xfrm>
            <a:off x="6781800" y="3611880"/>
            <a:ext cx="2057400" cy="1417320"/>
          </a:xfrm>
          <a:prstGeom prst="rect">
            <a:avLst/>
          </a:prstGeom>
          <a:noFill/>
          <a:ln>
            <a:solidFill>
              <a:schemeClr val="tx1"/>
            </a:solidFill>
          </a:ln>
        </p:spPr>
      </p:pic>
      <p:pic>
        <p:nvPicPr>
          <p:cNvPr id="18" name="Picture 2" descr="http://www.humboldt.edu/arcatamarsh/images/gritchamber.jpg"/>
          <p:cNvPicPr>
            <a:picLocks noChangeAspect="1" noChangeArrowheads="1"/>
          </p:cNvPicPr>
          <p:nvPr/>
        </p:nvPicPr>
        <p:blipFill>
          <a:blip r:embed="rId7" cstate="print"/>
          <a:srcRect/>
          <a:stretch>
            <a:fillRect/>
          </a:stretch>
        </p:blipFill>
        <p:spPr bwMode="auto">
          <a:xfrm>
            <a:off x="6781800" y="533400"/>
            <a:ext cx="2057400" cy="1389706"/>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fontAlgn="auto">
              <a:spcAft>
                <a:spcPts val="0"/>
              </a:spcAft>
              <a:defRPr/>
            </a:pPr>
            <a:r>
              <a:rPr lang="en-US" sz="4400" dirty="0" smtClean="0">
                <a:solidFill>
                  <a:srgbClr val="C00000"/>
                </a:solidFill>
                <a:ea typeface="+mn-ea"/>
              </a:rPr>
              <a:t>Pump Replacement Results</a:t>
            </a:r>
          </a:p>
        </p:txBody>
      </p:sp>
      <p:sp>
        <p:nvSpPr>
          <p:cNvPr id="101379" name="Content Placeholder 2"/>
          <p:cNvSpPr>
            <a:spLocks noGrp="1"/>
          </p:cNvSpPr>
          <p:nvPr>
            <p:ph idx="1"/>
          </p:nvPr>
        </p:nvSpPr>
        <p:spPr>
          <a:xfrm>
            <a:off x="453628" y="1835945"/>
            <a:ext cx="8324255" cy="3511153"/>
          </a:xfrm>
        </p:spPr>
        <p:txBody>
          <a:bodyPr rtlCol="0">
            <a:normAutofit/>
          </a:bodyPr>
          <a:lstStyle/>
          <a:p>
            <a:pPr marL="438868" indent="-320009" fontAlgn="auto">
              <a:spcBef>
                <a:spcPts val="0"/>
              </a:spcBef>
              <a:spcAft>
                <a:spcPts val="0"/>
              </a:spcAft>
              <a:buFont typeface="Wingdings 2"/>
              <a:buChar char=""/>
              <a:defRPr/>
            </a:pPr>
            <a:r>
              <a:rPr lang="en-US" b="1" dirty="0" smtClean="0"/>
              <a:t>---250 hp MV motor and pump replaced by 125 hp LV motor and new pump</a:t>
            </a:r>
          </a:p>
          <a:p>
            <a:pPr marL="438868" indent="-320009" fontAlgn="auto">
              <a:spcBef>
                <a:spcPts val="0"/>
              </a:spcBef>
              <a:spcAft>
                <a:spcPts val="0"/>
              </a:spcAft>
              <a:buFont typeface="Wingdings 2"/>
              <a:buChar char=""/>
              <a:defRPr/>
            </a:pPr>
            <a:r>
              <a:rPr lang="en-US" b="1" dirty="0" smtClean="0"/>
              <a:t>---Motor efficiency improves from 91.9% to 95%</a:t>
            </a:r>
          </a:p>
          <a:p>
            <a:pPr marL="438868" indent="-320009" fontAlgn="auto">
              <a:spcBef>
                <a:spcPts val="0"/>
              </a:spcBef>
              <a:spcAft>
                <a:spcPts val="0"/>
              </a:spcAft>
              <a:buFont typeface="Wingdings 2"/>
              <a:buChar char=""/>
              <a:defRPr/>
            </a:pPr>
            <a:r>
              <a:rPr lang="en-US" b="1" dirty="0" smtClean="0"/>
              <a:t>---Pump efficiency improves from 48.2% to 73.9%</a:t>
            </a:r>
          </a:p>
          <a:p>
            <a:pPr marL="438868" indent="-320009" fontAlgn="auto">
              <a:spcBef>
                <a:spcPts val="0"/>
              </a:spcBef>
              <a:spcAft>
                <a:spcPts val="0"/>
              </a:spcAft>
              <a:buFont typeface="Wingdings 2"/>
              <a:buChar char=""/>
              <a:defRPr/>
            </a:pPr>
            <a:r>
              <a:rPr lang="en-US" b="1" dirty="0" smtClean="0"/>
              <a:t>---Annual energy savings of 509,000 kWh, equivalent to 53.5% of baseline energy use</a:t>
            </a: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ea typeface="ＭＳ Ｐゴシック" pitchFamily="34" charset="-128"/>
              </a:rPr>
              <a:t>Thank You</a:t>
            </a:r>
          </a:p>
        </p:txBody>
      </p:sp>
      <p:pic>
        <p:nvPicPr>
          <p:cNvPr id="11" name="Picture 3" descr="C:\Documents and Settings\tonsim\Desktop\Photos IAC\AshGrove.JPG"/>
          <p:cNvPicPr>
            <a:picLocks noChangeAspect="1" noChangeArrowheads="1"/>
          </p:cNvPicPr>
          <p:nvPr/>
        </p:nvPicPr>
        <p:blipFill>
          <a:blip r:embed="rId3" cstate="print"/>
          <a:srcRect l="24694" t="19119" r="24988" b="8950"/>
          <a:stretch>
            <a:fillRect/>
          </a:stretch>
        </p:blipFill>
        <p:spPr bwMode="auto">
          <a:xfrm>
            <a:off x="201364" y="1522014"/>
            <a:ext cx="3546778" cy="3802461"/>
          </a:xfrm>
          <a:prstGeom prst="rect">
            <a:avLst/>
          </a:prstGeom>
          <a:noFill/>
          <a:ln>
            <a:solidFill>
              <a:schemeClr val="bg2">
                <a:lumMod val="10000"/>
              </a:schemeClr>
            </a:solidFill>
          </a:ln>
        </p:spPr>
      </p:pic>
      <p:cxnSp>
        <p:nvCxnSpPr>
          <p:cNvPr id="12" name="Straight Connector 11"/>
          <p:cNvCxnSpPr/>
          <p:nvPr/>
        </p:nvCxnSpPr>
        <p:spPr>
          <a:xfrm flipV="1">
            <a:off x="0" y="981076"/>
            <a:ext cx="9144000" cy="7143"/>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749" y="6579031"/>
            <a:ext cx="9151749" cy="18243"/>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4" name="Content Placeholder 8"/>
          <p:cNvSpPr txBox="1">
            <a:spLocks/>
          </p:cNvSpPr>
          <p:nvPr/>
        </p:nvSpPr>
        <p:spPr bwMode="auto">
          <a:xfrm>
            <a:off x="3945315" y="1572532"/>
            <a:ext cx="69723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latinLnBrk="0">
              <a:lnSpc>
                <a:spcPct val="110000"/>
              </a:lnSpc>
              <a:spcBef>
                <a:spcPct val="20000"/>
              </a:spcBef>
              <a:buClrTx/>
              <a:buSzTx/>
              <a:tabLst/>
              <a:defRPr/>
            </a:pPr>
            <a:r>
              <a:rPr lang="en-US" sz="3600" b="1" dirty="0" smtClean="0">
                <a:latin typeface="+mn-lt"/>
                <a:ea typeface="ＭＳ Ｐゴシック" pitchFamily="34" charset="-128"/>
                <a:cs typeface="+mn-cs"/>
              </a:rPr>
              <a:t>Questions?</a:t>
            </a:r>
            <a:endParaRPr lang="en-US" sz="28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tabLst/>
              <a:defRPr/>
            </a:pPr>
            <a:endParaRPr lang="en-US" sz="28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2800" dirty="0" smtClean="0">
                <a:latin typeface="+mn-lt"/>
                <a:ea typeface="ＭＳ Ｐゴシック" pitchFamily="-109" charset="-128"/>
                <a:cs typeface="+mn-cs"/>
              </a:rPr>
              <a:t>Tony Simon</a:t>
            </a:r>
          </a:p>
          <a:p>
            <a:pPr marL="342900" marR="0" lvl="0" indent="-342900" algn="l" defTabSz="457200" rtl="0" eaLnBrk="0" fontAlgn="base" latinLnBrk="0" hangingPunct="0">
              <a:lnSpc>
                <a:spcPct val="100000"/>
              </a:lnSpc>
              <a:spcBef>
                <a:spcPct val="20000"/>
              </a:spcBef>
              <a:spcAft>
                <a:spcPct val="0"/>
              </a:spcAft>
              <a:buClrTx/>
              <a:buSzTx/>
              <a:tabLst/>
              <a:defRPr/>
            </a:pPr>
            <a:r>
              <a:rPr lang="en-US" sz="2800" dirty="0" smtClean="0">
                <a:latin typeface="+mn-lt"/>
                <a:ea typeface="ＭＳ Ｐゴシック" pitchFamily="-109" charset="-128"/>
                <a:cs typeface="+mn-cs"/>
              </a:rPr>
              <a:t>Energy Systems Engineer</a:t>
            </a:r>
          </a:p>
          <a:p>
            <a:pPr marL="342900" marR="0" lvl="0" indent="-342900" algn="l" defTabSz="457200" rtl="0" eaLnBrk="0" fontAlgn="base" latinLnBrk="0" hangingPunct="0">
              <a:lnSpc>
                <a:spcPct val="100000"/>
              </a:lnSpc>
              <a:spcBef>
                <a:spcPct val="20000"/>
              </a:spcBef>
              <a:spcAft>
                <a:spcPct val="0"/>
              </a:spcAft>
              <a:buClrTx/>
              <a:buSzTx/>
              <a:tabLst/>
              <a:defRPr/>
            </a:pPr>
            <a:r>
              <a:rPr lang="en-US" sz="2400" dirty="0" smtClean="0">
                <a:latin typeface="+mn-lt"/>
                <a:ea typeface="ＭＳ Ｐゴシック" pitchFamily="-109" charset="-128"/>
                <a:cs typeface="+mn-cs"/>
              </a:rPr>
              <a:t>WSU Extension Energy Program</a:t>
            </a:r>
          </a:p>
          <a:p>
            <a:pPr marL="342900" marR="0" lvl="0" indent="-342900" algn="l" defTabSz="457200" rtl="0" eaLnBrk="0" fontAlgn="base" latinLnBrk="0" hangingPunct="0">
              <a:lnSpc>
                <a:spcPct val="100000"/>
              </a:lnSpc>
              <a:spcBef>
                <a:spcPct val="20000"/>
              </a:spcBef>
              <a:spcAft>
                <a:spcPct val="0"/>
              </a:spcAft>
              <a:buClrTx/>
              <a:buSzTx/>
              <a:tabLst/>
              <a:defRPr/>
            </a:pPr>
            <a:r>
              <a:rPr lang="en-US" sz="2800" dirty="0" smtClean="0">
                <a:latin typeface="+mn-lt"/>
                <a:ea typeface="ＭＳ Ｐゴシック" pitchFamily="-109" charset="-128"/>
                <a:cs typeface="+mn-cs"/>
              </a:rPr>
              <a:t>360-956-2141</a:t>
            </a:r>
          </a:p>
          <a:p>
            <a:pPr marL="342900" marR="0" lvl="0" indent="-342900" algn="l" defTabSz="457200" rtl="0" eaLnBrk="0" fontAlgn="base" latinLnBrk="0" hangingPunct="0">
              <a:lnSpc>
                <a:spcPct val="100000"/>
              </a:lnSpc>
              <a:spcBef>
                <a:spcPct val="20000"/>
              </a:spcBef>
              <a:spcAft>
                <a:spcPct val="0"/>
              </a:spcAft>
              <a:buClrTx/>
              <a:buSzTx/>
              <a:tabLst/>
              <a:defRPr/>
            </a:pPr>
            <a:r>
              <a:rPr lang="en-US" sz="2800" dirty="0" smtClean="0">
                <a:latin typeface="+mn-lt"/>
                <a:ea typeface="ＭＳ Ｐゴシック" pitchFamily="-109" charset="-128"/>
                <a:cs typeface="+mn-cs"/>
                <a:hlinkClick r:id="rId4"/>
              </a:rPr>
              <a:t>SimonT@energy.wsu.edu</a:t>
            </a:r>
            <a:endParaRPr lang="en-US" sz="28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tabLst/>
              <a:defRPr/>
            </a:pPr>
            <a:endParaRPr lang="en-US" sz="2400" dirty="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24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2400" dirty="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lang="en-US" sz="2400" dirty="0" smtClean="0">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tabLst/>
              <a:defRPr/>
            </a:pPr>
            <a:r>
              <a:rPr lang="en-US" sz="2400" dirty="0" smtClean="0">
                <a:latin typeface="+mn-lt"/>
                <a:ea typeface="ＭＳ Ｐゴシック" pitchFamily="-109" charset="-128"/>
                <a:cs typeface="+mn-cs"/>
              </a:rPr>
              <a:t> </a:t>
            </a: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9" charset="-128"/>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pitchFamily="-109" charset="-128"/>
              <a:cs typeface="+mn-cs"/>
            </a:endParaRPr>
          </a:p>
        </p:txBody>
      </p:sp>
      <p:sp>
        <p:nvSpPr>
          <p:cNvPr id="7" name="TextBox 6"/>
          <p:cNvSpPr txBox="1"/>
          <p:nvPr/>
        </p:nvSpPr>
        <p:spPr>
          <a:xfrm>
            <a:off x="-1" y="6610027"/>
            <a:ext cx="2115519" cy="247973"/>
          </a:xfrm>
          <a:prstGeom prst="rect">
            <a:avLst/>
          </a:prstGeom>
          <a:solidFill>
            <a:schemeClr val="accent1"/>
          </a:solidFill>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200" b="1" i="0" u="none" strike="noStrike" kern="1200" cap="none" spc="0" normalizeH="0" baseline="0" noProof="0" dirty="0" smtClean="0">
                <a:ln>
                  <a:noFill/>
                </a:ln>
                <a:solidFill>
                  <a:srgbClr val="FFFFFF"/>
                </a:solidFill>
                <a:effectLst/>
                <a:uLnTx/>
                <a:uFillTx/>
                <a:latin typeface="Arial Narrow"/>
                <a:ea typeface="+mn-ea"/>
                <a:cs typeface="Arial Narrow"/>
              </a:rPr>
              <a:t>EERE Information Center</a:t>
            </a:r>
          </a:p>
        </p:txBody>
      </p:sp>
      <p:sp>
        <p:nvSpPr>
          <p:cNvPr id="8" name="TextBox 7"/>
          <p:cNvSpPr txBox="1"/>
          <p:nvPr/>
        </p:nvSpPr>
        <p:spPr>
          <a:xfrm>
            <a:off x="6005593" y="6643323"/>
            <a:ext cx="3138407" cy="247973"/>
          </a:xfrm>
          <a:prstGeom prst="rect">
            <a:avLst/>
          </a:prstGeom>
          <a:solidFill>
            <a:schemeClr val="accent4"/>
          </a:solidFill>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lang="en-US" sz="900" noProof="0" dirty="0" smtClean="0">
                <a:solidFill>
                  <a:srgbClr val="FFFFFF"/>
                </a:solidFill>
                <a:latin typeface="Arial" pitchFamily="34" charset="0"/>
                <a:cs typeface="Arial" pitchFamily="34" charset="0"/>
              </a:rPr>
              <a:t>eere.energy.gov/</a:t>
            </a:r>
            <a:r>
              <a:rPr lang="en-US" sz="900" noProof="0" dirty="0" err="1" smtClean="0">
                <a:solidFill>
                  <a:srgbClr val="FFFFFF"/>
                </a:solidFill>
                <a:latin typeface="Arial" pitchFamily="34" charset="0"/>
                <a:cs typeface="Arial" pitchFamily="34" charset="0"/>
              </a:rPr>
              <a:t>informationcenter</a:t>
            </a:r>
            <a:endParaRPr kumimoji="0" lang="en-US" sz="1050" i="0" u="none" strike="noStrike" kern="120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9" name="Content Placeholder 1"/>
          <p:cNvSpPr txBox="1">
            <a:spLocks/>
          </p:cNvSpPr>
          <p:nvPr/>
        </p:nvSpPr>
        <p:spPr>
          <a:xfrm>
            <a:off x="441962" y="7237182"/>
            <a:ext cx="8179524" cy="2110018"/>
          </a:xfrm>
          <a:prstGeom prst="rect">
            <a:avLst/>
          </a:prstGeom>
        </p:spPr>
        <p:txBody>
          <a:bodyPr/>
          <a:lstStyle/>
          <a:p>
            <a:pPr marL="342900" lvl="0" indent="-342900">
              <a:spcBef>
                <a:spcPct val="20000"/>
              </a:spcBef>
            </a:pPr>
            <a:r>
              <a:rPr lang="en-US" sz="2400" b="1" dirty="0" smtClean="0"/>
              <a:t>Remember!</a:t>
            </a:r>
          </a:p>
          <a:p>
            <a:pPr marL="342900" lvl="0" indent="-342900">
              <a:spcBef>
                <a:spcPct val="20000"/>
              </a:spcBef>
            </a:pPr>
            <a:r>
              <a:rPr lang="en-US" sz="2400" b="1" dirty="0" smtClean="0"/>
              <a:t>1-877-EERE-INFO</a:t>
            </a:r>
            <a:endParaRPr lang="en-US" sz="2400" dirty="0" smtClean="0"/>
          </a:p>
          <a:p>
            <a:pPr marL="342900" lvl="0" indent="-342900">
              <a:spcBef>
                <a:spcPct val="20000"/>
              </a:spcBef>
            </a:pPr>
            <a:r>
              <a:rPr lang="en-US" sz="2400" dirty="0" smtClean="0"/>
              <a:t>(1-877-337-3463)</a:t>
            </a:r>
          </a:p>
          <a:p>
            <a:pPr marL="342900" lvl="0" indent="-342900">
              <a:spcBef>
                <a:spcPct val="20000"/>
              </a:spcBef>
            </a:pPr>
            <a:r>
              <a:rPr lang="en-US" sz="2400" dirty="0" smtClean="0"/>
              <a:t>www.eere.energy.gov/informationcenter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7772400" cy="1143000"/>
          </a:xfrm>
        </p:spPr>
        <p:txBody>
          <a:bodyPr/>
          <a:lstStyle/>
          <a:p>
            <a:r>
              <a:rPr lang="en-US" sz="7200" dirty="0" smtClean="0">
                <a:latin typeface="Arial" pitchFamily="34" charset="0"/>
                <a:cs typeface="Arial" pitchFamily="34" charset="0"/>
              </a:rPr>
              <a:t>ADVANCED OPTIMIZATION</a:t>
            </a:r>
            <a:br>
              <a:rPr lang="en-US" sz="7200" dirty="0" smtClean="0">
                <a:latin typeface="Arial" pitchFamily="34" charset="0"/>
                <a:cs typeface="Arial" pitchFamily="34" charset="0"/>
              </a:rPr>
            </a:br>
            <a:r>
              <a:rPr lang="en-US" sz="7200" dirty="0" smtClean="0"/>
              <a:t>(ASDs)</a:t>
            </a:r>
            <a:endParaRPr lang="en-US" sz="7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7C67FB-6EA1-49AD-8836-1CDF6DAC6510}"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Box 15"/>
          <p:cNvSpPr txBox="1"/>
          <p:nvPr/>
        </p:nvSpPr>
        <p:spPr>
          <a:xfrm>
            <a:off x="152400" y="5714999"/>
            <a:ext cx="4163568" cy="457200"/>
          </a:xfrm>
          <a:prstGeom prst="rect">
            <a:avLst/>
          </a:prstGeom>
          <a:solidFill>
            <a:schemeClr val="bg1"/>
          </a:solidFill>
          <a:ln>
            <a:solidFill>
              <a:schemeClr val="tx1"/>
            </a:solidFill>
          </a:ln>
        </p:spPr>
        <p:txBody>
          <a:bodyPr wrap="square" rtlCol="0">
            <a:spAutoFit/>
          </a:bodyPr>
          <a:lstStyle/>
          <a:p>
            <a:pPr algn="ctr"/>
            <a:r>
              <a:rPr lang="en-US" sz="1400" dirty="0" smtClean="0">
                <a:solidFill>
                  <a:schemeClr val="accent2">
                    <a:lumMod val="75000"/>
                  </a:schemeClr>
                </a:solidFill>
                <a:latin typeface="Arial" pitchFamily="34" charset="0"/>
                <a:cs typeface="Arial" pitchFamily="34" charset="0"/>
              </a:rPr>
              <a:t>Wastewater/Water Sustainable Energy Cohort</a:t>
            </a:r>
            <a:endParaRPr lang="en-US" sz="1400" dirty="0">
              <a:solidFill>
                <a:schemeClr val="accent2">
                  <a:lumMod val="75000"/>
                </a:schemeClr>
              </a:solidFill>
              <a:latin typeface="Arial" pitchFamily="34" charset="0"/>
              <a:cs typeface="Arial" pitchFamily="34" charset="0"/>
            </a:endParaRPr>
          </a:p>
        </p:txBody>
      </p:sp>
      <p:pic>
        <p:nvPicPr>
          <p:cNvPr id="99330" name="Picture 2" descr="https://encrypted-tbn2.google.com/images?q=tbn:ANd9GcRSb2-JjDAEIkZOYBY1Q6ZJRWUrSF9-mMyYxaOwcnkZPO2_lZdq"/>
          <p:cNvPicPr>
            <a:picLocks noChangeAspect="1" noChangeArrowheads="1"/>
          </p:cNvPicPr>
          <p:nvPr/>
        </p:nvPicPr>
        <p:blipFill>
          <a:blip r:embed="rId3" cstate="print"/>
          <a:srcRect/>
          <a:stretch>
            <a:fillRect/>
          </a:stretch>
        </p:blipFill>
        <p:spPr bwMode="auto">
          <a:xfrm>
            <a:off x="457200" y="2057401"/>
            <a:ext cx="1981200" cy="1285875"/>
          </a:xfrm>
          <a:prstGeom prst="rect">
            <a:avLst/>
          </a:prstGeom>
          <a:noFill/>
          <a:ln>
            <a:solidFill>
              <a:schemeClr val="tx1"/>
            </a:solidFill>
          </a:ln>
        </p:spPr>
      </p:pic>
      <p:pic>
        <p:nvPicPr>
          <p:cNvPr id="99332" name="Picture 4" descr="https://encrypted-tbn0.google.com/images?q=tbn:ANd9GcSWxiyPEuiiXrfivaFIB61iqX7SesSDraBGVPXhI7jA1N17FSIruw"/>
          <p:cNvPicPr>
            <a:picLocks noChangeAspect="1" noChangeArrowheads="1"/>
          </p:cNvPicPr>
          <p:nvPr/>
        </p:nvPicPr>
        <p:blipFill>
          <a:blip r:embed="rId4" cstate="print"/>
          <a:srcRect/>
          <a:stretch>
            <a:fillRect/>
          </a:stretch>
        </p:blipFill>
        <p:spPr bwMode="auto">
          <a:xfrm>
            <a:off x="381000" y="3480263"/>
            <a:ext cx="2057400" cy="1369108"/>
          </a:xfrm>
          <a:prstGeom prst="rect">
            <a:avLst/>
          </a:prstGeom>
          <a:noFill/>
          <a:ln>
            <a:solidFill>
              <a:schemeClr val="tx1"/>
            </a:solidFill>
          </a:ln>
        </p:spPr>
      </p:pic>
      <p:pic>
        <p:nvPicPr>
          <p:cNvPr id="99334" name="Picture 6" descr="https://encrypted-tbn3.google.com/images?q=tbn:ANd9GcQaA-_7ydbYI-5fE_BKYeUCzw0eucSVT9DNaovEUiHihrTzPbFxtQ"/>
          <p:cNvPicPr>
            <a:picLocks noChangeAspect="1" noChangeArrowheads="1"/>
          </p:cNvPicPr>
          <p:nvPr/>
        </p:nvPicPr>
        <p:blipFill>
          <a:blip r:embed="rId5" cstate="print"/>
          <a:srcRect/>
          <a:stretch>
            <a:fillRect/>
          </a:stretch>
        </p:blipFill>
        <p:spPr bwMode="auto">
          <a:xfrm>
            <a:off x="3657600" y="3124200"/>
            <a:ext cx="2057400" cy="1172766"/>
          </a:xfrm>
          <a:prstGeom prst="rect">
            <a:avLst/>
          </a:prstGeom>
          <a:noFill/>
          <a:ln>
            <a:solidFill>
              <a:schemeClr val="tx1"/>
            </a:solidFill>
          </a:ln>
        </p:spPr>
      </p:pic>
      <p:pic>
        <p:nvPicPr>
          <p:cNvPr id="348162" name="Picture 2" descr="http://www.humboldt.edu/arcatamarsh/images/gritchamber.jpg"/>
          <p:cNvPicPr>
            <a:picLocks noChangeAspect="1" noChangeArrowheads="1"/>
          </p:cNvPicPr>
          <p:nvPr/>
        </p:nvPicPr>
        <p:blipFill>
          <a:blip r:embed="rId6" cstate="print"/>
          <a:srcRect/>
          <a:stretch>
            <a:fillRect/>
          </a:stretch>
        </p:blipFill>
        <p:spPr bwMode="auto">
          <a:xfrm>
            <a:off x="457200" y="457200"/>
            <a:ext cx="1847850" cy="1389706"/>
          </a:xfrm>
          <a:prstGeom prst="rect">
            <a:avLst/>
          </a:prstGeom>
          <a:noFill/>
          <a:ln>
            <a:solidFill>
              <a:schemeClr val="tx1"/>
            </a:solidFill>
          </a:ln>
        </p:spPr>
      </p:pic>
      <p:pic>
        <p:nvPicPr>
          <p:cNvPr id="356354" name="Picture 2" descr="http://www.energy.wsu.edu/Portals/0/Skins/EPWebsite/WWSEC_logo.png">
            <a:hlinkClick r:id="rId7"/>
          </p:cNvPr>
          <p:cNvPicPr>
            <a:picLocks noChangeAspect="1" noChangeArrowheads="1"/>
          </p:cNvPicPr>
          <p:nvPr/>
        </p:nvPicPr>
        <p:blipFill>
          <a:blip r:embed="rId8" cstate="print"/>
          <a:srcRect/>
          <a:stretch>
            <a:fillRect/>
          </a:stretch>
        </p:blipFill>
        <p:spPr bwMode="auto">
          <a:xfrm>
            <a:off x="8458200" y="6125174"/>
            <a:ext cx="685800" cy="732826"/>
          </a:xfrm>
          <a:prstGeom prst="rect">
            <a:avLst/>
          </a:prstGeom>
          <a:solidFill>
            <a:schemeClr val="bg1"/>
          </a:solidFill>
          <a:ln>
            <a:solidFill>
              <a:schemeClr val="tx1"/>
            </a:solid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xfrm>
            <a:off x="-609600" y="152401"/>
            <a:ext cx="10439400" cy="1066205"/>
          </a:xfrm>
        </p:spPr>
        <p:txBody>
          <a:bodyPr/>
          <a:lstStyle/>
          <a:p>
            <a:pPr fontAlgn="auto">
              <a:spcAft>
                <a:spcPts val="0"/>
              </a:spcAft>
              <a:defRPr/>
            </a:pPr>
            <a:r>
              <a:rPr lang="en-US" dirty="0" smtClean="0">
                <a:solidFill>
                  <a:srgbClr val="C00000"/>
                </a:solidFill>
                <a:ea typeface="+mn-ea"/>
              </a:rPr>
              <a:t>Matching Flow to Process Requirements</a:t>
            </a:r>
          </a:p>
        </p:txBody>
      </p:sp>
      <p:sp>
        <p:nvSpPr>
          <p:cNvPr id="116739" name="Rectangle 3"/>
          <p:cNvSpPr>
            <a:spLocks noGrp="1" noChangeArrowheads="1"/>
          </p:cNvSpPr>
          <p:nvPr>
            <p:ph idx="1"/>
          </p:nvPr>
        </p:nvSpPr>
        <p:spPr/>
        <p:txBody>
          <a:bodyPr/>
          <a:lstStyle/>
          <a:p>
            <a:pPr marL="0" indent="0"/>
            <a:endParaRPr lang="en-US" dirty="0" smtClean="0"/>
          </a:p>
        </p:txBody>
      </p:sp>
      <p:sp>
        <p:nvSpPr>
          <p:cNvPr id="105474" name="Slide Number Placeholder 3"/>
          <p:cNvSpPr>
            <a:spLocks noGrp="1"/>
          </p:cNvSpPr>
          <p:nvPr>
            <p:ph type="sldNum" sz="quarter" idx="12"/>
          </p:nvPr>
        </p:nvSpPr>
        <p:spPr/>
        <p:txBody>
          <a:bodyPr/>
          <a:lstStyle/>
          <a:p>
            <a:pPr>
              <a:defRPr/>
            </a:pPr>
            <a:fld id="{7CFF9A58-978E-48CD-9B9F-63C5BDF08F4D}" type="slidenum">
              <a:rPr lang="en-US"/>
              <a:pPr>
                <a:defRPr/>
              </a:pPr>
              <a:t>44</a:t>
            </a:fld>
            <a:endParaRPr lang="en-US"/>
          </a:p>
        </p:txBody>
      </p:sp>
      <p:pic>
        <p:nvPicPr>
          <p:cNvPr id="116741" name="Picture 10"/>
          <p:cNvPicPr>
            <a:picLocks noChangeAspect="1" noChangeArrowheads="1"/>
          </p:cNvPicPr>
          <p:nvPr/>
        </p:nvPicPr>
        <p:blipFill>
          <a:blip r:embed="rId3" cstate="print"/>
          <a:srcRect/>
          <a:stretch>
            <a:fillRect/>
          </a:stretch>
        </p:blipFill>
        <p:spPr bwMode="auto">
          <a:xfrm>
            <a:off x="0" y="1185863"/>
            <a:ext cx="9144000" cy="5293519"/>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a:xfrm>
            <a:off x="1396603" y="301824"/>
            <a:ext cx="6774063" cy="891182"/>
          </a:xfrm>
        </p:spPr>
        <p:txBody>
          <a:bodyPr lIns="91422" tIns="45711" rIns="91422" bIns="45711" anchor="t"/>
          <a:lstStyle/>
          <a:p>
            <a:pPr defTabSz="1030487" fontAlgn="auto">
              <a:spcAft>
                <a:spcPts val="0"/>
              </a:spcAft>
              <a:defRPr/>
            </a:pPr>
            <a:r>
              <a:rPr lang="en-US" dirty="0" smtClean="0">
                <a:solidFill>
                  <a:schemeClr val="accent1">
                    <a:satMod val="150000"/>
                  </a:schemeClr>
                </a:solidFill>
              </a:rPr>
              <a:t>Pump Energy</a:t>
            </a:r>
          </a:p>
        </p:txBody>
      </p:sp>
      <p:grpSp>
        <p:nvGrpSpPr>
          <p:cNvPr id="739" name="Group 3"/>
          <p:cNvGrpSpPr>
            <a:grpSpLocks/>
          </p:cNvGrpSpPr>
          <p:nvPr/>
        </p:nvGrpSpPr>
        <p:grpSpPr bwMode="auto">
          <a:xfrm>
            <a:off x="985838" y="1398588"/>
            <a:ext cx="6532563" cy="4203700"/>
            <a:chOff x="621" y="881"/>
            <a:chExt cx="4115" cy="2648"/>
          </a:xfrm>
        </p:grpSpPr>
        <p:sp>
          <p:nvSpPr>
            <p:cNvPr id="740" name="Rectangle 4"/>
            <p:cNvSpPr>
              <a:spLocks noChangeArrowheads="1"/>
            </p:cNvSpPr>
            <p:nvPr/>
          </p:nvSpPr>
          <p:spPr bwMode="auto">
            <a:xfrm>
              <a:off x="1061" y="1266"/>
              <a:ext cx="2480" cy="1803"/>
            </a:xfrm>
            <a:prstGeom prst="rect">
              <a:avLst/>
            </a:prstGeom>
            <a:noFill/>
            <a:ln w="9525">
              <a:noFill/>
              <a:miter lim="800000"/>
              <a:headEnd/>
              <a:tailEnd/>
            </a:ln>
          </p:spPr>
          <p:txBody>
            <a:bodyPr/>
            <a:lstStyle/>
            <a:p>
              <a:endParaRPr lang="en-US"/>
            </a:p>
          </p:txBody>
        </p:sp>
        <p:sp>
          <p:nvSpPr>
            <p:cNvPr id="741" name="Line 5"/>
            <p:cNvSpPr>
              <a:spLocks noChangeShapeType="1"/>
            </p:cNvSpPr>
            <p:nvPr/>
          </p:nvSpPr>
          <p:spPr bwMode="auto">
            <a:xfrm>
              <a:off x="1061" y="2770"/>
              <a:ext cx="2480" cy="1"/>
            </a:xfrm>
            <a:prstGeom prst="line">
              <a:avLst/>
            </a:prstGeom>
            <a:noFill/>
            <a:ln w="0">
              <a:solidFill>
                <a:schemeClr val="tx1"/>
              </a:solidFill>
              <a:round/>
              <a:headEnd/>
              <a:tailEnd/>
            </a:ln>
          </p:spPr>
          <p:txBody>
            <a:bodyPr/>
            <a:lstStyle/>
            <a:p>
              <a:endParaRPr lang="en-US"/>
            </a:p>
          </p:txBody>
        </p:sp>
        <p:sp>
          <p:nvSpPr>
            <p:cNvPr id="742" name="Line 6"/>
            <p:cNvSpPr>
              <a:spLocks noChangeShapeType="1"/>
            </p:cNvSpPr>
            <p:nvPr/>
          </p:nvSpPr>
          <p:spPr bwMode="auto">
            <a:xfrm>
              <a:off x="1061" y="2466"/>
              <a:ext cx="2480" cy="1"/>
            </a:xfrm>
            <a:prstGeom prst="line">
              <a:avLst/>
            </a:prstGeom>
            <a:noFill/>
            <a:ln w="0">
              <a:solidFill>
                <a:schemeClr val="tx1"/>
              </a:solidFill>
              <a:round/>
              <a:headEnd/>
              <a:tailEnd/>
            </a:ln>
          </p:spPr>
          <p:txBody>
            <a:bodyPr/>
            <a:lstStyle/>
            <a:p>
              <a:endParaRPr lang="en-US"/>
            </a:p>
          </p:txBody>
        </p:sp>
        <p:sp>
          <p:nvSpPr>
            <p:cNvPr id="743" name="Line 7"/>
            <p:cNvSpPr>
              <a:spLocks noChangeShapeType="1"/>
            </p:cNvSpPr>
            <p:nvPr/>
          </p:nvSpPr>
          <p:spPr bwMode="auto">
            <a:xfrm>
              <a:off x="1061" y="2167"/>
              <a:ext cx="2480" cy="1"/>
            </a:xfrm>
            <a:prstGeom prst="line">
              <a:avLst/>
            </a:prstGeom>
            <a:noFill/>
            <a:ln w="0">
              <a:solidFill>
                <a:schemeClr val="tx1"/>
              </a:solidFill>
              <a:round/>
              <a:headEnd/>
              <a:tailEnd/>
            </a:ln>
          </p:spPr>
          <p:txBody>
            <a:bodyPr/>
            <a:lstStyle/>
            <a:p>
              <a:endParaRPr lang="en-US"/>
            </a:p>
          </p:txBody>
        </p:sp>
        <p:sp>
          <p:nvSpPr>
            <p:cNvPr id="744" name="Line 8"/>
            <p:cNvSpPr>
              <a:spLocks noChangeShapeType="1"/>
            </p:cNvSpPr>
            <p:nvPr/>
          </p:nvSpPr>
          <p:spPr bwMode="auto">
            <a:xfrm>
              <a:off x="1061" y="1868"/>
              <a:ext cx="2480" cy="1"/>
            </a:xfrm>
            <a:prstGeom prst="line">
              <a:avLst/>
            </a:prstGeom>
            <a:noFill/>
            <a:ln w="0">
              <a:solidFill>
                <a:schemeClr val="tx1"/>
              </a:solidFill>
              <a:round/>
              <a:headEnd/>
              <a:tailEnd/>
            </a:ln>
          </p:spPr>
          <p:txBody>
            <a:bodyPr/>
            <a:lstStyle/>
            <a:p>
              <a:endParaRPr lang="en-US"/>
            </a:p>
          </p:txBody>
        </p:sp>
        <p:sp>
          <p:nvSpPr>
            <p:cNvPr id="745" name="Line 9"/>
            <p:cNvSpPr>
              <a:spLocks noChangeShapeType="1"/>
            </p:cNvSpPr>
            <p:nvPr/>
          </p:nvSpPr>
          <p:spPr bwMode="auto">
            <a:xfrm>
              <a:off x="1061" y="1564"/>
              <a:ext cx="2480" cy="1"/>
            </a:xfrm>
            <a:prstGeom prst="line">
              <a:avLst/>
            </a:prstGeom>
            <a:noFill/>
            <a:ln w="0">
              <a:solidFill>
                <a:schemeClr val="tx1"/>
              </a:solidFill>
              <a:round/>
              <a:headEnd/>
              <a:tailEnd/>
            </a:ln>
          </p:spPr>
          <p:txBody>
            <a:bodyPr/>
            <a:lstStyle/>
            <a:p>
              <a:endParaRPr lang="en-US"/>
            </a:p>
          </p:txBody>
        </p:sp>
        <p:sp>
          <p:nvSpPr>
            <p:cNvPr id="746" name="Line 10"/>
            <p:cNvSpPr>
              <a:spLocks noChangeShapeType="1"/>
            </p:cNvSpPr>
            <p:nvPr/>
          </p:nvSpPr>
          <p:spPr bwMode="auto">
            <a:xfrm>
              <a:off x="1061" y="1266"/>
              <a:ext cx="2480" cy="1"/>
            </a:xfrm>
            <a:prstGeom prst="line">
              <a:avLst/>
            </a:prstGeom>
            <a:noFill/>
            <a:ln w="0">
              <a:solidFill>
                <a:srgbClr val="FFFFCC"/>
              </a:solidFill>
              <a:round/>
              <a:headEnd/>
              <a:tailEnd/>
            </a:ln>
          </p:spPr>
          <p:txBody>
            <a:bodyPr/>
            <a:lstStyle/>
            <a:p>
              <a:endParaRPr lang="en-US"/>
            </a:p>
          </p:txBody>
        </p:sp>
        <p:sp>
          <p:nvSpPr>
            <p:cNvPr id="747" name="Rectangle 11"/>
            <p:cNvSpPr>
              <a:spLocks noChangeArrowheads="1"/>
            </p:cNvSpPr>
            <p:nvPr/>
          </p:nvSpPr>
          <p:spPr bwMode="auto">
            <a:xfrm>
              <a:off x="1061" y="1266"/>
              <a:ext cx="2480" cy="1803"/>
            </a:xfrm>
            <a:prstGeom prst="rect">
              <a:avLst/>
            </a:prstGeom>
            <a:noFill/>
            <a:ln w="7938">
              <a:solidFill>
                <a:schemeClr val="tx1"/>
              </a:solidFill>
              <a:miter lim="800000"/>
              <a:headEnd/>
              <a:tailEnd/>
            </a:ln>
          </p:spPr>
          <p:txBody>
            <a:bodyPr/>
            <a:lstStyle/>
            <a:p>
              <a:endParaRPr lang="en-US"/>
            </a:p>
          </p:txBody>
        </p:sp>
        <p:sp>
          <p:nvSpPr>
            <p:cNvPr id="748" name="Line 12"/>
            <p:cNvSpPr>
              <a:spLocks noChangeShapeType="1"/>
            </p:cNvSpPr>
            <p:nvPr/>
          </p:nvSpPr>
          <p:spPr bwMode="auto">
            <a:xfrm>
              <a:off x="1061" y="1266"/>
              <a:ext cx="1" cy="1803"/>
            </a:xfrm>
            <a:prstGeom prst="line">
              <a:avLst/>
            </a:prstGeom>
            <a:noFill/>
            <a:ln w="0">
              <a:solidFill>
                <a:schemeClr val="tx1"/>
              </a:solidFill>
              <a:round/>
              <a:headEnd/>
              <a:tailEnd/>
            </a:ln>
          </p:spPr>
          <p:txBody>
            <a:bodyPr/>
            <a:lstStyle/>
            <a:p>
              <a:endParaRPr lang="en-US"/>
            </a:p>
          </p:txBody>
        </p:sp>
        <p:sp>
          <p:nvSpPr>
            <p:cNvPr id="749" name="Line 13"/>
            <p:cNvSpPr>
              <a:spLocks noChangeShapeType="1"/>
            </p:cNvSpPr>
            <p:nvPr/>
          </p:nvSpPr>
          <p:spPr bwMode="auto">
            <a:xfrm>
              <a:off x="1023" y="3069"/>
              <a:ext cx="38" cy="1"/>
            </a:xfrm>
            <a:prstGeom prst="line">
              <a:avLst/>
            </a:prstGeom>
            <a:noFill/>
            <a:ln w="0">
              <a:solidFill>
                <a:schemeClr val="tx1"/>
              </a:solidFill>
              <a:round/>
              <a:headEnd/>
              <a:tailEnd/>
            </a:ln>
          </p:spPr>
          <p:txBody>
            <a:bodyPr/>
            <a:lstStyle/>
            <a:p>
              <a:endParaRPr lang="en-US"/>
            </a:p>
          </p:txBody>
        </p:sp>
        <p:sp>
          <p:nvSpPr>
            <p:cNvPr id="750" name="Line 14"/>
            <p:cNvSpPr>
              <a:spLocks noChangeShapeType="1"/>
            </p:cNvSpPr>
            <p:nvPr/>
          </p:nvSpPr>
          <p:spPr bwMode="auto">
            <a:xfrm>
              <a:off x="1023" y="2770"/>
              <a:ext cx="38" cy="1"/>
            </a:xfrm>
            <a:prstGeom prst="line">
              <a:avLst/>
            </a:prstGeom>
            <a:noFill/>
            <a:ln w="0">
              <a:solidFill>
                <a:schemeClr val="tx1"/>
              </a:solidFill>
              <a:round/>
              <a:headEnd/>
              <a:tailEnd/>
            </a:ln>
          </p:spPr>
          <p:txBody>
            <a:bodyPr/>
            <a:lstStyle/>
            <a:p>
              <a:endParaRPr lang="en-US"/>
            </a:p>
          </p:txBody>
        </p:sp>
        <p:sp>
          <p:nvSpPr>
            <p:cNvPr id="751" name="Line 15"/>
            <p:cNvSpPr>
              <a:spLocks noChangeShapeType="1"/>
            </p:cNvSpPr>
            <p:nvPr/>
          </p:nvSpPr>
          <p:spPr bwMode="auto">
            <a:xfrm>
              <a:off x="1023" y="2466"/>
              <a:ext cx="38" cy="1"/>
            </a:xfrm>
            <a:prstGeom prst="line">
              <a:avLst/>
            </a:prstGeom>
            <a:noFill/>
            <a:ln w="0">
              <a:solidFill>
                <a:schemeClr val="tx1"/>
              </a:solidFill>
              <a:round/>
              <a:headEnd/>
              <a:tailEnd/>
            </a:ln>
          </p:spPr>
          <p:txBody>
            <a:bodyPr/>
            <a:lstStyle/>
            <a:p>
              <a:endParaRPr lang="en-US"/>
            </a:p>
          </p:txBody>
        </p:sp>
        <p:sp>
          <p:nvSpPr>
            <p:cNvPr id="752" name="Line 16"/>
            <p:cNvSpPr>
              <a:spLocks noChangeShapeType="1"/>
            </p:cNvSpPr>
            <p:nvPr/>
          </p:nvSpPr>
          <p:spPr bwMode="auto">
            <a:xfrm>
              <a:off x="1023" y="2167"/>
              <a:ext cx="38" cy="1"/>
            </a:xfrm>
            <a:prstGeom prst="line">
              <a:avLst/>
            </a:prstGeom>
            <a:noFill/>
            <a:ln w="0">
              <a:solidFill>
                <a:schemeClr val="tx1"/>
              </a:solidFill>
              <a:round/>
              <a:headEnd/>
              <a:tailEnd/>
            </a:ln>
          </p:spPr>
          <p:txBody>
            <a:bodyPr/>
            <a:lstStyle/>
            <a:p>
              <a:endParaRPr lang="en-US"/>
            </a:p>
          </p:txBody>
        </p:sp>
        <p:sp>
          <p:nvSpPr>
            <p:cNvPr id="753" name="Line 17"/>
            <p:cNvSpPr>
              <a:spLocks noChangeShapeType="1"/>
            </p:cNvSpPr>
            <p:nvPr/>
          </p:nvSpPr>
          <p:spPr bwMode="auto">
            <a:xfrm>
              <a:off x="1023" y="1868"/>
              <a:ext cx="38" cy="1"/>
            </a:xfrm>
            <a:prstGeom prst="line">
              <a:avLst/>
            </a:prstGeom>
            <a:noFill/>
            <a:ln w="0">
              <a:solidFill>
                <a:schemeClr val="tx1"/>
              </a:solidFill>
              <a:round/>
              <a:headEnd/>
              <a:tailEnd/>
            </a:ln>
          </p:spPr>
          <p:txBody>
            <a:bodyPr/>
            <a:lstStyle/>
            <a:p>
              <a:endParaRPr lang="en-US"/>
            </a:p>
          </p:txBody>
        </p:sp>
        <p:sp>
          <p:nvSpPr>
            <p:cNvPr id="754" name="Line 18"/>
            <p:cNvSpPr>
              <a:spLocks noChangeShapeType="1"/>
            </p:cNvSpPr>
            <p:nvPr/>
          </p:nvSpPr>
          <p:spPr bwMode="auto">
            <a:xfrm>
              <a:off x="1023" y="1564"/>
              <a:ext cx="38" cy="1"/>
            </a:xfrm>
            <a:prstGeom prst="line">
              <a:avLst/>
            </a:prstGeom>
            <a:noFill/>
            <a:ln w="0">
              <a:solidFill>
                <a:schemeClr val="tx1"/>
              </a:solidFill>
              <a:round/>
              <a:headEnd/>
              <a:tailEnd/>
            </a:ln>
          </p:spPr>
          <p:txBody>
            <a:bodyPr/>
            <a:lstStyle/>
            <a:p>
              <a:endParaRPr lang="en-US"/>
            </a:p>
          </p:txBody>
        </p:sp>
        <p:sp>
          <p:nvSpPr>
            <p:cNvPr id="755" name="Line 19"/>
            <p:cNvSpPr>
              <a:spLocks noChangeShapeType="1"/>
            </p:cNvSpPr>
            <p:nvPr/>
          </p:nvSpPr>
          <p:spPr bwMode="auto">
            <a:xfrm>
              <a:off x="1023" y="1266"/>
              <a:ext cx="38" cy="1"/>
            </a:xfrm>
            <a:prstGeom prst="line">
              <a:avLst/>
            </a:prstGeom>
            <a:noFill/>
            <a:ln w="0">
              <a:solidFill>
                <a:schemeClr val="tx1"/>
              </a:solidFill>
              <a:round/>
              <a:headEnd/>
              <a:tailEnd/>
            </a:ln>
          </p:spPr>
          <p:txBody>
            <a:bodyPr/>
            <a:lstStyle/>
            <a:p>
              <a:endParaRPr lang="en-US"/>
            </a:p>
          </p:txBody>
        </p:sp>
        <p:sp>
          <p:nvSpPr>
            <p:cNvPr id="756" name="Line 20"/>
            <p:cNvSpPr>
              <a:spLocks noChangeShapeType="1"/>
            </p:cNvSpPr>
            <p:nvPr/>
          </p:nvSpPr>
          <p:spPr bwMode="auto">
            <a:xfrm>
              <a:off x="1061" y="3069"/>
              <a:ext cx="2480" cy="1"/>
            </a:xfrm>
            <a:prstGeom prst="line">
              <a:avLst/>
            </a:prstGeom>
            <a:noFill/>
            <a:ln w="0">
              <a:solidFill>
                <a:schemeClr val="tx1"/>
              </a:solidFill>
              <a:round/>
              <a:headEnd/>
              <a:tailEnd/>
            </a:ln>
          </p:spPr>
          <p:txBody>
            <a:bodyPr/>
            <a:lstStyle/>
            <a:p>
              <a:endParaRPr lang="en-US"/>
            </a:p>
          </p:txBody>
        </p:sp>
        <p:sp>
          <p:nvSpPr>
            <p:cNvPr id="757" name="Line 21"/>
            <p:cNvSpPr>
              <a:spLocks noChangeShapeType="1"/>
            </p:cNvSpPr>
            <p:nvPr/>
          </p:nvSpPr>
          <p:spPr bwMode="auto">
            <a:xfrm flipV="1">
              <a:off x="1061" y="3069"/>
              <a:ext cx="1" cy="37"/>
            </a:xfrm>
            <a:prstGeom prst="line">
              <a:avLst/>
            </a:prstGeom>
            <a:noFill/>
            <a:ln w="0">
              <a:solidFill>
                <a:schemeClr val="tx1"/>
              </a:solidFill>
              <a:round/>
              <a:headEnd/>
              <a:tailEnd/>
            </a:ln>
          </p:spPr>
          <p:txBody>
            <a:bodyPr/>
            <a:lstStyle/>
            <a:p>
              <a:endParaRPr lang="en-US"/>
            </a:p>
          </p:txBody>
        </p:sp>
        <p:sp>
          <p:nvSpPr>
            <p:cNvPr id="758" name="Line 22"/>
            <p:cNvSpPr>
              <a:spLocks noChangeShapeType="1"/>
            </p:cNvSpPr>
            <p:nvPr/>
          </p:nvSpPr>
          <p:spPr bwMode="auto">
            <a:xfrm flipV="1">
              <a:off x="1557" y="3069"/>
              <a:ext cx="1" cy="37"/>
            </a:xfrm>
            <a:prstGeom prst="line">
              <a:avLst/>
            </a:prstGeom>
            <a:noFill/>
            <a:ln w="0">
              <a:solidFill>
                <a:schemeClr val="tx1"/>
              </a:solidFill>
              <a:round/>
              <a:headEnd/>
              <a:tailEnd/>
            </a:ln>
          </p:spPr>
          <p:txBody>
            <a:bodyPr/>
            <a:lstStyle/>
            <a:p>
              <a:endParaRPr lang="en-US"/>
            </a:p>
          </p:txBody>
        </p:sp>
        <p:sp>
          <p:nvSpPr>
            <p:cNvPr id="759" name="Line 23"/>
            <p:cNvSpPr>
              <a:spLocks noChangeShapeType="1"/>
            </p:cNvSpPr>
            <p:nvPr/>
          </p:nvSpPr>
          <p:spPr bwMode="auto">
            <a:xfrm flipV="1">
              <a:off x="2053" y="3069"/>
              <a:ext cx="1" cy="37"/>
            </a:xfrm>
            <a:prstGeom prst="line">
              <a:avLst/>
            </a:prstGeom>
            <a:noFill/>
            <a:ln w="0">
              <a:solidFill>
                <a:schemeClr val="tx1"/>
              </a:solidFill>
              <a:round/>
              <a:headEnd/>
              <a:tailEnd/>
            </a:ln>
          </p:spPr>
          <p:txBody>
            <a:bodyPr/>
            <a:lstStyle/>
            <a:p>
              <a:endParaRPr lang="en-US"/>
            </a:p>
          </p:txBody>
        </p:sp>
        <p:sp>
          <p:nvSpPr>
            <p:cNvPr id="760" name="Line 24"/>
            <p:cNvSpPr>
              <a:spLocks noChangeShapeType="1"/>
            </p:cNvSpPr>
            <p:nvPr/>
          </p:nvSpPr>
          <p:spPr bwMode="auto">
            <a:xfrm flipV="1">
              <a:off x="2549" y="3069"/>
              <a:ext cx="1" cy="37"/>
            </a:xfrm>
            <a:prstGeom prst="line">
              <a:avLst/>
            </a:prstGeom>
            <a:noFill/>
            <a:ln w="0">
              <a:solidFill>
                <a:schemeClr val="tx1"/>
              </a:solidFill>
              <a:round/>
              <a:headEnd/>
              <a:tailEnd/>
            </a:ln>
          </p:spPr>
          <p:txBody>
            <a:bodyPr/>
            <a:lstStyle/>
            <a:p>
              <a:endParaRPr lang="en-US"/>
            </a:p>
          </p:txBody>
        </p:sp>
        <p:sp>
          <p:nvSpPr>
            <p:cNvPr id="761" name="Line 25"/>
            <p:cNvSpPr>
              <a:spLocks noChangeShapeType="1"/>
            </p:cNvSpPr>
            <p:nvPr/>
          </p:nvSpPr>
          <p:spPr bwMode="auto">
            <a:xfrm flipV="1">
              <a:off x="3045" y="3069"/>
              <a:ext cx="1" cy="37"/>
            </a:xfrm>
            <a:prstGeom prst="line">
              <a:avLst/>
            </a:prstGeom>
            <a:noFill/>
            <a:ln w="0">
              <a:solidFill>
                <a:schemeClr val="tx1"/>
              </a:solidFill>
              <a:round/>
              <a:headEnd/>
              <a:tailEnd/>
            </a:ln>
          </p:spPr>
          <p:txBody>
            <a:bodyPr/>
            <a:lstStyle/>
            <a:p>
              <a:endParaRPr lang="en-US"/>
            </a:p>
          </p:txBody>
        </p:sp>
        <p:sp>
          <p:nvSpPr>
            <p:cNvPr id="762" name="Line 26"/>
            <p:cNvSpPr>
              <a:spLocks noChangeShapeType="1"/>
            </p:cNvSpPr>
            <p:nvPr/>
          </p:nvSpPr>
          <p:spPr bwMode="auto">
            <a:xfrm flipV="1">
              <a:off x="3541" y="3069"/>
              <a:ext cx="1" cy="37"/>
            </a:xfrm>
            <a:prstGeom prst="line">
              <a:avLst/>
            </a:prstGeom>
            <a:noFill/>
            <a:ln w="0">
              <a:solidFill>
                <a:schemeClr val="tx1"/>
              </a:solidFill>
              <a:round/>
              <a:headEnd/>
              <a:tailEnd/>
            </a:ln>
          </p:spPr>
          <p:txBody>
            <a:bodyPr/>
            <a:lstStyle/>
            <a:p>
              <a:endParaRPr lang="en-US"/>
            </a:p>
          </p:txBody>
        </p:sp>
        <p:sp>
          <p:nvSpPr>
            <p:cNvPr id="763" name="Line 27"/>
            <p:cNvSpPr>
              <a:spLocks noChangeShapeType="1"/>
            </p:cNvSpPr>
            <p:nvPr/>
          </p:nvSpPr>
          <p:spPr bwMode="auto">
            <a:xfrm>
              <a:off x="1061" y="1564"/>
              <a:ext cx="26" cy="1"/>
            </a:xfrm>
            <a:prstGeom prst="line">
              <a:avLst/>
            </a:prstGeom>
            <a:noFill/>
            <a:ln w="25400">
              <a:solidFill>
                <a:srgbClr val="FFFF00"/>
              </a:solidFill>
              <a:round/>
              <a:headEnd/>
              <a:tailEnd/>
            </a:ln>
          </p:spPr>
          <p:txBody>
            <a:bodyPr/>
            <a:lstStyle/>
            <a:p>
              <a:endParaRPr lang="en-US"/>
            </a:p>
          </p:txBody>
        </p:sp>
        <p:sp>
          <p:nvSpPr>
            <p:cNvPr id="764" name="Line 28"/>
            <p:cNvSpPr>
              <a:spLocks noChangeShapeType="1"/>
            </p:cNvSpPr>
            <p:nvPr/>
          </p:nvSpPr>
          <p:spPr bwMode="auto">
            <a:xfrm>
              <a:off x="1087" y="1564"/>
              <a:ext cx="22" cy="1"/>
            </a:xfrm>
            <a:prstGeom prst="line">
              <a:avLst/>
            </a:prstGeom>
            <a:noFill/>
            <a:ln w="25400">
              <a:solidFill>
                <a:srgbClr val="FFFF00"/>
              </a:solidFill>
              <a:round/>
              <a:headEnd/>
              <a:tailEnd/>
            </a:ln>
          </p:spPr>
          <p:txBody>
            <a:bodyPr/>
            <a:lstStyle/>
            <a:p>
              <a:endParaRPr lang="en-US"/>
            </a:p>
          </p:txBody>
        </p:sp>
        <p:sp>
          <p:nvSpPr>
            <p:cNvPr id="765" name="Line 29"/>
            <p:cNvSpPr>
              <a:spLocks noChangeShapeType="1"/>
            </p:cNvSpPr>
            <p:nvPr/>
          </p:nvSpPr>
          <p:spPr bwMode="auto">
            <a:xfrm>
              <a:off x="1109" y="1564"/>
              <a:ext cx="26" cy="1"/>
            </a:xfrm>
            <a:prstGeom prst="line">
              <a:avLst/>
            </a:prstGeom>
            <a:noFill/>
            <a:ln w="25400">
              <a:solidFill>
                <a:srgbClr val="FFFF00"/>
              </a:solidFill>
              <a:round/>
              <a:headEnd/>
              <a:tailEnd/>
            </a:ln>
          </p:spPr>
          <p:txBody>
            <a:bodyPr/>
            <a:lstStyle/>
            <a:p>
              <a:endParaRPr lang="en-US"/>
            </a:p>
          </p:txBody>
        </p:sp>
        <p:sp>
          <p:nvSpPr>
            <p:cNvPr id="766" name="Line 30"/>
            <p:cNvSpPr>
              <a:spLocks noChangeShapeType="1"/>
            </p:cNvSpPr>
            <p:nvPr/>
          </p:nvSpPr>
          <p:spPr bwMode="auto">
            <a:xfrm>
              <a:off x="1135" y="1564"/>
              <a:ext cx="27" cy="1"/>
            </a:xfrm>
            <a:prstGeom prst="line">
              <a:avLst/>
            </a:prstGeom>
            <a:noFill/>
            <a:ln w="25400">
              <a:solidFill>
                <a:srgbClr val="FFFF00"/>
              </a:solidFill>
              <a:round/>
              <a:headEnd/>
              <a:tailEnd/>
            </a:ln>
          </p:spPr>
          <p:txBody>
            <a:bodyPr/>
            <a:lstStyle/>
            <a:p>
              <a:endParaRPr lang="en-US"/>
            </a:p>
          </p:txBody>
        </p:sp>
        <p:sp>
          <p:nvSpPr>
            <p:cNvPr id="767" name="Line 31"/>
            <p:cNvSpPr>
              <a:spLocks noChangeShapeType="1"/>
            </p:cNvSpPr>
            <p:nvPr/>
          </p:nvSpPr>
          <p:spPr bwMode="auto">
            <a:xfrm>
              <a:off x="1162" y="1564"/>
              <a:ext cx="21" cy="1"/>
            </a:xfrm>
            <a:prstGeom prst="line">
              <a:avLst/>
            </a:prstGeom>
            <a:noFill/>
            <a:ln w="25400">
              <a:solidFill>
                <a:srgbClr val="FFFF00"/>
              </a:solidFill>
              <a:round/>
              <a:headEnd/>
              <a:tailEnd/>
            </a:ln>
          </p:spPr>
          <p:txBody>
            <a:bodyPr/>
            <a:lstStyle/>
            <a:p>
              <a:endParaRPr lang="en-US"/>
            </a:p>
          </p:txBody>
        </p:sp>
        <p:sp>
          <p:nvSpPr>
            <p:cNvPr id="768" name="Freeform 32"/>
            <p:cNvSpPr>
              <a:spLocks/>
            </p:cNvSpPr>
            <p:nvPr/>
          </p:nvSpPr>
          <p:spPr bwMode="auto">
            <a:xfrm>
              <a:off x="1183" y="1564"/>
              <a:ext cx="27" cy="6"/>
            </a:xfrm>
            <a:custGeom>
              <a:avLst/>
              <a:gdLst>
                <a:gd name="T0" fmla="*/ 0 w 27"/>
                <a:gd name="T1" fmla="*/ 0 h 6"/>
                <a:gd name="T2" fmla="*/ 11 w 27"/>
                <a:gd name="T3" fmla="*/ 0 h 6"/>
                <a:gd name="T4" fmla="*/ 27 w 27"/>
                <a:gd name="T5" fmla="*/ 6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0"/>
                  </a:lnTo>
                  <a:lnTo>
                    <a:pt x="27" y="6"/>
                  </a:lnTo>
                </a:path>
              </a:pathLst>
            </a:custGeom>
            <a:noFill/>
            <a:ln w="25400">
              <a:solidFill>
                <a:srgbClr val="FFFF00"/>
              </a:solidFill>
              <a:prstDash val="solid"/>
              <a:round/>
              <a:headEnd/>
              <a:tailEnd/>
            </a:ln>
          </p:spPr>
          <p:txBody>
            <a:bodyPr/>
            <a:lstStyle/>
            <a:p>
              <a:endParaRPr lang="en-US"/>
            </a:p>
          </p:txBody>
        </p:sp>
        <p:sp>
          <p:nvSpPr>
            <p:cNvPr id="769" name="Line 33"/>
            <p:cNvSpPr>
              <a:spLocks noChangeShapeType="1"/>
            </p:cNvSpPr>
            <p:nvPr/>
          </p:nvSpPr>
          <p:spPr bwMode="auto">
            <a:xfrm>
              <a:off x="1210" y="1570"/>
              <a:ext cx="27" cy="1"/>
            </a:xfrm>
            <a:prstGeom prst="line">
              <a:avLst/>
            </a:prstGeom>
            <a:noFill/>
            <a:ln w="25400">
              <a:solidFill>
                <a:srgbClr val="FFFF00"/>
              </a:solidFill>
              <a:round/>
              <a:headEnd/>
              <a:tailEnd/>
            </a:ln>
          </p:spPr>
          <p:txBody>
            <a:bodyPr/>
            <a:lstStyle/>
            <a:p>
              <a:endParaRPr lang="en-US"/>
            </a:p>
          </p:txBody>
        </p:sp>
        <p:sp>
          <p:nvSpPr>
            <p:cNvPr id="770" name="Line 34"/>
            <p:cNvSpPr>
              <a:spLocks noChangeShapeType="1"/>
            </p:cNvSpPr>
            <p:nvPr/>
          </p:nvSpPr>
          <p:spPr bwMode="auto">
            <a:xfrm>
              <a:off x="1237" y="1570"/>
              <a:ext cx="21" cy="1"/>
            </a:xfrm>
            <a:prstGeom prst="line">
              <a:avLst/>
            </a:prstGeom>
            <a:noFill/>
            <a:ln w="25400">
              <a:solidFill>
                <a:srgbClr val="FFFF00"/>
              </a:solidFill>
              <a:round/>
              <a:headEnd/>
              <a:tailEnd/>
            </a:ln>
          </p:spPr>
          <p:txBody>
            <a:bodyPr/>
            <a:lstStyle/>
            <a:p>
              <a:endParaRPr lang="en-US"/>
            </a:p>
          </p:txBody>
        </p:sp>
        <p:sp>
          <p:nvSpPr>
            <p:cNvPr id="771" name="Line 35"/>
            <p:cNvSpPr>
              <a:spLocks noChangeShapeType="1"/>
            </p:cNvSpPr>
            <p:nvPr/>
          </p:nvSpPr>
          <p:spPr bwMode="auto">
            <a:xfrm>
              <a:off x="1258" y="1570"/>
              <a:ext cx="27" cy="1"/>
            </a:xfrm>
            <a:prstGeom prst="line">
              <a:avLst/>
            </a:prstGeom>
            <a:noFill/>
            <a:ln w="25400">
              <a:solidFill>
                <a:srgbClr val="FFFF00"/>
              </a:solidFill>
              <a:round/>
              <a:headEnd/>
              <a:tailEnd/>
            </a:ln>
          </p:spPr>
          <p:txBody>
            <a:bodyPr/>
            <a:lstStyle/>
            <a:p>
              <a:endParaRPr lang="en-US"/>
            </a:p>
          </p:txBody>
        </p:sp>
        <p:sp>
          <p:nvSpPr>
            <p:cNvPr id="772" name="Line 36"/>
            <p:cNvSpPr>
              <a:spLocks noChangeShapeType="1"/>
            </p:cNvSpPr>
            <p:nvPr/>
          </p:nvSpPr>
          <p:spPr bwMode="auto">
            <a:xfrm>
              <a:off x="1285" y="1570"/>
              <a:ext cx="26" cy="1"/>
            </a:xfrm>
            <a:prstGeom prst="line">
              <a:avLst/>
            </a:prstGeom>
            <a:noFill/>
            <a:ln w="25400">
              <a:solidFill>
                <a:srgbClr val="FFFF00"/>
              </a:solidFill>
              <a:round/>
              <a:headEnd/>
              <a:tailEnd/>
            </a:ln>
          </p:spPr>
          <p:txBody>
            <a:bodyPr/>
            <a:lstStyle/>
            <a:p>
              <a:endParaRPr lang="en-US"/>
            </a:p>
          </p:txBody>
        </p:sp>
        <p:sp>
          <p:nvSpPr>
            <p:cNvPr id="773" name="Line 37"/>
            <p:cNvSpPr>
              <a:spLocks noChangeShapeType="1"/>
            </p:cNvSpPr>
            <p:nvPr/>
          </p:nvSpPr>
          <p:spPr bwMode="auto">
            <a:xfrm>
              <a:off x="1311" y="1570"/>
              <a:ext cx="22" cy="1"/>
            </a:xfrm>
            <a:prstGeom prst="line">
              <a:avLst/>
            </a:prstGeom>
            <a:noFill/>
            <a:ln w="25400">
              <a:solidFill>
                <a:srgbClr val="FFFF00"/>
              </a:solidFill>
              <a:round/>
              <a:headEnd/>
              <a:tailEnd/>
            </a:ln>
          </p:spPr>
          <p:txBody>
            <a:bodyPr/>
            <a:lstStyle/>
            <a:p>
              <a:endParaRPr lang="en-US"/>
            </a:p>
          </p:txBody>
        </p:sp>
        <p:sp>
          <p:nvSpPr>
            <p:cNvPr id="774" name="Line 38"/>
            <p:cNvSpPr>
              <a:spLocks noChangeShapeType="1"/>
            </p:cNvSpPr>
            <p:nvPr/>
          </p:nvSpPr>
          <p:spPr bwMode="auto">
            <a:xfrm>
              <a:off x="1333" y="1570"/>
              <a:ext cx="26" cy="1"/>
            </a:xfrm>
            <a:prstGeom prst="line">
              <a:avLst/>
            </a:prstGeom>
            <a:noFill/>
            <a:ln w="25400">
              <a:solidFill>
                <a:srgbClr val="FFFF00"/>
              </a:solidFill>
              <a:round/>
              <a:headEnd/>
              <a:tailEnd/>
            </a:ln>
          </p:spPr>
          <p:txBody>
            <a:bodyPr/>
            <a:lstStyle/>
            <a:p>
              <a:endParaRPr lang="en-US"/>
            </a:p>
          </p:txBody>
        </p:sp>
        <p:sp>
          <p:nvSpPr>
            <p:cNvPr id="775" name="Line 39"/>
            <p:cNvSpPr>
              <a:spLocks noChangeShapeType="1"/>
            </p:cNvSpPr>
            <p:nvPr/>
          </p:nvSpPr>
          <p:spPr bwMode="auto">
            <a:xfrm>
              <a:off x="1359" y="1570"/>
              <a:ext cx="22" cy="1"/>
            </a:xfrm>
            <a:prstGeom prst="line">
              <a:avLst/>
            </a:prstGeom>
            <a:noFill/>
            <a:ln w="25400">
              <a:solidFill>
                <a:srgbClr val="FFFF00"/>
              </a:solidFill>
              <a:round/>
              <a:headEnd/>
              <a:tailEnd/>
            </a:ln>
          </p:spPr>
          <p:txBody>
            <a:bodyPr/>
            <a:lstStyle/>
            <a:p>
              <a:endParaRPr lang="en-US"/>
            </a:p>
          </p:txBody>
        </p:sp>
        <p:sp>
          <p:nvSpPr>
            <p:cNvPr id="776" name="Line 40"/>
            <p:cNvSpPr>
              <a:spLocks noChangeShapeType="1"/>
            </p:cNvSpPr>
            <p:nvPr/>
          </p:nvSpPr>
          <p:spPr bwMode="auto">
            <a:xfrm>
              <a:off x="1381" y="1570"/>
              <a:ext cx="26" cy="1"/>
            </a:xfrm>
            <a:prstGeom prst="line">
              <a:avLst/>
            </a:prstGeom>
            <a:noFill/>
            <a:ln w="25400">
              <a:solidFill>
                <a:srgbClr val="FFFF00"/>
              </a:solidFill>
              <a:round/>
              <a:headEnd/>
              <a:tailEnd/>
            </a:ln>
          </p:spPr>
          <p:txBody>
            <a:bodyPr/>
            <a:lstStyle/>
            <a:p>
              <a:endParaRPr lang="en-US"/>
            </a:p>
          </p:txBody>
        </p:sp>
        <p:sp>
          <p:nvSpPr>
            <p:cNvPr id="777" name="Freeform 41"/>
            <p:cNvSpPr>
              <a:spLocks/>
            </p:cNvSpPr>
            <p:nvPr/>
          </p:nvSpPr>
          <p:spPr bwMode="auto">
            <a:xfrm>
              <a:off x="1407" y="1570"/>
              <a:ext cx="27" cy="5"/>
            </a:xfrm>
            <a:custGeom>
              <a:avLst/>
              <a:gdLst>
                <a:gd name="T0" fmla="*/ 0 w 27"/>
                <a:gd name="T1" fmla="*/ 0 h 5"/>
                <a:gd name="T2" fmla="*/ 16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0" y="0"/>
                  </a:moveTo>
                  <a:lnTo>
                    <a:pt x="16" y="0"/>
                  </a:lnTo>
                  <a:lnTo>
                    <a:pt x="27" y="5"/>
                  </a:lnTo>
                </a:path>
              </a:pathLst>
            </a:custGeom>
            <a:noFill/>
            <a:ln w="25400">
              <a:solidFill>
                <a:srgbClr val="FFFF00"/>
              </a:solidFill>
              <a:prstDash val="solid"/>
              <a:round/>
              <a:headEnd/>
              <a:tailEnd/>
            </a:ln>
          </p:spPr>
          <p:txBody>
            <a:bodyPr/>
            <a:lstStyle/>
            <a:p>
              <a:endParaRPr lang="en-US"/>
            </a:p>
          </p:txBody>
        </p:sp>
        <p:sp>
          <p:nvSpPr>
            <p:cNvPr id="778" name="Line 42"/>
            <p:cNvSpPr>
              <a:spLocks noChangeShapeType="1"/>
            </p:cNvSpPr>
            <p:nvPr/>
          </p:nvSpPr>
          <p:spPr bwMode="auto">
            <a:xfrm>
              <a:off x="1434" y="1575"/>
              <a:ext cx="21" cy="1"/>
            </a:xfrm>
            <a:prstGeom prst="line">
              <a:avLst/>
            </a:prstGeom>
            <a:noFill/>
            <a:ln w="25400">
              <a:solidFill>
                <a:srgbClr val="FFFF00"/>
              </a:solidFill>
              <a:round/>
              <a:headEnd/>
              <a:tailEnd/>
            </a:ln>
          </p:spPr>
          <p:txBody>
            <a:bodyPr/>
            <a:lstStyle/>
            <a:p>
              <a:endParaRPr lang="en-US"/>
            </a:p>
          </p:txBody>
        </p:sp>
        <p:sp>
          <p:nvSpPr>
            <p:cNvPr id="779" name="Line 43"/>
            <p:cNvSpPr>
              <a:spLocks noChangeShapeType="1"/>
            </p:cNvSpPr>
            <p:nvPr/>
          </p:nvSpPr>
          <p:spPr bwMode="auto">
            <a:xfrm>
              <a:off x="1455" y="1575"/>
              <a:ext cx="27" cy="1"/>
            </a:xfrm>
            <a:prstGeom prst="line">
              <a:avLst/>
            </a:prstGeom>
            <a:noFill/>
            <a:ln w="25400">
              <a:solidFill>
                <a:srgbClr val="FFFF00"/>
              </a:solidFill>
              <a:round/>
              <a:headEnd/>
              <a:tailEnd/>
            </a:ln>
          </p:spPr>
          <p:txBody>
            <a:bodyPr/>
            <a:lstStyle/>
            <a:p>
              <a:endParaRPr lang="en-US"/>
            </a:p>
          </p:txBody>
        </p:sp>
        <p:sp>
          <p:nvSpPr>
            <p:cNvPr id="780" name="Line 44"/>
            <p:cNvSpPr>
              <a:spLocks noChangeShapeType="1"/>
            </p:cNvSpPr>
            <p:nvPr/>
          </p:nvSpPr>
          <p:spPr bwMode="auto">
            <a:xfrm>
              <a:off x="1482" y="1575"/>
              <a:ext cx="27" cy="1"/>
            </a:xfrm>
            <a:prstGeom prst="line">
              <a:avLst/>
            </a:prstGeom>
            <a:noFill/>
            <a:ln w="25400">
              <a:solidFill>
                <a:srgbClr val="FFFF00"/>
              </a:solidFill>
              <a:round/>
              <a:headEnd/>
              <a:tailEnd/>
            </a:ln>
          </p:spPr>
          <p:txBody>
            <a:bodyPr/>
            <a:lstStyle/>
            <a:p>
              <a:endParaRPr lang="en-US"/>
            </a:p>
          </p:txBody>
        </p:sp>
        <p:sp>
          <p:nvSpPr>
            <p:cNvPr id="781" name="Line 45"/>
            <p:cNvSpPr>
              <a:spLocks noChangeShapeType="1"/>
            </p:cNvSpPr>
            <p:nvPr/>
          </p:nvSpPr>
          <p:spPr bwMode="auto">
            <a:xfrm>
              <a:off x="1509" y="1575"/>
              <a:ext cx="21" cy="1"/>
            </a:xfrm>
            <a:prstGeom prst="line">
              <a:avLst/>
            </a:prstGeom>
            <a:noFill/>
            <a:ln w="25400">
              <a:solidFill>
                <a:srgbClr val="FFFF00"/>
              </a:solidFill>
              <a:round/>
              <a:headEnd/>
              <a:tailEnd/>
            </a:ln>
          </p:spPr>
          <p:txBody>
            <a:bodyPr/>
            <a:lstStyle/>
            <a:p>
              <a:endParaRPr lang="en-US"/>
            </a:p>
          </p:txBody>
        </p:sp>
        <p:sp>
          <p:nvSpPr>
            <p:cNvPr id="782" name="Freeform 46"/>
            <p:cNvSpPr>
              <a:spLocks/>
            </p:cNvSpPr>
            <p:nvPr/>
          </p:nvSpPr>
          <p:spPr bwMode="auto">
            <a:xfrm>
              <a:off x="1530" y="1575"/>
              <a:ext cx="27" cy="5"/>
            </a:xfrm>
            <a:custGeom>
              <a:avLst/>
              <a:gdLst>
                <a:gd name="T0" fmla="*/ 0 w 27"/>
                <a:gd name="T1" fmla="*/ 0 h 5"/>
                <a:gd name="T2" fmla="*/ 11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0" y="0"/>
                  </a:moveTo>
                  <a:lnTo>
                    <a:pt x="11" y="0"/>
                  </a:lnTo>
                  <a:lnTo>
                    <a:pt x="27" y="5"/>
                  </a:lnTo>
                </a:path>
              </a:pathLst>
            </a:custGeom>
            <a:noFill/>
            <a:ln w="25400">
              <a:solidFill>
                <a:srgbClr val="FFFF00"/>
              </a:solidFill>
              <a:prstDash val="solid"/>
              <a:round/>
              <a:headEnd/>
              <a:tailEnd/>
            </a:ln>
          </p:spPr>
          <p:txBody>
            <a:bodyPr/>
            <a:lstStyle/>
            <a:p>
              <a:endParaRPr lang="en-US"/>
            </a:p>
          </p:txBody>
        </p:sp>
        <p:sp>
          <p:nvSpPr>
            <p:cNvPr id="783" name="Line 47"/>
            <p:cNvSpPr>
              <a:spLocks noChangeShapeType="1"/>
            </p:cNvSpPr>
            <p:nvPr/>
          </p:nvSpPr>
          <p:spPr bwMode="auto">
            <a:xfrm>
              <a:off x="1557" y="1580"/>
              <a:ext cx="26" cy="1"/>
            </a:xfrm>
            <a:prstGeom prst="line">
              <a:avLst/>
            </a:prstGeom>
            <a:noFill/>
            <a:ln w="25400">
              <a:solidFill>
                <a:srgbClr val="FFFF00"/>
              </a:solidFill>
              <a:round/>
              <a:headEnd/>
              <a:tailEnd/>
            </a:ln>
          </p:spPr>
          <p:txBody>
            <a:bodyPr/>
            <a:lstStyle/>
            <a:p>
              <a:endParaRPr lang="en-US"/>
            </a:p>
          </p:txBody>
        </p:sp>
        <p:sp>
          <p:nvSpPr>
            <p:cNvPr id="784" name="Line 48"/>
            <p:cNvSpPr>
              <a:spLocks noChangeShapeType="1"/>
            </p:cNvSpPr>
            <p:nvPr/>
          </p:nvSpPr>
          <p:spPr bwMode="auto">
            <a:xfrm>
              <a:off x="1583" y="1580"/>
              <a:ext cx="22" cy="1"/>
            </a:xfrm>
            <a:prstGeom prst="line">
              <a:avLst/>
            </a:prstGeom>
            <a:noFill/>
            <a:ln w="25400">
              <a:solidFill>
                <a:srgbClr val="FFFF00"/>
              </a:solidFill>
              <a:round/>
              <a:headEnd/>
              <a:tailEnd/>
            </a:ln>
          </p:spPr>
          <p:txBody>
            <a:bodyPr/>
            <a:lstStyle/>
            <a:p>
              <a:endParaRPr lang="en-US"/>
            </a:p>
          </p:txBody>
        </p:sp>
        <p:sp>
          <p:nvSpPr>
            <p:cNvPr id="785" name="Line 49"/>
            <p:cNvSpPr>
              <a:spLocks noChangeShapeType="1"/>
            </p:cNvSpPr>
            <p:nvPr/>
          </p:nvSpPr>
          <p:spPr bwMode="auto">
            <a:xfrm>
              <a:off x="1605" y="1580"/>
              <a:ext cx="26" cy="1"/>
            </a:xfrm>
            <a:prstGeom prst="line">
              <a:avLst/>
            </a:prstGeom>
            <a:noFill/>
            <a:ln w="25400">
              <a:solidFill>
                <a:srgbClr val="FFFF00"/>
              </a:solidFill>
              <a:round/>
              <a:headEnd/>
              <a:tailEnd/>
            </a:ln>
          </p:spPr>
          <p:txBody>
            <a:bodyPr/>
            <a:lstStyle/>
            <a:p>
              <a:endParaRPr lang="en-US"/>
            </a:p>
          </p:txBody>
        </p:sp>
        <p:sp>
          <p:nvSpPr>
            <p:cNvPr id="786" name="Freeform 50"/>
            <p:cNvSpPr>
              <a:spLocks/>
            </p:cNvSpPr>
            <p:nvPr/>
          </p:nvSpPr>
          <p:spPr bwMode="auto">
            <a:xfrm>
              <a:off x="1631" y="1580"/>
              <a:ext cx="27" cy="6"/>
            </a:xfrm>
            <a:custGeom>
              <a:avLst/>
              <a:gdLst>
                <a:gd name="T0" fmla="*/ 0 w 27"/>
                <a:gd name="T1" fmla="*/ 0 h 6"/>
                <a:gd name="T2" fmla="*/ 16 w 27"/>
                <a:gd name="T3" fmla="*/ 0 h 6"/>
                <a:gd name="T4" fmla="*/ 27 w 27"/>
                <a:gd name="T5" fmla="*/ 6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6" y="0"/>
                  </a:lnTo>
                  <a:lnTo>
                    <a:pt x="27" y="6"/>
                  </a:lnTo>
                </a:path>
              </a:pathLst>
            </a:custGeom>
            <a:noFill/>
            <a:ln w="25400">
              <a:solidFill>
                <a:srgbClr val="FFFF00"/>
              </a:solidFill>
              <a:prstDash val="solid"/>
              <a:round/>
              <a:headEnd/>
              <a:tailEnd/>
            </a:ln>
          </p:spPr>
          <p:txBody>
            <a:bodyPr/>
            <a:lstStyle/>
            <a:p>
              <a:endParaRPr lang="en-US"/>
            </a:p>
          </p:txBody>
        </p:sp>
        <p:sp>
          <p:nvSpPr>
            <p:cNvPr id="787" name="Line 51"/>
            <p:cNvSpPr>
              <a:spLocks noChangeShapeType="1"/>
            </p:cNvSpPr>
            <p:nvPr/>
          </p:nvSpPr>
          <p:spPr bwMode="auto">
            <a:xfrm>
              <a:off x="1658" y="1586"/>
              <a:ext cx="21" cy="1"/>
            </a:xfrm>
            <a:prstGeom prst="line">
              <a:avLst/>
            </a:prstGeom>
            <a:noFill/>
            <a:ln w="25400">
              <a:solidFill>
                <a:srgbClr val="FFFF00"/>
              </a:solidFill>
              <a:round/>
              <a:headEnd/>
              <a:tailEnd/>
            </a:ln>
          </p:spPr>
          <p:txBody>
            <a:bodyPr/>
            <a:lstStyle/>
            <a:p>
              <a:endParaRPr lang="en-US"/>
            </a:p>
          </p:txBody>
        </p:sp>
        <p:sp>
          <p:nvSpPr>
            <p:cNvPr id="788" name="Line 52"/>
            <p:cNvSpPr>
              <a:spLocks noChangeShapeType="1"/>
            </p:cNvSpPr>
            <p:nvPr/>
          </p:nvSpPr>
          <p:spPr bwMode="auto">
            <a:xfrm>
              <a:off x="1679" y="1586"/>
              <a:ext cx="27" cy="1"/>
            </a:xfrm>
            <a:prstGeom prst="line">
              <a:avLst/>
            </a:prstGeom>
            <a:noFill/>
            <a:ln w="25400">
              <a:solidFill>
                <a:srgbClr val="FFFF00"/>
              </a:solidFill>
              <a:round/>
              <a:headEnd/>
              <a:tailEnd/>
            </a:ln>
          </p:spPr>
          <p:txBody>
            <a:bodyPr/>
            <a:lstStyle/>
            <a:p>
              <a:endParaRPr lang="en-US"/>
            </a:p>
          </p:txBody>
        </p:sp>
        <p:sp>
          <p:nvSpPr>
            <p:cNvPr id="789" name="Line 53"/>
            <p:cNvSpPr>
              <a:spLocks noChangeShapeType="1"/>
            </p:cNvSpPr>
            <p:nvPr/>
          </p:nvSpPr>
          <p:spPr bwMode="auto">
            <a:xfrm>
              <a:off x="1706" y="1586"/>
              <a:ext cx="27" cy="1"/>
            </a:xfrm>
            <a:prstGeom prst="line">
              <a:avLst/>
            </a:prstGeom>
            <a:noFill/>
            <a:ln w="25400">
              <a:solidFill>
                <a:srgbClr val="FFFF00"/>
              </a:solidFill>
              <a:round/>
              <a:headEnd/>
              <a:tailEnd/>
            </a:ln>
          </p:spPr>
          <p:txBody>
            <a:bodyPr/>
            <a:lstStyle/>
            <a:p>
              <a:endParaRPr lang="en-US"/>
            </a:p>
          </p:txBody>
        </p:sp>
        <p:sp>
          <p:nvSpPr>
            <p:cNvPr id="790" name="Freeform 54"/>
            <p:cNvSpPr>
              <a:spLocks/>
            </p:cNvSpPr>
            <p:nvPr/>
          </p:nvSpPr>
          <p:spPr bwMode="auto">
            <a:xfrm>
              <a:off x="1733" y="1586"/>
              <a:ext cx="21" cy="5"/>
            </a:xfrm>
            <a:custGeom>
              <a:avLst/>
              <a:gdLst>
                <a:gd name="T0" fmla="*/ 0 w 21"/>
                <a:gd name="T1" fmla="*/ 0 h 5"/>
                <a:gd name="T2" fmla="*/ 10 w 21"/>
                <a:gd name="T3" fmla="*/ 0 h 5"/>
                <a:gd name="T4" fmla="*/ 21 w 21"/>
                <a:gd name="T5" fmla="*/ 5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0" y="0"/>
                  </a:moveTo>
                  <a:lnTo>
                    <a:pt x="10" y="0"/>
                  </a:lnTo>
                  <a:lnTo>
                    <a:pt x="21" y="5"/>
                  </a:lnTo>
                </a:path>
              </a:pathLst>
            </a:custGeom>
            <a:noFill/>
            <a:ln w="25400">
              <a:solidFill>
                <a:srgbClr val="FFFF00"/>
              </a:solidFill>
              <a:prstDash val="solid"/>
              <a:round/>
              <a:headEnd/>
              <a:tailEnd/>
            </a:ln>
          </p:spPr>
          <p:txBody>
            <a:bodyPr/>
            <a:lstStyle/>
            <a:p>
              <a:endParaRPr lang="en-US"/>
            </a:p>
          </p:txBody>
        </p:sp>
        <p:sp>
          <p:nvSpPr>
            <p:cNvPr id="791" name="Line 55"/>
            <p:cNvSpPr>
              <a:spLocks noChangeShapeType="1"/>
            </p:cNvSpPr>
            <p:nvPr/>
          </p:nvSpPr>
          <p:spPr bwMode="auto">
            <a:xfrm>
              <a:off x="1754" y="1591"/>
              <a:ext cx="27" cy="1"/>
            </a:xfrm>
            <a:prstGeom prst="line">
              <a:avLst/>
            </a:prstGeom>
            <a:noFill/>
            <a:ln w="25400">
              <a:solidFill>
                <a:srgbClr val="FFFF00"/>
              </a:solidFill>
              <a:round/>
              <a:headEnd/>
              <a:tailEnd/>
            </a:ln>
          </p:spPr>
          <p:txBody>
            <a:bodyPr/>
            <a:lstStyle/>
            <a:p>
              <a:endParaRPr lang="en-US"/>
            </a:p>
          </p:txBody>
        </p:sp>
        <p:sp>
          <p:nvSpPr>
            <p:cNvPr id="792" name="Line 56"/>
            <p:cNvSpPr>
              <a:spLocks noChangeShapeType="1"/>
            </p:cNvSpPr>
            <p:nvPr/>
          </p:nvSpPr>
          <p:spPr bwMode="auto">
            <a:xfrm>
              <a:off x="1781" y="1591"/>
              <a:ext cx="26" cy="1"/>
            </a:xfrm>
            <a:prstGeom prst="line">
              <a:avLst/>
            </a:prstGeom>
            <a:noFill/>
            <a:ln w="25400">
              <a:solidFill>
                <a:srgbClr val="FFFF00"/>
              </a:solidFill>
              <a:round/>
              <a:headEnd/>
              <a:tailEnd/>
            </a:ln>
          </p:spPr>
          <p:txBody>
            <a:bodyPr/>
            <a:lstStyle/>
            <a:p>
              <a:endParaRPr lang="en-US"/>
            </a:p>
          </p:txBody>
        </p:sp>
        <p:sp>
          <p:nvSpPr>
            <p:cNvPr id="793" name="Freeform 57"/>
            <p:cNvSpPr>
              <a:spLocks/>
            </p:cNvSpPr>
            <p:nvPr/>
          </p:nvSpPr>
          <p:spPr bwMode="auto">
            <a:xfrm>
              <a:off x="1807" y="1591"/>
              <a:ext cx="22" cy="5"/>
            </a:xfrm>
            <a:custGeom>
              <a:avLst/>
              <a:gdLst>
                <a:gd name="T0" fmla="*/ 0 w 22"/>
                <a:gd name="T1" fmla="*/ 0 h 5"/>
                <a:gd name="T2" fmla="*/ 11 w 22"/>
                <a:gd name="T3" fmla="*/ 0 h 5"/>
                <a:gd name="T4" fmla="*/ 22 w 22"/>
                <a:gd name="T5" fmla="*/ 5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0"/>
                  </a:moveTo>
                  <a:lnTo>
                    <a:pt x="11" y="0"/>
                  </a:lnTo>
                  <a:lnTo>
                    <a:pt x="22" y="5"/>
                  </a:lnTo>
                </a:path>
              </a:pathLst>
            </a:custGeom>
            <a:noFill/>
            <a:ln w="25400">
              <a:solidFill>
                <a:srgbClr val="FFFF00"/>
              </a:solidFill>
              <a:prstDash val="solid"/>
              <a:round/>
              <a:headEnd/>
              <a:tailEnd/>
            </a:ln>
          </p:spPr>
          <p:txBody>
            <a:bodyPr/>
            <a:lstStyle/>
            <a:p>
              <a:endParaRPr lang="en-US"/>
            </a:p>
          </p:txBody>
        </p:sp>
        <p:sp>
          <p:nvSpPr>
            <p:cNvPr id="794" name="Line 58"/>
            <p:cNvSpPr>
              <a:spLocks noChangeShapeType="1"/>
            </p:cNvSpPr>
            <p:nvPr/>
          </p:nvSpPr>
          <p:spPr bwMode="auto">
            <a:xfrm>
              <a:off x="1829" y="1596"/>
              <a:ext cx="26" cy="1"/>
            </a:xfrm>
            <a:prstGeom prst="line">
              <a:avLst/>
            </a:prstGeom>
            <a:noFill/>
            <a:ln w="25400">
              <a:solidFill>
                <a:srgbClr val="FFFF00"/>
              </a:solidFill>
              <a:round/>
              <a:headEnd/>
              <a:tailEnd/>
            </a:ln>
          </p:spPr>
          <p:txBody>
            <a:bodyPr/>
            <a:lstStyle/>
            <a:p>
              <a:endParaRPr lang="en-US"/>
            </a:p>
          </p:txBody>
        </p:sp>
        <p:sp>
          <p:nvSpPr>
            <p:cNvPr id="795" name="Line 59"/>
            <p:cNvSpPr>
              <a:spLocks noChangeShapeType="1"/>
            </p:cNvSpPr>
            <p:nvPr/>
          </p:nvSpPr>
          <p:spPr bwMode="auto">
            <a:xfrm>
              <a:off x="1855" y="1596"/>
              <a:ext cx="22" cy="1"/>
            </a:xfrm>
            <a:prstGeom prst="line">
              <a:avLst/>
            </a:prstGeom>
            <a:noFill/>
            <a:ln w="25400">
              <a:solidFill>
                <a:srgbClr val="FFFF00"/>
              </a:solidFill>
              <a:round/>
              <a:headEnd/>
              <a:tailEnd/>
            </a:ln>
          </p:spPr>
          <p:txBody>
            <a:bodyPr/>
            <a:lstStyle/>
            <a:p>
              <a:endParaRPr lang="en-US"/>
            </a:p>
          </p:txBody>
        </p:sp>
        <p:sp>
          <p:nvSpPr>
            <p:cNvPr id="796" name="Freeform 60"/>
            <p:cNvSpPr>
              <a:spLocks/>
            </p:cNvSpPr>
            <p:nvPr/>
          </p:nvSpPr>
          <p:spPr bwMode="auto">
            <a:xfrm>
              <a:off x="1877" y="1596"/>
              <a:ext cx="26" cy="6"/>
            </a:xfrm>
            <a:custGeom>
              <a:avLst/>
              <a:gdLst>
                <a:gd name="T0" fmla="*/ 0 w 26"/>
                <a:gd name="T1" fmla="*/ 0 h 6"/>
                <a:gd name="T2" fmla="*/ 10 w 26"/>
                <a:gd name="T3" fmla="*/ 0 h 6"/>
                <a:gd name="T4" fmla="*/ 26 w 26"/>
                <a:gd name="T5" fmla="*/ 6 h 6"/>
                <a:gd name="T6" fmla="*/ 0 60000 65536"/>
                <a:gd name="T7" fmla="*/ 0 60000 65536"/>
                <a:gd name="T8" fmla="*/ 0 60000 65536"/>
                <a:gd name="T9" fmla="*/ 0 w 26"/>
                <a:gd name="T10" fmla="*/ 0 h 6"/>
                <a:gd name="T11" fmla="*/ 26 w 26"/>
                <a:gd name="T12" fmla="*/ 6 h 6"/>
              </a:gdLst>
              <a:ahLst/>
              <a:cxnLst>
                <a:cxn ang="T6">
                  <a:pos x="T0" y="T1"/>
                </a:cxn>
                <a:cxn ang="T7">
                  <a:pos x="T2" y="T3"/>
                </a:cxn>
                <a:cxn ang="T8">
                  <a:pos x="T4" y="T5"/>
                </a:cxn>
              </a:cxnLst>
              <a:rect l="T9" t="T10" r="T11" b="T12"/>
              <a:pathLst>
                <a:path w="26" h="6">
                  <a:moveTo>
                    <a:pt x="0" y="0"/>
                  </a:moveTo>
                  <a:lnTo>
                    <a:pt x="10" y="0"/>
                  </a:lnTo>
                  <a:lnTo>
                    <a:pt x="26" y="6"/>
                  </a:lnTo>
                </a:path>
              </a:pathLst>
            </a:custGeom>
            <a:noFill/>
            <a:ln w="25400">
              <a:solidFill>
                <a:srgbClr val="FFFF00"/>
              </a:solidFill>
              <a:prstDash val="solid"/>
              <a:round/>
              <a:headEnd/>
              <a:tailEnd/>
            </a:ln>
          </p:spPr>
          <p:txBody>
            <a:bodyPr/>
            <a:lstStyle/>
            <a:p>
              <a:endParaRPr lang="en-US"/>
            </a:p>
          </p:txBody>
        </p:sp>
        <p:sp>
          <p:nvSpPr>
            <p:cNvPr id="797" name="Line 61"/>
            <p:cNvSpPr>
              <a:spLocks noChangeShapeType="1"/>
            </p:cNvSpPr>
            <p:nvPr/>
          </p:nvSpPr>
          <p:spPr bwMode="auto">
            <a:xfrm>
              <a:off x="1903" y="1602"/>
              <a:ext cx="27" cy="1"/>
            </a:xfrm>
            <a:prstGeom prst="line">
              <a:avLst/>
            </a:prstGeom>
            <a:noFill/>
            <a:ln w="25400">
              <a:solidFill>
                <a:srgbClr val="FFFF00"/>
              </a:solidFill>
              <a:round/>
              <a:headEnd/>
              <a:tailEnd/>
            </a:ln>
          </p:spPr>
          <p:txBody>
            <a:bodyPr/>
            <a:lstStyle/>
            <a:p>
              <a:endParaRPr lang="en-US"/>
            </a:p>
          </p:txBody>
        </p:sp>
        <p:sp>
          <p:nvSpPr>
            <p:cNvPr id="798" name="Freeform 62"/>
            <p:cNvSpPr>
              <a:spLocks/>
            </p:cNvSpPr>
            <p:nvPr/>
          </p:nvSpPr>
          <p:spPr bwMode="auto">
            <a:xfrm>
              <a:off x="1930" y="1602"/>
              <a:ext cx="21" cy="5"/>
            </a:xfrm>
            <a:custGeom>
              <a:avLst/>
              <a:gdLst>
                <a:gd name="T0" fmla="*/ 0 w 21"/>
                <a:gd name="T1" fmla="*/ 0 h 5"/>
                <a:gd name="T2" fmla="*/ 11 w 21"/>
                <a:gd name="T3" fmla="*/ 0 h 5"/>
                <a:gd name="T4" fmla="*/ 21 w 21"/>
                <a:gd name="T5" fmla="*/ 5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0" y="0"/>
                  </a:moveTo>
                  <a:lnTo>
                    <a:pt x="11" y="0"/>
                  </a:lnTo>
                  <a:lnTo>
                    <a:pt x="21" y="5"/>
                  </a:lnTo>
                </a:path>
              </a:pathLst>
            </a:custGeom>
            <a:noFill/>
            <a:ln w="25400">
              <a:solidFill>
                <a:srgbClr val="FFFF00"/>
              </a:solidFill>
              <a:prstDash val="solid"/>
              <a:round/>
              <a:headEnd/>
              <a:tailEnd/>
            </a:ln>
          </p:spPr>
          <p:txBody>
            <a:bodyPr/>
            <a:lstStyle/>
            <a:p>
              <a:endParaRPr lang="en-US"/>
            </a:p>
          </p:txBody>
        </p:sp>
        <p:sp>
          <p:nvSpPr>
            <p:cNvPr id="799" name="Line 63"/>
            <p:cNvSpPr>
              <a:spLocks noChangeShapeType="1"/>
            </p:cNvSpPr>
            <p:nvPr/>
          </p:nvSpPr>
          <p:spPr bwMode="auto">
            <a:xfrm>
              <a:off x="1951" y="1607"/>
              <a:ext cx="27" cy="1"/>
            </a:xfrm>
            <a:prstGeom prst="line">
              <a:avLst/>
            </a:prstGeom>
            <a:noFill/>
            <a:ln w="25400">
              <a:solidFill>
                <a:srgbClr val="FFFF00"/>
              </a:solidFill>
              <a:round/>
              <a:headEnd/>
              <a:tailEnd/>
            </a:ln>
          </p:spPr>
          <p:txBody>
            <a:bodyPr/>
            <a:lstStyle/>
            <a:p>
              <a:endParaRPr lang="en-US"/>
            </a:p>
          </p:txBody>
        </p:sp>
        <p:sp>
          <p:nvSpPr>
            <p:cNvPr id="800" name="Line 64"/>
            <p:cNvSpPr>
              <a:spLocks noChangeShapeType="1"/>
            </p:cNvSpPr>
            <p:nvPr/>
          </p:nvSpPr>
          <p:spPr bwMode="auto">
            <a:xfrm>
              <a:off x="1978" y="1607"/>
              <a:ext cx="27" cy="1"/>
            </a:xfrm>
            <a:prstGeom prst="line">
              <a:avLst/>
            </a:prstGeom>
            <a:noFill/>
            <a:ln w="25400">
              <a:solidFill>
                <a:srgbClr val="FFFF00"/>
              </a:solidFill>
              <a:round/>
              <a:headEnd/>
              <a:tailEnd/>
            </a:ln>
          </p:spPr>
          <p:txBody>
            <a:bodyPr/>
            <a:lstStyle/>
            <a:p>
              <a:endParaRPr lang="en-US"/>
            </a:p>
          </p:txBody>
        </p:sp>
        <p:sp>
          <p:nvSpPr>
            <p:cNvPr id="801" name="Freeform 65"/>
            <p:cNvSpPr>
              <a:spLocks/>
            </p:cNvSpPr>
            <p:nvPr/>
          </p:nvSpPr>
          <p:spPr bwMode="auto">
            <a:xfrm>
              <a:off x="2005" y="1607"/>
              <a:ext cx="21" cy="5"/>
            </a:xfrm>
            <a:custGeom>
              <a:avLst/>
              <a:gdLst>
                <a:gd name="T0" fmla="*/ 0 w 21"/>
                <a:gd name="T1" fmla="*/ 0 h 5"/>
                <a:gd name="T2" fmla="*/ 10 w 21"/>
                <a:gd name="T3" fmla="*/ 0 h 5"/>
                <a:gd name="T4" fmla="*/ 21 w 21"/>
                <a:gd name="T5" fmla="*/ 5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0" y="0"/>
                  </a:moveTo>
                  <a:lnTo>
                    <a:pt x="10" y="0"/>
                  </a:lnTo>
                  <a:lnTo>
                    <a:pt x="21" y="5"/>
                  </a:lnTo>
                </a:path>
              </a:pathLst>
            </a:custGeom>
            <a:noFill/>
            <a:ln w="25400">
              <a:solidFill>
                <a:srgbClr val="FFFF00"/>
              </a:solidFill>
              <a:prstDash val="solid"/>
              <a:round/>
              <a:headEnd/>
              <a:tailEnd/>
            </a:ln>
          </p:spPr>
          <p:txBody>
            <a:bodyPr/>
            <a:lstStyle/>
            <a:p>
              <a:endParaRPr lang="en-US"/>
            </a:p>
          </p:txBody>
        </p:sp>
        <p:sp>
          <p:nvSpPr>
            <p:cNvPr id="802" name="Line 66"/>
            <p:cNvSpPr>
              <a:spLocks noChangeShapeType="1"/>
            </p:cNvSpPr>
            <p:nvPr/>
          </p:nvSpPr>
          <p:spPr bwMode="auto">
            <a:xfrm>
              <a:off x="2026" y="1612"/>
              <a:ext cx="27" cy="1"/>
            </a:xfrm>
            <a:prstGeom prst="line">
              <a:avLst/>
            </a:prstGeom>
            <a:noFill/>
            <a:ln w="25400">
              <a:solidFill>
                <a:srgbClr val="FFFF00"/>
              </a:solidFill>
              <a:round/>
              <a:headEnd/>
              <a:tailEnd/>
            </a:ln>
          </p:spPr>
          <p:txBody>
            <a:bodyPr/>
            <a:lstStyle/>
            <a:p>
              <a:endParaRPr lang="en-US"/>
            </a:p>
          </p:txBody>
        </p:sp>
        <p:sp>
          <p:nvSpPr>
            <p:cNvPr id="803" name="Freeform 67"/>
            <p:cNvSpPr>
              <a:spLocks/>
            </p:cNvSpPr>
            <p:nvPr/>
          </p:nvSpPr>
          <p:spPr bwMode="auto">
            <a:xfrm>
              <a:off x="2053" y="1612"/>
              <a:ext cx="26" cy="6"/>
            </a:xfrm>
            <a:custGeom>
              <a:avLst/>
              <a:gdLst>
                <a:gd name="T0" fmla="*/ 0 w 26"/>
                <a:gd name="T1" fmla="*/ 0 h 6"/>
                <a:gd name="T2" fmla="*/ 16 w 26"/>
                <a:gd name="T3" fmla="*/ 0 h 6"/>
                <a:gd name="T4" fmla="*/ 26 w 26"/>
                <a:gd name="T5" fmla="*/ 6 h 6"/>
                <a:gd name="T6" fmla="*/ 0 60000 65536"/>
                <a:gd name="T7" fmla="*/ 0 60000 65536"/>
                <a:gd name="T8" fmla="*/ 0 60000 65536"/>
                <a:gd name="T9" fmla="*/ 0 w 26"/>
                <a:gd name="T10" fmla="*/ 0 h 6"/>
                <a:gd name="T11" fmla="*/ 26 w 26"/>
                <a:gd name="T12" fmla="*/ 6 h 6"/>
              </a:gdLst>
              <a:ahLst/>
              <a:cxnLst>
                <a:cxn ang="T6">
                  <a:pos x="T0" y="T1"/>
                </a:cxn>
                <a:cxn ang="T7">
                  <a:pos x="T2" y="T3"/>
                </a:cxn>
                <a:cxn ang="T8">
                  <a:pos x="T4" y="T5"/>
                </a:cxn>
              </a:cxnLst>
              <a:rect l="T9" t="T10" r="T11" b="T12"/>
              <a:pathLst>
                <a:path w="26" h="6">
                  <a:moveTo>
                    <a:pt x="0" y="0"/>
                  </a:moveTo>
                  <a:lnTo>
                    <a:pt x="16" y="0"/>
                  </a:lnTo>
                  <a:lnTo>
                    <a:pt x="26" y="6"/>
                  </a:lnTo>
                </a:path>
              </a:pathLst>
            </a:custGeom>
            <a:noFill/>
            <a:ln w="25400">
              <a:solidFill>
                <a:srgbClr val="FFFF00"/>
              </a:solidFill>
              <a:prstDash val="solid"/>
              <a:round/>
              <a:headEnd/>
              <a:tailEnd/>
            </a:ln>
          </p:spPr>
          <p:txBody>
            <a:bodyPr/>
            <a:lstStyle/>
            <a:p>
              <a:endParaRPr lang="en-US"/>
            </a:p>
          </p:txBody>
        </p:sp>
        <p:sp>
          <p:nvSpPr>
            <p:cNvPr id="804" name="Line 68"/>
            <p:cNvSpPr>
              <a:spLocks noChangeShapeType="1"/>
            </p:cNvSpPr>
            <p:nvPr/>
          </p:nvSpPr>
          <p:spPr bwMode="auto">
            <a:xfrm>
              <a:off x="2079" y="1618"/>
              <a:ext cx="22" cy="1"/>
            </a:xfrm>
            <a:prstGeom prst="line">
              <a:avLst/>
            </a:prstGeom>
            <a:noFill/>
            <a:ln w="25400">
              <a:solidFill>
                <a:srgbClr val="FFFF00"/>
              </a:solidFill>
              <a:round/>
              <a:headEnd/>
              <a:tailEnd/>
            </a:ln>
          </p:spPr>
          <p:txBody>
            <a:bodyPr/>
            <a:lstStyle/>
            <a:p>
              <a:endParaRPr lang="en-US"/>
            </a:p>
          </p:txBody>
        </p:sp>
        <p:sp>
          <p:nvSpPr>
            <p:cNvPr id="805" name="Freeform 69"/>
            <p:cNvSpPr>
              <a:spLocks/>
            </p:cNvSpPr>
            <p:nvPr/>
          </p:nvSpPr>
          <p:spPr bwMode="auto">
            <a:xfrm>
              <a:off x="2101" y="1618"/>
              <a:ext cx="27" cy="5"/>
            </a:xfrm>
            <a:custGeom>
              <a:avLst/>
              <a:gdLst>
                <a:gd name="T0" fmla="*/ 0 w 27"/>
                <a:gd name="T1" fmla="*/ 0 h 5"/>
                <a:gd name="T2" fmla="*/ 10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0" y="0"/>
                  </a:moveTo>
                  <a:lnTo>
                    <a:pt x="10" y="0"/>
                  </a:lnTo>
                  <a:lnTo>
                    <a:pt x="27" y="5"/>
                  </a:lnTo>
                </a:path>
              </a:pathLst>
            </a:custGeom>
            <a:noFill/>
            <a:ln w="25400">
              <a:solidFill>
                <a:srgbClr val="FFFF00"/>
              </a:solidFill>
              <a:prstDash val="solid"/>
              <a:round/>
              <a:headEnd/>
              <a:tailEnd/>
            </a:ln>
          </p:spPr>
          <p:txBody>
            <a:bodyPr/>
            <a:lstStyle/>
            <a:p>
              <a:endParaRPr lang="en-US"/>
            </a:p>
          </p:txBody>
        </p:sp>
        <p:sp>
          <p:nvSpPr>
            <p:cNvPr id="806" name="Line 70"/>
            <p:cNvSpPr>
              <a:spLocks noChangeShapeType="1"/>
            </p:cNvSpPr>
            <p:nvPr/>
          </p:nvSpPr>
          <p:spPr bwMode="auto">
            <a:xfrm>
              <a:off x="2128" y="1623"/>
              <a:ext cx="26" cy="1"/>
            </a:xfrm>
            <a:prstGeom prst="line">
              <a:avLst/>
            </a:prstGeom>
            <a:noFill/>
            <a:ln w="25400">
              <a:solidFill>
                <a:srgbClr val="FFFF00"/>
              </a:solidFill>
              <a:round/>
              <a:headEnd/>
              <a:tailEnd/>
            </a:ln>
          </p:spPr>
          <p:txBody>
            <a:bodyPr/>
            <a:lstStyle/>
            <a:p>
              <a:endParaRPr lang="en-US"/>
            </a:p>
          </p:txBody>
        </p:sp>
        <p:sp>
          <p:nvSpPr>
            <p:cNvPr id="807" name="Freeform 71"/>
            <p:cNvSpPr>
              <a:spLocks/>
            </p:cNvSpPr>
            <p:nvPr/>
          </p:nvSpPr>
          <p:spPr bwMode="auto">
            <a:xfrm>
              <a:off x="2154" y="1623"/>
              <a:ext cx="22" cy="5"/>
            </a:xfrm>
            <a:custGeom>
              <a:avLst/>
              <a:gdLst>
                <a:gd name="T0" fmla="*/ 0 w 22"/>
                <a:gd name="T1" fmla="*/ 0 h 5"/>
                <a:gd name="T2" fmla="*/ 11 w 22"/>
                <a:gd name="T3" fmla="*/ 0 h 5"/>
                <a:gd name="T4" fmla="*/ 22 w 22"/>
                <a:gd name="T5" fmla="*/ 5 h 5"/>
                <a:gd name="T6" fmla="*/ 0 60000 65536"/>
                <a:gd name="T7" fmla="*/ 0 60000 65536"/>
                <a:gd name="T8" fmla="*/ 0 60000 65536"/>
                <a:gd name="T9" fmla="*/ 0 w 22"/>
                <a:gd name="T10" fmla="*/ 0 h 5"/>
                <a:gd name="T11" fmla="*/ 22 w 22"/>
                <a:gd name="T12" fmla="*/ 5 h 5"/>
              </a:gdLst>
              <a:ahLst/>
              <a:cxnLst>
                <a:cxn ang="T6">
                  <a:pos x="T0" y="T1"/>
                </a:cxn>
                <a:cxn ang="T7">
                  <a:pos x="T2" y="T3"/>
                </a:cxn>
                <a:cxn ang="T8">
                  <a:pos x="T4" y="T5"/>
                </a:cxn>
              </a:cxnLst>
              <a:rect l="T9" t="T10" r="T11" b="T12"/>
              <a:pathLst>
                <a:path w="22" h="5">
                  <a:moveTo>
                    <a:pt x="0" y="0"/>
                  </a:moveTo>
                  <a:lnTo>
                    <a:pt x="11" y="0"/>
                  </a:lnTo>
                  <a:lnTo>
                    <a:pt x="22" y="5"/>
                  </a:lnTo>
                </a:path>
              </a:pathLst>
            </a:custGeom>
            <a:noFill/>
            <a:ln w="25400">
              <a:solidFill>
                <a:srgbClr val="FFFF00"/>
              </a:solidFill>
              <a:prstDash val="solid"/>
              <a:round/>
              <a:headEnd/>
              <a:tailEnd/>
            </a:ln>
          </p:spPr>
          <p:txBody>
            <a:bodyPr/>
            <a:lstStyle/>
            <a:p>
              <a:endParaRPr lang="en-US"/>
            </a:p>
          </p:txBody>
        </p:sp>
        <p:sp>
          <p:nvSpPr>
            <p:cNvPr id="808" name="Line 72"/>
            <p:cNvSpPr>
              <a:spLocks noChangeShapeType="1"/>
            </p:cNvSpPr>
            <p:nvPr/>
          </p:nvSpPr>
          <p:spPr bwMode="auto">
            <a:xfrm>
              <a:off x="2176" y="1628"/>
              <a:ext cx="26" cy="1"/>
            </a:xfrm>
            <a:prstGeom prst="line">
              <a:avLst/>
            </a:prstGeom>
            <a:noFill/>
            <a:ln w="25400">
              <a:solidFill>
                <a:srgbClr val="FFFF00"/>
              </a:solidFill>
              <a:round/>
              <a:headEnd/>
              <a:tailEnd/>
            </a:ln>
          </p:spPr>
          <p:txBody>
            <a:bodyPr/>
            <a:lstStyle/>
            <a:p>
              <a:endParaRPr lang="en-US"/>
            </a:p>
          </p:txBody>
        </p:sp>
        <p:sp>
          <p:nvSpPr>
            <p:cNvPr id="809" name="Freeform 73"/>
            <p:cNvSpPr>
              <a:spLocks/>
            </p:cNvSpPr>
            <p:nvPr/>
          </p:nvSpPr>
          <p:spPr bwMode="auto">
            <a:xfrm>
              <a:off x="2202" y="1628"/>
              <a:ext cx="27" cy="6"/>
            </a:xfrm>
            <a:custGeom>
              <a:avLst/>
              <a:gdLst>
                <a:gd name="T0" fmla="*/ 0 w 27"/>
                <a:gd name="T1" fmla="*/ 0 h 6"/>
                <a:gd name="T2" fmla="*/ 16 w 27"/>
                <a:gd name="T3" fmla="*/ 0 h 6"/>
                <a:gd name="T4" fmla="*/ 27 w 27"/>
                <a:gd name="T5" fmla="*/ 6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6" y="0"/>
                  </a:lnTo>
                  <a:lnTo>
                    <a:pt x="27" y="6"/>
                  </a:lnTo>
                </a:path>
              </a:pathLst>
            </a:custGeom>
            <a:noFill/>
            <a:ln w="25400">
              <a:solidFill>
                <a:srgbClr val="FFFF00"/>
              </a:solidFill>
              <a:prstDash val="solid"/>
              <a:round/>
              <a:headEnd/>
              <a:tailEnd/>
            </a:ln>
          </p:spPr>
          <p:txBody>
            <a:bodyPr/>
            <a:lstStyle/>
            <a:p>
              <a:endParaRPr lang="en-US"/>
            </a:p>
          </p:txBody>
        </p:sp>
        <p:sp>
          <p:nvSpPr>
            <p:cNvPr id="810" name="Line 74"/>
            <p:cNvSpPr>
              <a:spLocks noChangeShapeType="1"/>
            </p:cNvSpPr>
            <p:nvPr/>
          </p:nvSpPr>
          <p:spPr bwMode="auto">
            <a:xfrm>
              <a:off x="2229" y="1634"/>
              <a:ext cx="21" cy="1"/>
            </a:xfrm>
            <a:prstGeom prst="line">
              <a:avLst/>
            </a:prstGeom>
            <a:noFill/>
            <a:ln w="25400">
              <a:solidFill>
                <a:srgbClr val="FFFF00"/>
              </a:solidFill>
              <a:round/>
              <a:headEnd/>
              <a:tailEnd/>
            </a:ln>
          </p:spPr>
          <p:txBody>
            <a:bodyPr/>
            <a:lstStyle/>
            <a:p>
              <a:endParaRPr lang="en-US"/>
            </a:p>
          </p:txBody>
        </p:sp>
        <p:sp>
          <p:nvSpPr>
            <p:cNvPr id="811" name="Freeform 75"/>
            <p:cNvSpPr>
              <a:spLocks/>
            </p:cNvSpPr>
            <p:nvPr/>
          </p:nvSpPr>
          <p:spPr bwMode="auto">
            <a:xfrm>
              <a:off x="2250" y="1634"/>
              <a:ext cx="27" cy="5"/>
            </a:xfrm>
            <a:custGeom>
              <a:avLst/>
              <a:gdLst>
                <a:gd name="T0" fmla="*/ 0 w 27"/>
                <a:gd name="T1" fmla="*/ 0 h 5"/>
                <a:gd name="T2" fmla="*/ 11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0" y="0"/>
                  </a:moveTo>
                  <a:lnTo>
                    <a:pt x="11" y="0"/>
                  </a:lnTo>
                  <a:lnTo>
                    <a:pt x="27" y="5"/>
                  </a:lnTo>
                </a:path>
              </a:pathLst>
            </a:custGeom>
            <a:noFill/>
            <a:ln w="25400">
              <a:solidFill>
                <a:srgbClr val="FFFF00"/>
              </a:solidFill>
              <a:prstDash val="solid"/>
              <a:round/>
              <a:headEnd/>
              <a:tailEnd/>
            </a:ln>
          </p:spPr>
          <p:txBody>
            <a:bodyPr/>
            <a:lstStyle/>
            <a:p>
              <a:endParaRPr lang="en-US"/>
            </a:p>
          </p:txBody>
        </p:sp>
        <p:sp>
          <p:nvSpPr>
            <p:cNvPr id="812" name="Line 76"/>
            <p:cNvSpPr>
              <a:spLocks noChangeShapeType="1"/>
            </p:cNvSpPr>
            <p:nvPr/>
          </p:nvSpPr>
          <p:spPr bwMode="auto">
            <a:xfrm>
              <a:off x="2277" y="1639"/>
              <a:ext cx="27" cy="1"/>
            </a:xfrm>
            <a:prstGeom prst="line">
              <a:avLst/>
            </a:prstGeom>
            <a:noFill/>
            <a:ln w="25400">
              <a:solidFill>
                <a:srgbClr val="FFFF00"/>
              </a:solidFill>
              <a:round/>
              <a:headEnd/>
              <a:tailEnd/>
            </a:ln>
          </p:spPr>
          <p:txBody>
            <a:bodyPr/>
            <a:lstStyle/>
            <a:p>
              <a:endParaRPr lang="en-US"/>
            </a:p>
          </p:txBody>
        </p:sp>
        <p:sp>
          <p:nvSpPr>
            <p:cNvPr id="813" name="Line 77"/>
            <p:cNvSpPr>
              <a:spLocks noChangeShapeType="1"/>
            </p:cNvSpPr>
            <p:nvPr/>
          </p:nvSpPr>
          <p:spPr bwMode="auto">
            <a:xfrm>
              <a:off x="2304" y="1639"/>
              <a:ext cx="21" cy="5"/>
            </a:xfrm>
            <a:prstGeom prst="line">
              <a:avLst/>
            </a:prstGeom>
            <a:noFill/>
            <a:ln w="25400">
              <a:solidFill>
                <a:srgbClr val="FFFF00"/>
              </a:solidFill>
              <a:round/>
              <a:headEnd/>
              <a:tailEnd/>
            </a:ln>
          </p:spPr>
          <p:txBody>
            <a:bodyPr/>
            <a:lstStyle/>
            <a:p>
              <a:endParaRPr lang="en-US"/>
            </a:p>
          </p:txBody>
        </p:sp>
        <p:sp>
          <p:nvSpPr>
            <p:cNvPr id="814" name="Line 78"/>
            <p:cNvSpPr>
              <a:spLocks noChangeShapeType="1"/>
            </p:cNvSpPr>
            <p:nvPr/>
          </p:nvSpPr>
          <p:spPr bwMode="auto">
            <a:xfrm>
              <a:off x="2325" y="1644"/>
              <a:ext cx="27" cy="6"/>
            </a:xfrm>
            <a:prstGeom prst="line">
              <a:avLst/>
            </a:prstGeom>
            <a:noFill/>
            <a:ln w="25400">
              <a:solidFill>
                <a:srgbClr val="FFFF00"/>
              </a:solidFill>
              <a:round/>
              <a:headEnd/>
              <a:tailEnd/>
            </a:ln>
          </p:spPr>
          <p:txBody>
            <a:bodyPr/>
            <a:lstStyle/>
            <a:p>
              <a:endParaRPr lang="en-US"/>
            </a:p>
          </p:txBody>
        </p:sp>
        <p:sp>
          <p:nvSpPr>
            <p:cNvPr id="815" name="Line 79"/>
            <p:cNvSpPr>
              <a:spLocks noChangeShapeType="1"/>
            </p:cNvSpPr>
            <p:nvPr/>
          </p:nvSpPr>
          <p:spPr bwMode="auto">
            <a:xfrm>
              <a:off x="2352" y="1650"/>
              <a:ext cx="21" cy="1"/>
            </a:xfrm>
            <a:prstGeom prst="line">
              <a:avLst/>
            </a:prstGeom>
            <a:noFill/>
            <a:ln w="25400">
              <a:solidFill>
                <a:srgbClr val="FFFF00"/>
              </a:solidFill>
              <a:round/>
              <a:headEnd/>
              <a:tailEnd/>
            </a:ln>
          </p:spPr>
          <p:txBody>
            <a:bodyPr/>
            <a:lstStyle/>
            <a:p>
              <a:endParaRPr lang="en-US"/>
            </a:p>
          </p:txBody>
        </p:sp>
        <p:sp>
          <p:nvSpPr>
            <p:cNvPr id="816" name="Freeform 80"/>
            <p:cNvSpPr>
              <a:spLocks/>
            </p:cNvSpPr>
            <p:nvPr/>
          </p:nvSpPr>
          <p:spPr bwMode="auto">
            <a:xfrm>
              <a:off x="2373" y="1650"/>
              <a:ext cx="27" cy="5"/>
            </a:xfrm>
            <a:custGeom>
              <a:avLst/>
              <a:gdLst>
                <a:gd name="T0" fmla="*/ 0 w 27"/>
                <a:gd name="T1" fmla="*/ 0 h 5"/>
                <a:gd name="T2" fmla="*/ 11 w 27"/>
                <a:gd name="T3" fmla="*/ 0 h 5"/>
                <a:gd name="T4" fmla="*/ 27 w 27"/>
                <a:gd name="T5" fmla="*/ 5 h 5"/>
                <a:gd name="T6" fmla="*/ 0 60000 65536"/>
                <a:gd name="T7" fmla="*/ 0 60000 65536"/>
                <a:gd name="T8" fmla="*/ 0 60000 65536"/>
                <a:gd name="T9" fmla="*/ 0 w 27"/>
                <a:gd name="T10" fmla="*/ 0 h 5"/>
                <a:gd name="T11" fmla="*/ 27 w 27"/>
                <a:gd name="T12" fmla="*/ 5 h 5"/>
              </a:gdLst>
              <a:ahLst/>
              <a:cxnLst>
                <a:cxn ang="T6">
                  <a:pos x="T0" y="T1"/>
                </a:cxn>
                <a:cxn ang="T7">
                  <a:pos x="T2" y="T3"/>
                </a:cxn>
                <a:cxn ang="T8">
                  <a:pos x="T4" y="T5"/>
                </a:cxn>
              </a:cxnLst>
              <a:rect l="T9" t="T10" r="T11" b="T12"/>
              <a:pathLst>
                <a:path w="27" h="5">
                  <a:moveTo>
                    <a:pt x="0" y="0"/>
                  </a:moveTo>
                  <a:lnTo>
                    <a:pt x="11" y="0"/>
                  </a:lnTo>
                  <a:lnTo>
                    <a:pt x="27" y="5"/>
                  </a:lnTo>
                </a:path>
              </a:pathLst>
            </a:custGeom>
            <a:noFill/>
            <a:ln w="25400">
              <a:solidFill>
                <a:srgbClr val="FFFF00"/>
              </a:solidFill>
              <a:prstDash val="solid"/>
              <a:round/>
              <a:headEnd/>
              <a:tailEnd/>
            </a:ln>
          </p:spPr>
          <p:txBody>
            <a:bodyPr/>
            <a:lstStyle/>
            <a:p>
              <a:endParaRPr lang="en-US"/>
            </a:p>
          </p:txBody>
        </p:sp>
        <p:sp>
          <p:nvSpPr>
            <p:cNvPr id="817" name="Line 81"/>
            <p:cNvSpPr>
              <a:spLocks noChangeShapeType="1"/>
            </p:cNvSpPr>
            <p:nvPr/>
          </p:nvSpPr>
          <p:spPr bwMode="auto">
            <a:xfrm>
              <a:off x="2400" y="1655"/>
              <a:ext cx="26" cy="1"/>
            </a:xfrm>
            <a:prstGeom prst="line">
              <a:avLst/>
            </a:prstGeom>
            <a:noFill/>
            <a:ln w="25400">
              <a:solidFill>
                <a:srgbClr val="FFFF00"/>
              </a:solidFill>
              <a:round/>
              <a:headEnd/>
              <a:tailEnd/>
            </a:ln>
          </p:spPr>
          <p:txBody>
            <a:bodyPr/>
            <a:lstStyle/>
            <a:p>
              <a:endParaRPr lang="en-US"/>
            </a:p>
          </p:txBody>
        </p:sp>
        <p:sp>
          <p:nvSpPr>
            <p:cNvPr id="818" name="Line 82"/>
            <p:cNvSpPr>
              <a:spLocks noChangeShapeType="1"/>
            </p:cNvSpPr>
            <p:nvPr/>
          </p:nvSpPr>
          <p:spPr bwMode="auto">
            <a:xfrm>
              <a:off x="2426" y="1655"/>
              <a:ext cx="22" cy="5"/>
            </a:xfrm>
            <a:prstGeom prst="line">
              <a:avLst/>
            </a:prstGeom>
            <a:noFill/>
            <a:ln w="25400">
              <a:solidFill>
                <a:srgbClr val="FFFF00"/>
              </a:solidFill>
              <a:round/>
              <a:headEnd/>
              <a:tailEnd/>
            </a:ln>
          </p:spPr>
          <p:txBody>
            <a:bodyPr/>
            <a:lstStyle/>
            <a:p>
              <a:endParaRPr lang="en-US"/>
            </a:p>
          </p:txBody>
        </p:sp>
        <p:sp>
          <p:nvSpPr>
            <p:cNvPr id="819" name="Line 83"/>
            <p:cNvSpPr>
              <a:spLocks noChangeShapeType="1"/>
            </p:cNvSpPr>
            <p:nvPr/>
          </p:nvSpPr>
          <p:spPr bwMode="auto">
            <a:xfrm>
              <a:off x="2448" y="1660"/>
              <a:ext cx="26" cy="6"/>
            </a:xfrm>
            <a:prstGeom prst="line">
              <a:avLst/>
            </a:prstGeom>
            <a:noFill/>
            <a:ln w="25400">
              <a:solidFill>
                <a:srgbClr val="FFFF00"/>
              </a:solidFill>
              <a:round/>
              <a:headEnd/>
              <a:tailEnd/>
            </a:ln>
          </p:spPr>
          <p:txBody>
            <a:bodyPr/>
            <a:lstStyle/>
            <a:p>
              <a:endParaRPr lang="en-US"/>
            </a:p>
          </p:txBody>
        </p:sp>
        <p:sp>
          <p:nvSpPr>
            <p:cNvPr id="820" name="Line 84"/>
            <p:cNvSpPr>
              <a:spLocks noChangeShapeType="1"/>
            </p:cNvSpPr>
            <p:nvPr/>
          </p:nvSpPr>
          <p:spPr bwMode="auto">
            <a:xfrm>
              <a:off x="2474" y="1666"/>
              <a:ext cx="27" cy="1"/>
            </a:xfrm>
            <a:prstGeom prst="line">
              <a:avLst/>
            </a:prstGeom>
            <a:noFill/>
            <a:ln w="25400">
              <a:solidFill>
                <a:srgbClr val="FFFF00"/>
              </a:solidFill>
              <a:round/>
              <a:headEnd/>
              <a:tailEnd/>
            </a:ln>
          </p:spPr>
          <p:txBody>
            <a:bodyPr/>
            <a:lstStyle/>
            <a:p>
              <a:endParaRPr lang="en-US"/>
            </a:p>
          </p:txBody>
        </p:sp>
        <p:sp>
          <p:nvSpPr>
            <p:cNvPr id="821" name="Line 85"/>
            <p:cNvSpPr>
              <a:spLocks noChangeShapeType="1"/>
            </p:cNvSpPr>
            <p:nvPr/>
          </p:nvSpPr>
          <p:spPr bwMode="auto">
            <a:xfrm>
              <a:off x="2501" y="1666"/>
              <a:ext cx="21" cy="5"/>
            </a:xfrm>
            <a:prstGeom prst="line">
              <a:avLst/>
            </a:prstGeom>
            <a:noFill/>
            <a:ln w="25400">
              <a:solidFill>
                <a:srgbClr val="FFFF00"/>
              </a:solidFill>
              <a:round/>
              <a:headEnd/>
              <a:tailEnd/>
            </a:ln>
          </p:spPr>
          <p:txBody>
            <a:bodyPr/>
            <a:lstStyle/>
            <a:p>
              <a:endParaRPr lang="en-US"/>
            </a:p>
          </p:txBody>
        </p:sp>
        <p:sp>
          <p:nvSpPr>
            <p:cNvPr id="822" name="Line 86"/>
            <p:cNvSpPr>
              <a:spLocks noChangeShapeType="1"/>
            </p:cNvSpPr>
            <p:nvPr/>
          </p:nvSpPr>
          <p:spPr bwMode="auto">
            <a:xfrm>
              <a:off x="2522" y="1671"/>
              <a:ext cx="27" cy="5"/>
            </a:xfrm>
            <a:prstGeom prst="line">
              <a:avLst/>
            </a:prstGeom>
            <a:noFill/>
            <a:ln w="25400">
              <a:solidFill>
                <a:srgbClr val="FFFF00"/>
              </a:solidFill>
              <a:round/>
              <a:headEnd/>
              <a:tailEnd/>
            </a:ln>
          </p:spPr>
          <p:txBody>
            <a:bodyPr/>
            <a:lstStyle/>
            <a:p>
              <a:endParaRPr lang="en-US"/>
            </a:p>
          </p:txBody>
        </p:sp>
        <p:sp>
          <p:nvSpPr>
            <p:cNvPr id="823" name="Line 87"/>
            <p:cNvSpPr>
              <a:spLocks noChangeShapeType="1"/>
            </p:cNvSpPr>
            <p:nvPr/>
          </p:nvSpPr>
          <p:spPr bwMode="auto">
            <a:xfrm>
              <a:off x="2549" y="1676"/>
              <a:ext cx="27" cy="1"/>
            </a:xfrm>
            <a:prstGeom prst="line">
              <a:avLst/>
            </a:prstGeom>
            <a:noFill/>
            <a:ln w="25400">
              <a:solidFill>
                <a:srgbClr val="FFFF00"/>
              </a:solidFill>
              <a:round/>
              <a:headEnd/>
              <a:tailEnd/>
            </a:ln>
          </p:spPr>
          <p:txBody>
            <a:bodyPr/>
            <a:lstStyle/>
            <a:p>
              <a:endParaRPr lang="en-US"/>
            </a:p>
          </p:txBody>
        </p:sp>
        <p:sp>
          <p:nvSpPr>
            <p:cNvPr id="824" name="Line 88"/>
            <p:cNvSpPr>
              <a:spLocks noChangeShapeType="1"/>
            </p:cNvSpPr>
            <p:nvPr/>
          </p:nvSpPr>
          <p:spPr bwMode="auto">
            <a:xfrm>
              <a:off x="2576" y="1676"/>
              <a:ext cx="21" cy="6"/>
            </a:xfrm>
            <a:prstGeom prst="line">
              <a:avLst/>
            </a:prstGeom>
            <a:noFill/>
            <a:ln w="25400">
              <a:solidFill>
                <a:srgbClr val="FFFF00"/>
              </a:solidFill>
              <a:round/>
              <a:headEnd/>
              <a:tailEnd/>
            </a:ln>
          </p:spPr>
          <p:txBody>
            <a:bodyPr/>
            <a:lstStyle/>
            <a:p>
              <a:endParaRPr lang="en-US"/>
            </a:p>
          </p:txBody>
        </p:sp>
        <p:sp>
          <p:nvSpPr>
            <p:cNvPr id="825" name="Line 89"/>
            <p:cNvSpPr>
              <a:spLocks noChangeShapeType="1"/>
            </p:cNvSpPr>
            <p:nvPr/>
          </p:nvSpPr>
          <p:spPr bwMode="auto">
            <a:xfrm>
              <a:off x="2597" y="1682"/>
              <a:ext cx="27" cy="5"/>
            </a:xfrm>
            <a:prstGeom prst="line">
              <a:avLst/>
            </a:prstGeom>
            <a:noFill/>
            <a:ln w="25400">
              <a:solidFill>
                <a:srgbClr val="FFFF00"/>
              </a:solidFill>
              <a:round/>
              <a:headEnd/>
              <a:tailEnd/>
            </a:ln>
          </p:spPr>
          <p:txBody>
            <a:bodyPr/>
            <a:lstStyle/>
            <a:p>
              <a:endParaRPr lang="en-US"/>
            </a:p>
          </p:txBody>
        </p:sp>
        <p:sp>
          <p:nvSpPr>
            <p:cNvPr id="826" name="Line 90"/>
            <p:cNvSpPr>
              <a:spLocks noChangeShapeType="1"/>
            </p:cNvSpPr>
            <p:nvPr/>
          </p:nvSpPr>
          <p:spPr bwMode="auto">
            <a:xfrm>
              <a:off x="2624" y="1687"/>
              <a:ext cx="26" cy="1"/>
            </a:xfrm>
            <a:prstGeom prst="line">
              <a:avLst/>
            </a:prstGeom>
            <a:noFill/>
            <a:ln w="25400">
              <a:solidFill>
                <a:srgbClr val="FFFF00"/>
              </a:solidFill>
              <a:round/>
              <a:headEnd/>
              <a:tailEnd/>
            </a:ln>
          </p:spPr>
          <p:txBody>
            <a:bodyPr/>
            <a:lstStyle/>
            <a:p>
              <a:endParaRPr lang="en-US"/>
            </a:p>
          </p:txBody>
        </p:sp>
        <p:sp>
          <p:nvSpPr>
            <p:cNvPr id="827" name="Line 91"/>
            <p:cNvSpPr>
              <a:spLocks noChangeShapeType="1"/>
            </p:cNvSpPr>
            <p:nvPr/>
          </p:nvSpPr>
          <p:spPr bwMode="auto">
            <a:xfrm>
              <a:off x="2650" y="1687"/>
              <a:ext cx="22" cy="5"/>
            </a:xfrm>
            <a:prstGeom prst="line">
              <a:avLst/>
            </a:prstGeom>
            <a:noFill/>
            <a:ln w="25400">
              <a:solidFill>
                <a:srgbClr val="FFFF00"/>
              </a:solidFill>
              <a:round/>
              <a:headEnd/>
              <a:tailEnd/>
            </a:ln>
          </p:spPr>
          <p:txBody>
            <a:bodyPr/>
            <a:lstStyle/>
            <a:p>
              <a:endParaRPr lang="en-US"/>
            </a:p>
          </p:txBody>
        </p:sp>
        <p:sp>
          <p:nvSpPr>
            <p:cNvPr id="828" name="Line 92"/>
            <p:cNvSpPr>
              <a:spLocks noChangeShapeType="1"/>
            </p:cNvSpPr>
            <p:nvPr/>
          </p:nvSpPr>
          <p:spPr bwMode="auto">
            <a:xfrm>
              <a:off x="2672" y="1692"/>
              <a:ext cx="26" cy="6"/>
            </a:xfrm>
            <a:prstGeom prst="line">
              <a:avLst/>
            </a:prstGeom>
            <a:noFill/>
            <a:ln w="25400">
              <a:solidFill>
                <a:srgbClr val="FFFF00"/>
              </a:solidFill>
              <a:round/>
              <a:headEnd/>
              <a:tailEnd/>
            </a:ln>
          </p:spPr>
          <p:txBody>
            <a:bodyPr/>
            <a:lstStyle/>
            <a:p>
              <a:endParaRPr lang="en-US"/>
            </a:p>
          </p:txBody>
        </p:sp>
        <p:sp>
          <p:nvSpPr>
            <p:cNvPr id="829" name="Line 93"/>
            <p:cNvSpPr>
              <a:spLocks noChangeShapeType="1"/>
            </p:cNvSpPr>
            <p:nvPr/>
          </p:nvSpPr>
          <p:spPr bwMode="auto">
            <a:xfrm>
              <a:off x="2698" y="1698"/>
              <a:ext cx="27" cy="5"/>
            </a:xfrm>
            <a:prstGeom prst="line">
              <a:avLst/>
            </a:prstGeom>
            <a:noFill/>
            <a:ln w="25400">
              <a:solidFill>
                <a:srgbClr val="FFFF00"/>
              </a:solidFill>
              <a:round/>
              <a:headEnd/>
              <a:tailEnd/>
            </a:ln>
          </p:spPr>
          <p:txBody>
            <a:bodyPr/>
            <a:lstStyle/>
            <a:p>
              <a:endParaRPr lang="en-US"/>
            </a:p>
          </p:txBody>
        </p:sp>
        <p:sp>
          <p:nvSpPr>
            <p:cNvPr id="830" name="Line 94"/>
            <p:cNvSpPr>
              <a:spLocks noChangeShapeType="1"/>
            </p:cNvSpPr>
            <p:nvPr/>
          </p:nvSpPr>
          <p:spPr bwMode="auto">
            <a:xfrm>
              <a:off x="2725" y="1703"/>
              <a:ext cx="21" cy="1"/>
            </a:xfrm>
            <a:prstGeom prst="line">
              <a:avLst/>
            </a:prstGeom>
            <a:noFill/>
            <a:ln w="25400">
              <a:solidFill>
                <a:srgbClr val="FFFF00"/>
              </a:solidFill>
              <a:round/>
              <a:headEnd/>
              <a:tailEnd/>
            </a:ln>
          </p:spPr>
          <p:txBody>
            <a:bodyPr/>
            <a:lstStyle/>
            <a:p>
              <a:endParaRPr lang="en-US"/>
            </a:p>
          </p:txBody>
        </p:sp>
        <p:sp>
          <p:nvSpPr>
            <p:cNvPr id="831" name="Line 95"/>
            <p:cNvSpPr>
              <a:spLocks noChangeShapeType="1"/>
            </p:cNvSpPr>
            <p:nvPr/>
          </p:nvSpPr>
          <p:spPr bwMode="auto">
            <a:xfrm>
              <a:off x="2746" y="1703"/>
              <a:ext cx="27" cy="5"/>
            </a:xfrm>
            <a:prstGeom prst="line">
              <a:avLst/>
            </a:prstGeom>
            <a:noFill/>
            <a:ln w="25400">
              <a:solidFill>
                <a:srgbClr val="FFFF00"/>
              </a:solidFill>
              <a:round/>
              <a:headEnd/>
              <a:tailEnd/>
            </a:ln>
          </p:spPr>
          <p:txBody>
            <a:bodyPr/>
            <a:lstStyle/>
            <a:p>
              <a:endParaRPr lang="en-US"/>
            </a:p>
          </p:txBody>
        </p:sp>
        <p:sp>
          <p:nvSpPr>
            <p:cNvPr id="832" name="Line 96"/>
            <p:cNvSpPr>
              <a:spLocks noChangeShapeType="1"/>
            </p:cNvSpPr>
            <p:nvPr/>
          </p:nvSpPr>
          <p:spPr bwMode="auto">
            <a:xfrm>
              <a:off x="2773" y="1708"/>
              <a:ext cx="27" cy="6"/>
            </a:xfrm>
            <a:prstGeom prst="line">
              <a:avLst/>
            </a:prstGeom>
            <a:noFill/>
            <a:ln w="25400">
              <a:solidFill>
                <a:srgbClr val="FFFF00"/>
              </a:solidFill>
              <a:round/>
              <a:headEnd/>
              <a:tailEnd/>
            </a:ln>
          </p:spPr>
          <p:txBody>
            <a:bodyPr/>
            <a:lstStyle/>
            <a:p>
              <a:endParaRPr lang="en-US"/>
            </a:p>
          </p:txBody>
        </p:sp>
        <p:sp>
          <p:nvSpPr>
            <p:cNvPr id="833" name="Line 97"/>
            <p:cNvSpPr>
              <a:spLocks noChangeShapeType="1"/>
            </p:cNvSpPr>
            <p:nvPr/>
          </p:nvSpPr>
          <p:spPr bwMode="auto">
            <a:xfrm>
              <a:off x="2800" y="1714"/>
              <a:ext cx="21" cy="5"/>
            </a:xfrm>
            <a:prstGeom prst="line">
              <a:avLst/>
            </a:prstGeom>
            <a:noFill/>
            <a:ln w="25400">
              <a:solidFill>
                <a:srgbClr val="FFFF00"/>
              </a:solidFill>
              <a:round/>
              <a:headEnd/>
              <a:tailEnd/>
            </a:ln>
          </p:spPr>
          <p:txBody>
            <a:bodyPr/>
            <a:lstStyle/>
            <a:p>
              <a:endParaRPr lang="en-US"/>
            </a:p>
          </p:txBody>
        </p:sp>
        <p:sp>
          <p:nvSpPr>
            <p:cNvPr id="834" name="Line 98"/>
            <p:cNvSpPr>
              <a:spLocks noChangeShapeType="1"/>
            </p:cNvSpPr>
            <p:nvPr/>
          </p:nvSpPr>
          <p:spPr bwMode="auto">
            <a:xfrm>
              <a:off x="2821" y="1719"/>
              <a:ext cx="27" cy="5"/>
            </a:xfrm>
            <a:prstGeom prst="line">
              <a:avLst/>
            </a:prstGeom>
            <a:noFill/>
            <a:ln w="25400">
              <a:solidFill>
                <a:srgbClr val="FFFF00"/>
              </a:solidFill>
              <a:round/>
              <a:headEnd/>
              <a:tailEnd/>
            </a:ln>
          </p:spPr>
          <p:txBody>
            <a:bodyPr/>
            <a:lstStyle/>
            <a:p>
              <a:endParaRPr lang="en-US"/>
            </a:p>
          </p:txBody>
        </p:sp>
        <p:sp>
          <p:nvSpPr>
            <p:cNvPr id="835" name="Line 99"/>
            <p:cNvSpPr>
              <a:spLocks noChangeShapeType="1"/>
            </p:cNvSpPr>
            <p:nvPr/>
          </p:nvSpPr>
          <p:spPr bwMode="auto">
            <a:xfrm>
              <a:off x="2848" y="1724"/>
              <a:ext cx="21" cy="1"/>
            </a:xfrm>
            <a:prstGeom prst="line">
              <a:avLst/>
            </a:prstGeom>
            <a:noFill/>
            <a:ln w="25400">
              <a:solidFill>
                <a:srgbClr val="FFFF00"/>
              </a:solidFill>
              <a:round/>
              <a:headEnd/>
              <a:tailEnd/>
            </a:ln>
          </p:spPr>
          <p:txBody>
            <a:bodyPr/>
            <a:lstStyle/>
            <a:p>
              <a:endParaRPr lang="en-US"/>
            </a:p>
          </p:txBody>
        </p:sp>
        <p:sp>
          <p:nvSpPr>
            <p:cNvPr id="836" name="Line 100"/>
            <p:cNvSpPr>
              <a:spLocks noChangeShapeType="1"/>
            </p:cNvSpPr>
            <p:nvPr/>
          </p:nvSpPr>
          <p:spPr bwMode="auto">
            <a:xfrm>
              <a:off x="2869" y="1724"/>
              <a:ext cx="27" cy="6"/>
            </a:xfrm>
            <a:prstGeom prst="line">
              <a:avLst/>
            </a:prstGeom>
            <a:noFill/>
            <a:ln w="25400">
              <a:solidFill>
                <a:srgbClr val="FFFF00"/>
              </a:solidFill>
              <a:round/>
              <a:headEnd/>
              <a:tailEnd/>
            </a:ln>
          </p:spPr>
          <p:txBody>
            <a:bodyPr/>
            <a:lstStyle/>
            <a:p>
              <a:endParaRPr lang="en-US"/>
            </a:p>
          </p:txBody>
        </p:sp>
        <p:sp>
          <p:nvSpPr>
            <p:cNvPr id="837" name="Line 101"/>
            <p:cNvSpPr>
              <a:spLocks noChangeShapeType="1"/>
            </p:cNvSpPr>
            <p:nvPr/>
          </p:nvSpPr>
          <p:spPr bwMode="auto">
            <a:xfrm>
              <a:off x="2896" y="1730"/>
              <a:ext cx="26" cy="5"/>
            </a:xfrm>
            <a:prstGeom prst="line">
              <a:avLst/>
            </a:prstGeom>
            <a:noFill/>
            <a:ln w="25400">
              <a:solidFill>
                <a:srgbClr val="FFFF00"/>
              </a:solidFill>
              <a:round/>
              <a:headEnd/>
              <a:tailEnd/>
            </a:ln>
          </p:spPr>
          <p:txBody>
            <a:bodyPr/>
            <a:lstStyle/>
            <a:p>
              <a:endParaRPr lang="en-US"/>
            </a:p>
          </p:txBody>
        </p:sp>
        <p:sp>
          <p:nvSpPr>
            <p:cNvPr id="838" name="Line 102"/>
            <p:cNvSpPr>
              <a:spLocks noChangeShapeType="1"/>
            </p:cNvSpPr>
            <p:nvPr/>
          </p:nvSpPr>
          <p:spPr bwMode="auto">
            <a:xfrm>
              <a:off x="2922" y="1735"/>
              <a:ext cx="22" cy="5"/>
            </a:xfrm>
            <a:prstGeom prst="line">
              <a:avLst/>
            </a:prstGeom>
            <a:noFill/>
            <a:ln w="25400">
              <a:solidFill>
                <a:srgbClr val="FFFF00"/>
              </a:solidFill>
              <a:round/>
              <a:headEnd/>
              <a:tailEnd/>
            </a:ln>
          </p:spPr>
          <p:txBody>
            <a:bodyPr/>
            <a:lstStyle/>
            <a:p>
              <a:endParaRPr lang="en-US"/>
            </a:p>
          </p:txBody>
        </p:sp>
        <p:sp>
          <p:nvSpPr>
            <p:cNvPr id="839" name="Line 103"/>
            <p:cNvSpPr>
              <a:spLocks noChangeShapeType="1"/>
            </p:cNvSpPr>
            <p:nvPr/>
          </p:nvSpPr>
          <p:spPr bwMode="auto">
            <a:xfrm>
              <a:off x="2944" y="1740"/>
              <a:ext cx="26" cy="6"/>
            </a:xfrm>
            <a:prstGeom prst="line">
              <a:avLst/>
            </a:prstGeom>
            <a:noFill/>
            <a:ln w="25400">
              <a:solidFill>
                <a:srgbClr val="FFFF00"/>
              </a:solidFill>
              <a:round/>
              <a:headEnd/>
              <a:tailEnd/>
            </a:ln>
          </p:spPr>
          <p:txBody>
            <a:bodyPr/>
            <a:lstStyle/>
            <a:p>
              <a:endParaRPr lang="en-US"/>
            </a:p>
          </p:txBody>
        </p:sp>
        <p:sp>
          <p:nvSpPr>
            <p:cNvPr id="840" name="Line 104"/>
            <p:cNvSpPr>
              <a:spLocks noChangeShapeType="1"/>
            </p:cNvSpPr>
            <p:nvPr/>
          </p:nvSpPr>
          <p:spPr bwMode="auto">
            <a:xfrm>
              <a:off x="2970" y="1746"/>
              <a:ext cx="27" cy="5"/>
            </a:xfrm>
            <a:prstGeom prst="line">
              <a:avLst/>
            </a:prstGeom>
            <a:noFill/>
            <a:ln w="25400">
              <a:solidFill>
                <a:srgbClr val="FFFF00"/>
              </a:solidFill>
              <a:round/>
              <a:headEnd/>
              <a:tailEnd/>
            </a:ln>
          </p:spPr>
          <p:txBody>
            <a:bodyPr/>
            <a:lstStyle/>
            <a:p>
              <a:endParaRPr lang="en-US"/>
            </a:p>
          </p:txBody>
        </p:sp>
        <p:sp>
          <p:nvSpPr>
            <p:cNvPr id="841" name="Line 105"/>
            <p:cNvSpPr>
              <a:spLocks noChangeShapeType="1"/>
            </p:cNvSpPr>
            <p:nvPr/>
          </p:nvSpPr>
          <p:spPr bwMode="auto">
            <a:xfrm>
              <a:off x="2997" y="1751"/>
              <a:ext cx="21" cy="1"/>
            </a:xfrm>
            <a:prstGeom prst="line">
              <a:avLst/>
            </a:prstGeom>
            <a:noFill/>
            <a:ln w="25400">
              <a:solidFill>
                <a:srgbClr val="FFFF00"/>
              </a:solidFill>
              <a:round/>
              <a:headEnd/>
              <a:tailEnd/>
            </a:ln>
          </p:spPr>
          <p:txBody>
            <a:bodyPr/>
            <a:lstStyle/>
            <a:p>
              <a:endParaRPr lang="en-US"/>
            </a:p>
          </p:txBody>
        </p:sp>
        <p:sp>
          <p:nvSpPr>
            <p:cNvPr id="842" name="Line 106"/>
            <p:cNvSpPr>
              <a:spLocks noChangeShapeType="1"/>
            </p:cNvSpPr>
            <p:nvPr/>
          </p:nvSpPr>
          <p:spPr bwMode="auto">
            <a:xfrm>
              <a:off x="3018" y="1751"/>
              <a:ext cx="27" cy="5"/>
            </a:xfrm>
            <a:prstGeom prst="line">
              <a:avLst/>
            </a:prstGeom>
            <a:noFill/>
            <a:ln w="25400">
              <a:solidFill>
                <a:srgbClr val="FFFF00"/>
              </a:solidFill>
              <a:round/>
              <a:headEnd/>
              <a:tailEnd/>
            </a:ln>
          </p:spPr>
          <p:txBody>
            <a:bodyPr/>
            <a:lstStyle/>
            <a:p>
              <a:endParaRPr lang="en-US"/>
            </a:p>
          </p:txBody>
        </p:sp>
        <p:sp>
          <p:nvSpPr>
            <p:cNvPr id="843" name="Line 107"/>
            <p:cNvSpPr>
              <a:spLocks noChangeShapeType="1"/>
            </p:cNvSpPr>
            <p:nvPr/>
          </p:nvSpPr>
          <p:spPr bwMode="auto">
            <a:xfrm>
              <a:off x="3045" y="1756"/>
              <a:ext cx="27" cy="6"/>
            </a:xfrm>
            <a:prstGeom prst="line">
              <a:avLst/>
            </a:prstGeom>
            <a:noFill/>
            <a:ln w="25400">
              <a:solidFill>
                <a:srgbClr val="FFFF00"/>
              </a:solidFill>
              <a:round/>
              <a:headEnd/>
              <a:tailEnd/>
            </a:ln>
          </p:spPr>
          <p:txBody>
            <a:bodyPr/>
            <a:lstStyle/>
            <a:p>
              <a:endParaRPr lang="en-US"/>
            </a:p>
          </p:txBody>
        </p:sp>
        <p:sp>
          <p:nvSpPr>
            <p:cNvPr id="844" name="Line 108"/>
            <p:cNvSpPr>
              <a:spLocks noChangeShapeType="1"/>
            </p:cNvSpPr>
            <p:nvPr/>
          </p:nvSpPr>
          <p:spPr bwMode="auto">
            <a:xfrm>
              <a:off x="3072" y="1762"/>
              <a:ext cx="21" cy="5"/>
            </a:xfrm>
            <a:prstGeom prst="line">
              <a:avLst/>
            </a:prstGeom>
            <a:noFill/>
            <a:ln w="25400">
              <a:solidFill>
                <a:srgbClr val="FFFF00"/>
              </a:solidFill>
              <a:round/>
              <a:headEnd/>
              <a:tailEnd/>
            </a:ln>
          </p:spPr>
          <p:txBody>
            <a:bodyPr/>
            <a:lstStyle/>
            <a:p>
              <a:endParaRPr lang="en-US"/>
            </a:p>
          </p:txBody>
        </p:sp>
        <p:sp>
          <p:nvSpPr>
            <p:cNvPr id="845" name="Line 109"/>
            <p:cNvSpPr>
              <a:spLocks noChangeShapeType="1"/>
            </p:cNvSpPr>
            <p:nvPr/>
          </p:nvSpPr>
          <p:spPr bwMode="auto">
            <a:xfrm>
              <a:off x="3093" y="1767"/>
              <a:ext cx="27" cy="5"/>
            </a:xfrm>
            <a:prstGeom prst="line">
              <a:avLst/>
            </a:prstGeom>
            <a:noFill/>
            <a:ln w="25400">
              <a:solidFill>
                <a:srgbClr val="FFFF00"/>
              </a:solidFill>
              <a:round/>
              <a:headEnd/>
              <a:tailEnd/>
            </a:ln>
          </p:spPr>
          <p:txBody>
            <a:bodyPr/>
            <a:lstStyle/>
            <a:p>
              <a:endParaRPr lang="en-US"/>
            </a:p>
          </p:txBody>
        </p:sp>
        <p:sp>
          <p:nvSpPr>
            <p:cNvPr id="846" name="Line 110"/>
            <p:cNvSpPr>
              <a:spLocks noChangeShapeType="1"/>
            </p:cNvSpPr>
            <p:nvPr/>
          </p:nvSpPr>
          <p:spPr bwMode="auto">
            <a:xfrm>
              <a:off x="3120" y="1772"/>
              <a:ext cx="26" cy="6"/>
            </a:xfrm>
            <a:prstGeom prst="line">
              <a:avLst/>
            </a:prstGeom>
            <a:noFill/>
            <a:ln w="25400">
              <a:solidFill>
                <a:srgbClr val="FFFF00"/>
              </a:solidFill>
              <a:round/>
              <a:headEnd/>
              <a:tailEnd/>
            </a:ln>
          </p:spPr>
          <p:txBody>
            <a:bodyPr/>
            <a:lstStyle/>
            <a:p>
              <a:endParaRPr lang="en-US"/>
            </a:p>
          </p:txBody>
        </p:sp>
        <p:sp>
          <p:nvSpPr>
            <p:cNvPr id="847" name="Line 111"/>
            <p:cNvSpPr>
              <a:spLocks noChangeShapeType="1"/>
            </p:cNvSpPr>
            <p:nvPr/>
          </p:nvSpPr>
          <p:spPr bwMode="auto">
            <a:xfrm>
              <a:off x="3146" y="1778"/>
              <a:ext cx="22" cy="5"/>
            </a:xfrm>
            <a:prstGeom prst="line">
              <a:avLst/>
            </a:prstGeom>
            <a:noFill/>
            <a:ln w="25400">
              <a:solidFill>
                <a:srgbClr val="FFFF00"/>
              </a:solidFill>
              <a:round/>
              <a:headEnd/>
              <a:tailEnd/>
            </a:ln>
          </p:spPr>
          <p:txBody>
            <a:bodyPr/>
            <a:lstStyle/>
            <a:p>
              <a:endParaRPr lang="en-US"/>
            </a:p>
          </p:txBody>
        </p:sp>
        <p:sp>
          <p:nvSpPr>
            <p:cNvPr id="848" name="Line 112"/>
            <p:cNvSpPr>
              <a:spLocks noChangeShapeType="1"/>
            </p:cNvSpPr>
            <p:nvPr/>
          </p:nvSpPr>
          <p:spPr bwMode="auto">
            <a:xfrm>
              <a:off x="3168" y="1783"/>
              <a:ext cx="26" cy="5"/>
            </a:xfrm>
            <a:prstGeom prst="line">
              <a:avLst/>
            </a:prstGeom>
            <a:noFill/>
            <a:ln w="25400">
              <a:solidFill>
                <a:srgbClr val="FFFF00"/>
              </a:solidFill>
              <a:round/>
              <a:headEnd/>
              <a:tailEnd/>
            </a:ln>
          </p:spPr>
          <p:txBody>
            <a:bodyPr/>
            <a:lstStyle/>
            <a:p>
              <a:endParaRPr lang="en-US"/>
            </a:p>
          </p:txBody>
        </p:sp>
        <p:sp>
          <p:nvSpPr>
            <p:cNvPr id="849" name="Line 113"/>
            <p:cNvSpPr>
              <a:spLocks noChangeShapeType="1"/>
            </p:cNvSpPr>
            <p:nvPr/>
          </p:nvSpPr>
          <p:spPr bwMode="auto">
            <a:xfrm>
              <a:off x="3194" y="1788"/>
              <a:ext cx="27" cy="6"/>
            </a:xfrm>
            <a:prstGeom prst="line">
              <a:avLst/>
            </a:prstGeom>
            <a:noFill/>
            <a:ln w="25400">
              <a:solidFill>
                <a:srgbClr val="FFFF00"/>
              </a:solidFill>
              <a:round/>
              <a:headEnd/>
              <a:tailEnd/>
            </a:ln>
          </p:spPr>
          <p:txBody>
            <a:bodyPr/>
            <a:lstStyle/>
            <a:p>
              <a:endParaRPr lang="en-US"/>
            </a:p>
          </p:txBody>
        </p:sp>
        <p:sp>
          <p:nvSpPr>
            <p:cNvPr id="850" name="Line 114"/>
            <p:cNvSpPr>
              <a:spLocks noChangeShapeType="1"/>
            </p:cNvSpPr>
            <p:nvPr/>
          </p:nvSpPr>
          <p:spPr bwMode="auto">
            <a:xfrm>
              <a:off x="3221" y="1794"/>
              <a:ext cx="21" cy="5"/>
            </a:xfrm>
            <a:prstGeom prst="line">
              <a:avLst/>
            </a:prstGeom>
            <a:noFill/>
            <a:ln w="25400">
              <a:solidFill>
                <a:srgbClr val="FFFF00"/>
              </a:solidFill>
              <a:round/>
              <a:headEnd/>
              <a:tailEnd/>
            </a:ln>
          </p:spPr>
          <p:txBody>
            <a:bodyPr/>
            <a:lstStyle/>
            <a:p>
              <a:endParaRPr lang="en-US"/>
            </a:p>
          </p:txBody>
        </p:sp>
        <p:sp>
          <p:nvSpPr>
            <p:cNvPr id="851" name="Line 115"/>
            <p:cNvSpPr>
              <a:spLocks noChangeShapeType="1"/>
            </p:cNvSpPr>
            <p:nvPr/>
          </p:nvSpPr>
          <p:spPr bwMode="auto">
            <a:xfrm>
              <a:off x="3242" y="1799"/>
              <a:ext cx="27" cy="5"/>
            </a:xfrm>
            <a:prstGeom prst="line">
              <a:avLst/>
            </a:prstGeom>
            <a:noFill/>
            <a:ln w="25400">
              <a:solidFill>
                <a:srgbClr val="FFFF00"/>
              </a:solidFill>
              <a:round/>
              <a:headEnd/>
              <a:tailEnd/>
            </a:ln>
          </p:spPr>
          <p:txBody>
            <a:bodyPr/>
            <a:lstStyle/>
            <a:p>
              <a:endParaRPr lang="en-US"/>
            </a:p>
          </p:txBody>
        </p:sp>
        <p:sp>
          <p:nvSpPr>
            <p:cNvPr id="852" name="Line 116"/>
            <p:cNvSpPr>
              <a:spLocks noChangeShapeType="1"/>
            </p:cNvSpPr>
            <p:nvPr/>
          </p:nvSpPr>
          <p:spPr bwMode="auto">
            <a:xfrm>
              <a:off x="3269" y="1804"/>
              <a:ext cx="27" cy="6"/>
            </a:xfrm>
            <a:prstGeom prst="line">
              <a:avLst/>
            </a:prstGeom>
            <a:noFill/>
            <a:ln w="25400">
              <a:solidFill>
                <a:srgbClr val="FFFF00"/>
              </a:solidFill>
              <a:round/>
              <a:headEnd/>
              <a:tailEnd/>
            </a:ln>
          </p:spPr>
          <p:txBody>
            <a:bodyPr/>
            <a:lstStyle/>
            <a:p>
              <a:endParaRPr lang="en-US"/>
            </a:p>
          </p:txBody>
        </p:sp>
        <p:sp>
          <p:nvSpPr>
            <p:cNvPr id="853" name="Line 117"/>
            <p:cNvSpPr>
              <a:spLocks noChangeShapeType="1"/>
            </p:cNvSpPr>
            <p:nvPr/>
          </p:nvSpPr>
          <p:spPr bwMode="auto">
            <a:xfrm>
              <a:off x="3296" y="1810"/>
              <a:ext cx="21" cy="5"/>
            </a:xfrm>
            <a:prstGeom prst="line">
              <a:avLst/>
            </a:prstGeom>
            <a:noFill/>
            <a:ln w="25400">
              <a:solidFill>
                <a:srgbClr val="FFFF00"/>
              </a:solidFill>
              <a:round/>
              <a:headEnd/>
              <a:tailEnd/>
            </a:ln>
          </p:spPr>
          <p:txBody>
            <a:bodyPr/>
            <a:lstStyle/>
            <a:p>
              <a:endParaRPr lang="en-US"/>
            </a:p>
          </p:txBody>
        </p:sp>
        <p:sp>
          <p:nvSpPr>
            <p:cNvPr id="854" name="Line 118"/>
            <p:cNvSpPr>
              <a:spLocks noChangeShapeType="1"/>
            </p:cNvSpPr>
            <p:nvPr/>
          </p:nvSpPr>
          <p:spPr bwMode="auto">
            <a:xfrm>
              <a:off x="3317" y="1815"/>
              <a:ext cx="27" cy="5"/>
            </a:xfrm>
            <a:prstGeom prst="line">
              <a:avLst/>
            </a:prstGeom>
            <a:noFill/>
            <a:ln w="25400">
              <a:solidFill>
                <a:srgbClr val="FFFF00"/>
              </a:solidFill>
              <a:round/>
              <a:headEnd/>
              <a:tailEnd/>
            </a:ln>
          </p:spPr>
          <p:txBody>
            <a:bodyPr/>
            <a:lstStyle/>
            <a:p>
              <a:endParaRPr lang="en-US"/>
            </a:p>
          </p:txBody>
        </p:sp>
        <p:sp>
          <p:nvSpPr>
            <p:cNvPr id="855" name="Line 119"/>
            <p:cNvSpPr>
              <a:spLocks noChangeShapeType="1"/>
            </p:cNvSpPr>
            <p:nvPr/>
          </p:nvSpPr>
          <p:spPr bwMode="auto">
            <a:xfrm>
              <a:off x="3344" y="1820"/>
              <a:ext cx="21" cy="6"/>
            </a:xfrm>
            <a:prstGeom prst="line">
              <a:avLst/>
            </a:prstGeom>
            <a:noFill/>
            <a:ln w="25400">
              <a:solidFill>
                <a:srgbClr val="FFFF00"/>
              </a:solidFill>
              <a:round/>
              <a:headEnd/>
              <a:tailEnd/>
            </a:ln>
          </p:spPr>
          <p:txBody>
            <a:bodyPr/>
            <a:lstStyle/>
            <a:p>
              <a:endParaRPr lang="en-US"/>
            </a:p>
          </p:txBody>
        </p:sp>
        <p:sp>
          <p:nvSpPr>
            <p:cNvPr id="856" name="Line 120"/>
            <p:cNvSpPr>
              <a:spLocks noChangeShapeType="1"/>
            </p:cNvSpPr>
            <p:nvPr/>
          </p:nvSpPr>
          <p:spPr bwMode="auto">
            <a:xfrm>
              <a:off x="3365" y="1826"/>
              <a:ext cx="27" cy="5"/>
            </a:xfrm>
            <a:prstGeom prst="line">
              <a:avLst/>
            </a:prstGeom>
            <a:noFill/>
            <a:ln w="25400">
              <a:solidFill>
                <a:srgbClr val="FFFF00"/>
              </a:solidFill>
              <a:round/>
              <a:headEnd/>
              <a:tailEnd/>
            </a:ln>
          </p:spPr>
          <p:txBody>
            <a:bodyPr/>
            <a:lstStyle/>
            <a:p>
              <a:endParaRPr lang="en-US"/>
            </a:p>
          </p:txBody>
        </p:sp>
        <p:sp>
          <p:nvSpPr>
            <p:cNvPr id="857" name="Line 121"/>
            <p:cNvSpPr>
              <a:spLocks noChangeShapeType="1"/>
            </p:cNvSpPr>
            <p:nvPr/>
          </p:nvSpPr>
          <p:spPr bwMode="auto">
            <a:xfrm>
              <a:off x="3392" y="1831"/>
              <a:ext cx="27" cy="5"/>
            </a:xfrm>
            <a:prstGeom prst="line">
              <a:avLst/>
            </a:prstGeom>
            <a:noFill/>
            <a:ln w="25400">
              <a:solidFill>
                <a:srgbClr val="FFFF00"/>
              </a:solidFill>
              <a:round/>
              <a:headEnd/>
              <a:tailEnd/>
            </a:ln>
          </p:spPr>
          <p:txBody>
            <a:bodyPr/>
            <a:lstStyle/>
            <a:p>
              <a:endParaRPr lang="en-US"/>
            </a:p>
          </p:txBody>
        </p:sp>
        <p:sp>
          <p:nvSpPr>
            <p:cNvPr id="858" name="Line 122"/>
            <p:cNvSpPr>
              <a:spLocks noChangeShapeType="1"/>
            </p:cNvSpPr>
            <p:nvPr/>
          </p:nvSpPr>
          <p:spPr bwMode="auto">
            <a:xfrm>
              <a:off x="3419" y="1836"/>
              <a:ext cx="21" cy="6"/>
            </a:xfrm>
            <a:prstGeom prst="line">
              <a:avLst/>
            </a:prstGeom>
            <a:noFill/>
            <a:ln w="25400">
              <a:solidFill>
                <a:srgbClr val="FFFF00"/>
              </a:solidFill>
              <a:round/>
              <a:headEnd/>
              <a:tailEnd/>
            </a:ln>
          </p:spPr>
          <p:txBody>
            <a:bodyPr/>
            <a:lstStyle/>
            <a:p>
              <a:endParaRPr lang="en-US"/>
            </a:p>
          </p:txBody>
        </p:sp>
        <p:sp>
          <p:nvSpPr>
            <p:cNvPr id="859" name="Line 123"/>
            <p:cNvSpPr>
              <a:spLocks noChangeShapeType="1"/>
            </p:cNvSpPr>
            <p:nvPr/>
          </p:nvSpPr>
          <p:spPr bwMode="auto">
            <a:xfrm>
              <a:off x="3440" y="1842"/>
              <a:ext cx="27" cy="5"/>
            </a:xfrm>
            <a:prstGeom prst="line">
              <a:avLst/>
            </a:prstGeom>
            <a:noFill/>
            <a:ln w="25400">
              <a:solidFill>
                <a:srgbClr val="FFFF00"/>
              </a:solidFill>
              <a:round/>
              <a:headEnd/>
              <a:tailEnd/>
            </a:ln>
          </p:spPr>
          <p:txBody>
            <a:bodyPr/>
            <a:lstStyle/>
            <a:p>
              <a:endParaRPr lang="en-US"/>
            </a:p>
          </p:txBody>
        </p:sp>
        <p:sp>
          <p:nvSpPr>
            <p:cNvPr id="860" name="Line 124"/>
            <p:cNvSpPr>
              <a:spLocks noChangeShapeType="1"/>
            </p:cNvSpPr>
            <p:nvPr/>
          </p:nvSpPr>
          <p:spPr bwMode="auto">
            <a:xfrm>
              <a:off x="3467" y="1847"/>
              <a:ext cx="26" cy="5"/>
            </a:xfrm>
            <a:prstGeom prst="line">
              <a:avLst/>
            </a:prstGeom>
            <a:noFill/>
            <a:ln w="25400">
              <a:solidFill>
                <a:srgbClr val="FFFF00"/>
              </a:solidFill>
              <a:round/>
              <a:headEnd/>
              <a:tailEnd/>
            </a:ln>
          </p:spPr>
          <p:txBody>
            <a:bodyPr/>
            <a:lstStyle/>
            <a:p>
              <a:endParaRPr lang="en-US"/>
            </a:p>
          </p:txBody>
        </p:sp>
        <p:sp>
          <p:nvSpPr>
            <p:cNvPr id="861" name="Line 125"/>
            <p:cNvSpPr>
              <a:spLocks noChangeShapeType="1"/>
            </p:cNvSpPr>
            <p:nvPr/>
          </p:nvSpPr>
          <p:spPr bwMode="auto">
            <a:xfrm>
              <a:off x="3493" y="1852"/>
              <a:ext cx="22" cy="11"/>
            </a:xfrm>
            <a:prstGeom prst="line">
              <a:avLst/>
            </a:prstGeom>
            <a:noFill/>
            <a:ln w="25400">
              <a:solidFill>
                <a:srgbClr val="FFFF00"/>
              </a:solidFill>
              <a:round/>
              <a:headEnd/>
              <a:tailEnd/>
            </a:ln>
          </p:spPr>
          <p:txBody>
            <a:bodyPr/>
            <a:lstStyle/>
            <a:p>
              <a:endParaRPr lang="en-US"/>
            </a:p>
          </p:txBody>
        </p:sp>
        <p:sp>
          <p:nvSpPr>
            <p:cNvPr id="862" name="Line 126"/>
            <p:cNvSpPr>
              <a:spLocks noChangeShapeType="1"/>
            </p:cNvSpPr>
            <p:nvPr/>
          </p:nvSpPr>
          <p:spPr bwMode="auto">
            <a:xfrm>
              <a:off x="1061" y="3069"/>
              <a:ext cx="26" cy="1"/>
            </a:xfrm>
            <a:prstGeom prst="line">
              <a:avLst/>
            </a:prstGeom>
            <a:noFill/>
            <a:ln w="25400">
              <a:solidFill>
                <a:srgbClr val="FF00FF"/>
              </a:solidFill>
              <a:round/>
              <a:headEnd/>
              <a:tailEnd/>
            </a:ln>
          </p:spPr>
          <p:txBody>
            <a:bodyPr/>
            <a:lstStyle/>
            <a:p>
              <a:endParaRPr lang="en-US"/>
            </a:p>
          </p:txBody>
        </p:sp>
        <p:sp>
          <p:nvSpPr>
            <p:cNvPr id="863" name="Line 127"/>
            <p:cNvSpPr>
              <a:spLocks noChangeShapeType="1"/>
            </p:cNvSpPr>
            <p:nvPr/>
          </p:nvSpPr>
          <p:spPr bwMode="auto">
            <a:xfrm>
              <a:off x="1087" y="3069"/>
              <a:ext cx="22" cy="1"/>
            </a:xfrm>
            <a:prstGeom prst="line">
              <a:avLst/>
            </a:prstGeom>
            <a:noFill/>
            <a:ln w="25400">
              <a:solidFill>
                <a:srgbClr val="FF00FF"/>
              </a:solidFill>
              <a:round/>
              <a:headEnd/>
              <a:tailEnd/>
            </a:ln>
          </p:spPr>
          <p:txBody>
            <a:bodyPr/>
            <a:lstStyle/>
            <a:p>
              <a:endParaRPr lang="en-US"/>
            </a:p>
          </p:txBody>
        </p:sp>
        <p:sp>
          <p:nvSpPr>
            <p:cNvPr id="864" name="Line 128"/>
            <p:cNvSpPr>
              <a:spLocks noChangeShapeType="1"/>
            </p:cNvSpPr>
            <p:nvPr/>
          </p:nvSpPr>
          <p:spPr bwMode="auto">
            <a:xfrm>
              <a:off x="1109" y="3069"/>
              <a:ext cx="26" cy="1"/>
            </a:xfrm>
            <a:prstGeom prst="line">
              <a:avLst/>
            </a:prstGeom>
            <a:noFill/>
            <a:ln w="25400">
              <a:solidFill>
                <a:srgbClr val="FF00FF"/>
              </a:solidFill>
              <a:round/>
              <a:headEnd/>
              <a:tailEnd/>
            </a:ln>
          </p:spPr>
          <p:txBody>
            <a:bodyPr/>
            <a:lstStyle/>
            <a:p>
              <a:endParaRPr lang="en-US"/>
            </a:p>
          </p:txBody>
        </p:sp>
        <p:sp>
          <p:nvSpPr>
            <p:cNvPr id="865" name="Line 129"/>
            <p:cNvSpPr>
              <a:spLocks noChangeShapeType="1"/>
            </p:cNvSpPr>
            <p:nvPr/>
          </p:nvSpPr>
          <p:spPr bwMode="auto">
            <a:xfrm>
              <a:off x="1135" y="3069"/>
              <a:ext cx="27" cy="1"/>
            </a:xfrm>
            <a:prstGeom prst="line">
              <a:avLst/>
            </a:prstGeom>
            <a:noFill/>
            <a:ln w="25400">
              <a:solidFill>
                <a:srgbClr val="FF00FF"/>
              </a:solidFill>
              <a:round/>
              <a:headEnd/>
              <a:tailEnd/>
            </a:ln>
          </p:spPr>
          <p:txBody>
            <a:bodyPr/>
            <a:lstStyle/>
            <a:p>
              <a:endParaRPr lang="en-US"/>
            </a:p>
          </p:txBody>
        </p:sp>
        <p:sp>
          <p:nvSpPr>
            <p:cNvPr id="866" name="Freeform 130"/>
            <p:cNvSpPr>
              <a:spLocks/>
            </p:cNvSpPr>
            <p:nvPr/>
          </p:nvSpPr>
          <p:spPr bwMode="auto">
            <a:xfrm>
              <a:off x="1162" y="3063"/>
              <a:ext cx="21" cy="6"/>
            </a:xfrm>
            <a:custGeom>
              <a:avLst/>
              <a:gdLst>
                <a:gd name="T0" fmla="*/ 0 w 21"/>
                <a:gd name="T1" fmla="*/ 6 h 6"/>
                <a:gd name="T2" fmla="*/ 11 w 21"/>
                <a:gd name="T3" fmla="*/ 0 h 6"/>
                <a:gd name="T4" fmla="*/ 21 w 21"/>
                <a:gd name="T5" fmla="*/ 0 h 6"/>
                <a:gd name="T6" fmla="*/ 0 60000 65536"/>
                <a:gd name="T7" fmla="*/ 0 60000 65536"/>
                <a:gd name="T8" fmla="*/ 0 60000 65536"/>
                <a:gd name="T9" fmla="*/ 0 w 21"/>
                <a:gd name="T10" fmla="*/ 0 h 6"/>
                <a:gd name="T11" fmla="*/ 21 w 21"/>
                <a:gd name="T12" fmla="*/ 6 h 6"/>
              </a:gdLst>
              <a:ahLst/>
              <a:cxnLst>
                <a:cxn ang="T6">
                  <a:pos x="T0" y="T1"/>
                </a:cxn>
                <a:cxn ang="T7">
                  <a:pos x="T2" y="T3"/>
                </a:cxn>
                <a:cxn ang="T8">
                  <a:pos x="T4" y="T5"/>
                </a:cxn>
              </a:cxnLst>
              <a:rect l="T9" t="T10" r="T11" b="T12"/>
              <a:pathLst>
                <a:path w="21" h="6">
                  <a:moveTo>
                    <a:pt x="0" y="6"/>
                  </a:moveTo>
                  <a:lnTo>
                    <a:pt x="11" y="0"/>
                  </a:lnTo>
                  <a:lnTo>
                    <a:pt x="21" y="0"/>
                  </a:lnTo>
                </a:path>
              </a:pathLst>
            </a:custGeom>
            <a:noFill/>
            <a:ln w="25400">
              <a:solidFill>
                <a:srgbClr val="FF00FF"/>
              </a:solidFill>
              <a:prstDash val="solid"/>
              <a:round/>
              <a:headEnd/>
              <a:tailEnd/>
            </a:ln>
          </p:spPr>
          <p:txBody>
            <a:bodyPr/>
            <a:lstStyle/>
            <a:p>
              <a:endParaRPr lang="en-US"/>
            </a:p>
          </p:txBody>
        </p:sp>
        <p:sp>
          <p:nvSpPr>
            <p:cNvPr id="867" name="Line 131"/>
            <p:cNvSpPr>
              <a:spLocks noChangeShapeType="1"/>
            </p:cNvSpPr>
            <p:nvPr/>
          </p:nvSpPr>
          <p:spPr bwMode="auto">
            <a:xfrm>
              <a:off x="1183" y="3063"/>
              <a:ext cx="27" cy="1"/>
            </a:xfrm>
            <a:prstGeom prst="line">
              <a:avLst/>
            </a:prstGeom>
            <a:noFill/>
            <a:ln w="25400">
              <a:solidFill>
                <a:srgbClr val="FF00FF"/>
              </a:solidFill>
              <a:round/>
              <a:headEnd/>
              <a:tailEnd/>
            </a:ln>
          </p:spPr>
          <p:txBody>
            <a:bodyPr/>
            <a:lstStyle/>
            <a:p>
              <a:endParaRPr lang="en-US"/>
            </a:p>
          </p:txBody>
        </p:sp>
        <p:sp>
          <p:nvSpPr>
            <p:cNvPr id="868" name="Line 132"/>
            <p:cNvSpPr>
              <a:spLocks noChangeShapeType="1"/>
            </p:cNvSpPr>
            <p:nvPr/>
          </p:nvSpPr>
          <p:spPr bwMode="auto">
            <a:xfrm>
              <a:off x="1210" y="3063"/>
              <a:ext cx="27" cy="1"/>
            </a:xfrm>
            <a:prstGeom prst="line">
              <a:avLst/>
            </a:prstGeom>
            <a:noFill/>
            <a:ln w="25400">
              <a:solidFill>
                <a:srgbClr val="FF00FF"/>
              </a:solidFill>
              <a:round/>
              <a:headEnd/>
              <a:tailEnd/>
            </a:ln>
          </p:spPr>
          <p:txBody>
            <a:bodyPr/>
            <a:lstStyle/>
            <a:p>
              <a:endParaRPr lang="en-US"/>
            </a:p>
          </p:txBody>
        </p:sp>
        <p:sp>
          <p:nvSpPr>
            <p:cNvPr id="869" name="Freeform 133"/>
            <p:cNvSpPr>
              <a:spLocks/>
            </p:cNvSpPr>
            <p:nvPr/>
          </p:nvSpPr>
          <p:spPr bwMode="auto">
            <a:xfrm>
              <a:off x="1237" y="3058"/>
              <a:ext cx="21" cy="5"/>
            </a:xfrm>
            <a:custGeom>
              <a:avLst/>
              <a:gdLst>
                <a:gd name="T0" fmla="*/ 0 w 21"/>
                <a:gd name="T1" fmla="*/ 5 h 5"/>
                <a:gd name="T2" fmla="*/ 10 w 21"/>
                <a:gd name="T3" fmla="*/ 0 h 5"/>
                <a:gd name="T4" fmla="*/ 21 w 21"/>
                <a:gd name="T5" fmla="*/ 0 h 5"/>
                <a:gd name="T6" fmla="*/ 0 60000 65536"/>
                <a:gd name="T7" fmla="*/ 0 60000 65536"/>
                <a:gd name="T8" fmla="*/ 0 60000 65536"/>
                <a:gd name="T9" fmla="*/ 0 w 21"/>
                <a:gd name="T10" fmla="*/ 0 h 5"/>
                <a:gd name="T11" fmla="*/ 21 w 21"/>
                <a:gd name="T12" fmla="*/ 5 h 5"/>
              </a:gdLst>
              <a:ahLst/>
              <a:cxnLst>
                <a:cxn ang="T6">
                  <a:pos x="T0" y="T1"/>
                </a:cxn>
                <a:cxn ang="T7">
                  <a:pos x="T2" y="T3"/>
                </a:cxn>
                <a:cxn ang="T8">
                  <a:pos x="T4" y="T5"/>
                </a:cxn>
              </a:cxnLst>
              <a:rect l="T9" t="T10" r="T11" b="T12"/>
              <a:pathLst>
                <a:path w="21" h="5">
                  <a:moveTo>
                    <a:pt x="0" y="5"/>
                  </a:moveTo>
                  <a:lnTo>
                    <a:pt x="10" y="0"/>
                  </a:lnTo>
                  <a:lnTo>
                    <a:pt x="21" y="0"/>
                  </a:lnTo>
                </a:path>
              </a:pathLst>
            </a:custGeom>
            <a:noFill/>
            <a:ln w="25400">
              <a:solidFill>
                <a:srgbClr val="FF00FF"/>
              </a:solidFill>
              <a:prstDash val="solid"/>
              <a:round/>
              <a:headEnd/>
              <a:tailEnd/>
            </a:ln>
          </p:spPr>
          <p:txBody>
            <a:bodyPr/>
            <a:lstStyle/>
            <a:p>
              <a:endParaRPr lang="en-US"/>
            </a:p>
          </p:txBody>
        </p:sp>
        <p:sp>
          <p:nvSpPr>
            <p:cNvPr id="870" name="Line 134"/>
            <p:cNvSpPr>
              <a:spLocks noChangeShapeType="1"/>
            </p:cNvSpPr>
            <p:nvPr/>
          </p:nvSpPr>
          <p:spPr bwMode="auto">
            <a:xfrm>
              <a:off x="1258" y="3058"/>
              <a:ext cx="27" cy="1"/>
            </a:xfrm>
            <a:prstGeom prst="line">
              <a:avLst/>
            </a:prstGeom>
            <a:noFill/>
            <a:ln w="25400">
              <a:solidFill>
                <a:srgbClr val="FF00FF"/>
              </a:solidFill>
              <a:round/>
              <a:headEnd/>
              <a:tailEnd/>
            </a:ln>
          </p:spPr>
          <p:txBody>
            <a:bodyPr/>
            <a:lstStyle/>
            <a:p>
              <a:endParaRPr lang="en-US"/>
            </a:p>
          </p:txBody>
        </p:sp>
        <p:sp>
          <p:nvSpPr>
            <p:cNvPr id="871" name="Freeform 135"/>
            <p:cNvSpPr>
              <a:spLocks/>
            </p:cNvSpPr>
            <p:nvPr/>
          </p:nvSpPr>
          <p:spPr bwMode="auto">
            <a:xfrm>
              <a:off x="1285" y="3053"/>
              <a:ext cx="26" cy="5"/>
            </a:xfrm>
            <a:custGeom>
              <a:avLst/>
              <a:gdLst>
                <a:gd name="T0" fmla="*/ 0 w 26"/>
                <a:gd name="T1" fmla="*/ 5 h 5"/>
                <a:gd name="T2" fmla="*/ 16 w 26"/>
                <a:gd name="T3" fmla="*/ 0 h 5"/>
                <a:gd name="T4" fmla="*/ 26 w 26"/>
                <a:gd name="T5" fmla="*/ 0 h 5"/>
                <a:gd name="T6" fmla="*/ 0 60000 65536"/>
                <a:gd name="T7" fmla="*/ 0 60000 65536"/>
                <a:gd name="T8" fmla="*/ 0 60000 65536"/>
                <a:gd name="T9" fmla="*/ 0 w 26"/>
                <a:gd name="T10" fmla="*/ 0 h 5"/>
                <a:gd name="T11" fmla="*/ 26 w 26"/>
                <a:gd name="T12" fmla="*/ 5 h 5"/>
              </a:gdLst>
              <a:ahLst/>
              <a:cxnLst>
                <a:cxn ang="T6">
                  <a:pos x="T0" y="T1"/>
                </a:cxn>
                <a:cxn ang="T7">
                  <a:pos x="T2" y="T3"/>
                </a:cxn>
                <a:cxn ang="T8">
                  <a:pos x="T4" y="T5"/>
                </a:cxn>
              </a:cxnLst>
              <a:rect l="T9" t="T10" r="T11" b="T12"/>
              <a:pathLst>
                <a:path w="26" h="5">
                  <a:moveTo>
                    <a:pt x="0" y="5"/>
                  </a:moveTo>
                  <a:lnTo>
                    <a:pt x="16" y="0"/>
                  </a:lnTo>
                  <a:lnTo>
                    <a:pt x="26" y="0"/>
                  </a:lnTo>
                </a:path>
              </a:pathLst>
            </a:custGeom>
            <a:noFill/>
            <a:ln w="25400">
              <a:solidFill>
                <a:srgbClr val="FF00FF"/>
              </a:solidFill>
              <a:prstDash val="solid"/>
              <a:round/>
              <a:headEnd/>
              <a:tailEnd/>
            </a:ln>
          </p:spPr>
          <p:txBody>
            <a:bodyPr/>
            <a:lstStyle/>
            <a:p>
              <a:endParaRPr lang="en-US"/>
            </a:p>
          </p:txBody>
        </p:sp>
        <p:sp>
          <p:nvSpPr>
            <p:cNvPr id="872" name="Line 136"/>
            <p:cNvSpPr>
              <a:spLocks noChangeShapeType="1"/>
            </p:cNvSpPr>
            <p:nvPr/>
          </p:nvSpPr>
          <p:spPr bwMode="auto">
            <a:xfrm>
              <a:off x="1311" y="3053"/>
              <a:ext cx="22" cy="1"/>
            </a:xfrm>
            <a:prstGeom prst="line">
              <a:avLst/>
            </a:prstGeom>
            <a:noFill/>
            <a:ln w="25400">
              <a:solidFill>
                <a:srgbClr val="FF00FF"/>
              </a:solidFill>
              <a:round/>
              <a:headEnd/>
              <a:tailEnd/>
            </a:ln>
          </p:spPr>
          <p:txBody>
            <a:bodyPr/>
            <a:lstStyle/>
            <a:p>
              <a:endParaRPr lang="en-US"/>
            </a:p>
          </p:txBody>
        </p:sp>
        <p:sp>
          <p:nvSpPr>
            <p:cNvPr id="873" name="Line 137"/>
            <p:cNvSpPr>
              <a:spLocks noChangeShapeType="1"/>
            </p:cNvSpPr>
            <p:nvPr/>
          </p:nvSpPr>
          <p:spPr bwMode="auto">
            <a:xfrm flipV="1">
              <a:off x="1333" y="3047"/>
              <a:ext cx="26" cy="6"/>
            </a:xfrm>
            <a:prstGeom prst="line">
              <a:avLst/>
            </a:prstGeom>
            <a:noFill/>
            <a:ln w="25400">
              <a:solidFill>
                <a:srgbClr val="FF00FF"/>
              </a:solidFill>
              <a:round/>
              <a:headEnd/>
              <a:tailEnd/>
            </a:ln>
          </p:spPr>
          <p:txBody>
            <a:bodyPr/>
            <a:lstStyle/>
            <a:p>
              <a:endParaRPr lang="en-US"/>
            </a:p>
          </p:txBody>
        </p:sp>
        <p:sp>
          <p:nvSpPr>
            <p:cNvPr id="874" name="Line 138"/>
            <p:cNvSpPr>
              <a:spLocks noChangeShapeType="1"/>
            </p:cNvSpPr>
            <p:nvPr/>
          </p:nvSpPr>
          <p:spPr bwMode="auto">
            <a:xfrm flipV="1">
              <a:off x="1359" y="3042"/>
              <a:ext cx="22" cy="5"/>
            </a:xfrm>
            <a:prstGeom prst="line">
              <a:avLst/>
            </a:prstGeom>
            <a:noFill/>
            <a:ln w="25400">
              <a:solidFill>
                <a:srgbClr val="FF00FF"/>
              </a:solidFill>
              <a:round/>
              <a:headEnd/>
              <a:tailEnd/>
            </a:ln>
          </p:spPr>
          <p:txBody>
            <a:bodyPr/>
            <a:lstStyle/>
            <a:p>
              <a:endParaRPr lang="en-US"/>
            </a:p>
          </p:txBody>
        </p:sp>
        <p:sp>
          <p:nvSpPr>
            <p:cNvPr id="875" name="Line 139"/>
            <p:cNvSpPr>
              <a:spLocks noChangeShapeType="1"/>
            </p:cNvSpPr>
            <p:nvPr/>
          </p:nvSpPr>
          <p:spPr bwMode="auto">
            <a:xfrm flipV="1">
              <a:off x="1381" y="3037"/>
              <a:ext cx="26" cy="5"/>
            </a:xfrm>
            <a:prstGeom prst="line">
              <a:avLst/>
            </a:prstGeom>
            <a:noFill/>
            <a:ln w="25400">
              <a:solidFill>
                <a:srgbClr val="FF00FF"/>
              </a:solidFill>
              <a:round/>
              <a:headEnd/>
              <a:tailEnd/>
            </a:ln>
          </p:spPr>
          <p:txBody>
            <a:bodyPr/>
            <a:lstStyle/>
            <a:p>
              <a:endParaRPr lang="en-US"/>
            </a:p>
          </p:txBody>
        </p:sp>
        <p:sp>
          <p:nvSpPr>
            <p:cNvPr id="876" name="Line 140"/>
            <p:cNvSpPr>
              <a:spLocks noChangeShapeType="1"/>
            </p:cNvSpPr>
            <p:nvPr/>
          </p:nvSpPr>
          <p:spPr bwMode="auto">
            <a:xfrm>
              <a:off x="1407" y="3037"/>
              <a:ext cx="27" cy="1"/>
            </a:xfrm>
            <a:prstGeom prst="line">
              <a:avLst/>
            </a:prstGeom>
            <a:noFill/>
            <a:ln w="25400">
              <a:solidFill>
                <a:srgbClr val="FF00FF"/>
              </a:solidFill>
              <a:round/>
              <a:headEnd/>
              <a:tailEnd/>
            </a:ln>
          </p:spPr>
          <p:txBody>
            <a:bodyPr/>
            <a:lstStyle/>
            <a:p>
              <a:endParaRPr lang="en-US"/>
            </a:p>
          </p:txBody>
        </p:sp>
        <p:sp>
          <p:nvSpPr>
            <p:cNvPr id="877" name="Line 141"/>
            <p:cNvSpPr>
              <a:spLocks noChangeShapeType="1"/>
            </p:cNvSpPr>
            <p:nvPr/>
          </p:nvSpPr>
          <p:spPr bwMode="auto">
            <a:xfrm flipV="1">
              <a:off x="1434" y="3031"/>
              <a:ext cx="21" cy="6"/>
            </a:xfrm>
            <a:prstGeom prst="line">
              <a:avLst/>
            </a:prstGeom>
            <a:noFill/>
            <a:ln w="25400">
              <a:solidFill>
                <a:srgbClr val="FF00FF"/>
              </a:solidFill>
              <a:round/>
              <a:headEnd/>
              <a:tailEnd/>
            </a:ln>
          </p:spPr>
          <p:txBody>
            <a:bodyPr/>
            <a:lstStyle/>
            <a:p>
              <a:endParaRPr lang="en-US"/>
            </a:p>
          </p:txBody>
        </p:sp>
        <p:sp>
          <p:nvSpPr>
            <p:cNvPr id="878" name="Line 142"/>
            <p:cNvSpPr>
              <a:spLocks noChangeShapeType="1"/>
            </p:cNvSpPr>
            <p:nvPr/>
          </p:nvSpPr>
          <p:spPr bwMode="auto">
            <a:xfrm flipV="1">
              <a:off x="1455" y="3026"/>
              <a:ext cx="27" cy="5"/>
            </a:xfrm>
            <a:prstGeom prst="line">
              <a:avLst/>
            </a:prstGeom>
            <a:noFill/>
            <a:ln w="25400">
              <a:solidFill>
                <a:srgbClr val="FF00FF"/>
              </a:solidFill>
              <a:round/>
              <a:headEnd/>
              <a:tailEnd/>
            </a:ln>
          </p:spPr>
          <p:txBody>
            <a:bodyPr/>
            <a:lstStyle/>
            <a:p>
              <a:endParaRPr lang="en-US"/>
            </a:p>
          </p:txBody>
        </p:sp>
        <p:sp>
          <p:nvSpPr>
            <p:cNvPr id="879" name="Line 143"/>
            <p:cNvSpPr>
              <a:spLocks noChangeShapeType="1"/>
            </p:cNvSpPr>
            <p:nvPr/>
          </p:nvSpPr>
          <p:spPr bwMode="auto">
            <a:xfrm flipV="1">
              <a:off x="1482" y="3021"/>
              <a:ext cx="27" cy="5"/>
            </a:xfrm>
            <a:prstGeom prst="line">
              <a:avLst/>
            </a:prstGeom>
            <a:noFill/>
            <a:ln w="25400">
              <a:solidFill>
                <a:srgbClr val="FF00FF"/>
              </a:solidFill>
              <a:round/>
              <a:headEnd/>
              <a:tailEnd/>
            </a:ln>
          </p:spPr>
          <p:txBody>
            <a:bodyPr/>
            <a:lstStyle/>
            <a:p>
              <a:endParaRPr lang="en-US"/>
            </a:p>
          </p:txBody>
        </p:sp>
        <p:sp>
          <p:nvSpPr>
            <p:cNvPr id="880" name="Line 144"/>
            <p:cNvSpPr>
              <a:spLocks noChangeShapeType="1"/>
            </p:cNvSpPr>
            <p:nvPr/>
          </p:nvSpPr>
          <p:spPr bwMode="auto">
            <a:xfrm flipV="1">
              <a:off x="1509" y="3015"/>
              <a:ext cx="21" cy="6"/>
            </a:xfrm>
            <a:prstGeom prst="line">
              <a:avLst/>
            </a:prstGeom>
            <a:noFill/>
            <a:ln w="25400">
              <a:solidFill>
                <a:srgbClr val="FF00FF"/>
              </a:solidFill>
              <a:round/>
              <a:headEnd/>
              <a:tailEnd/>
            </a:ln>
          </p:spPr>
          <p:txBody>
            <a:bodyPr/>
            <a:lstStyle/>
            <a:p>
              <a:endParaRPr lang="en-US"/>
            </a:p>
          </p:txBody>
        </p:sp>
        <p:sp>
          <p:nvSpPr>
            <p:cNvPr id="881" name="Line 145"/>
            <p:cNvSpPr>
              <a:spLocks noChangeShapeType="1"/>
            </p:cNvSpPr>
            <p:nvPr/>
          </p:nvSpPr>
          <p:spPr bwMode="auto">
            <a:xfrm flipV="1">
              <a:off x="1530" y="3010"/>
              <a:ext cx="27" cy="5"/>
            </a:xfrm>
            <a:prstGeom prst="line">
              <a:avLst/>
            </a:prstGeom>
            <a:noFill/>
            <a:ln w="25400">
              <a:solidFill>
                <a:srgbClr val="FF00FF"/>
              </a:solidFill>
              <a:round/>
              <a:headEnd/>
              <a:tailEnd/>
            </a:ln>
          </p:spPr>
          <p:txBody>
            <a:bodyPr/>
            <a:lstStyle/>
            <a:p>
              <a:endParaRPr lang="en-US"/>
            </a:p>
          </p:txBody>
        </p:sp>
        <p:sp>
          <p:nvSpPr>
            <p:cNvPr id="882" name="Line 146"/>
            <p:cNvSpPr>
              <a:spLocks noChangeShapeType="1"/>
            </p:cNvSpPr>
            <p:nvPr/>
          </p:nvSpPr>
          <p:spPr bwMode="auto">
            <a:xfrm flipV="1">
              <a:off x="1557" y="3005"/>
              <a:ext cx="26" cy="5"/>
            </a:xfrm>
            <a:prstGeom prst="line">
              <a:avLst/>
            </a:prstGeom>
            <a:noFill/>
            <a:ln w="25400">
              <a:solidFill>
                <a:srgbClr val="FF00FF"/>
              </a:solidFill>
              <a:round/>
              <a:headEnd/>
              <a:tailEnd/>
            </a:ln>
          </p:spPr>
          <p:txBody>
            <a:bodyPr/>
            <a:lstStyle/>
            <a:p>
              <a:endParaRPr lang="en-US"/>
            </a:p>
          </p:txBody>
        </p:sp>
        <p:sp>
          <p:nvSpPr>
            <p:cNvPr id="883" name="Line 147"/>
            <p:cNvSpPr>
              <a:spLocks noChangeShapeType="1"/>
            </p:cNvSpPr>
            <p:nvPr/>
          </p:nvSpPr>
          <p:spPr bwMode="auto">
            <a:xfrm flipV="1">
              <a:off x="1583" y="2994"/>
              <a:ext cx="22" cy="11"/>
            </a:xfrm>
            <a:prstGeom prst="line">
              <a:avLst/>
            </a:prstGeom>
            <a:noFill/>
            <a:ln w="25400">
              <a:solidFill>
                <a:srgbClr val="FF00FF"/>
              </a:solidFill>
              <a:round/>
              <a:headEnd/>
              <a:tailEnd/>
            </a:ln>
          </p:spPr>
          <p:txBody>
            <a:bodyPr/>
            <a:lstStyle/>
            <a:p>
              <a:endParaRPr lang="en-US"/>
            </a:p>
          </p:txBody>
        </p:sp>
        <p:sp>
          <p:nvSpPr>
            <p:cNvPr id="884" name="Line 148"/>
            <p:cNvSpPr>
              <a:spLocks noChangeShapeType="1"/>
            </p:cNvSpPr>
            <p:nvPr/>
          </p:nvSpPr>
          <p:spPr bwMode="auto">
            <a:xfrm flipV="1">
              <a:off x="1605" y="2989"/>
              <a:ext cx="26" cy="5"/>
            </a:xfrm>
            <a:prstGeom prst="line">
              <a:avLst/>
            </a:prstGeom>
            <a:noFill/>
            <a:ln w="25400">
              <a:solidFill>
                <a:srgbClr val="FF00FF"/>
              </a:solidFill>
              <a:round/>
              <a:headEnd/>
              <a:tailEnd/>
            </a:ln>
          </p:spPr>
          <p:txBody>
            <a:bodyPr/>
            <a:lstStyle/>
            <a:p>
              <a:endParaRPr lang="en-US"/>
            </a:p>
          </p:txBody>
        </p:sp>
        <p:sp>
          <p:nvSpPr>
            <p:cNvPr id="885" name="Line 149"/>
            <p:cNvSpPr>
              <a:spLocks noChangeShapeType="1"/>
            </p:cNvSpPr>
            <p:nvPr/>
          </p:nvSpPr>
          <p:spPr bwMode="auto">
            <a:xfrm flipV="1">
              <a:off x="1631" y="2983"/>
              <a:ext cx="27" cy="6"/>
            </a:xfrm>
            <a:prstGeom prst="line">
              <a:avLst/>
            </a:prstGeom>
            <a:noFill/>
            <a:ln w="25400">
              <a:solidFill>
                <a:srgbClr val="FF00FF"/>
              </a:solidFill>
              <a:round/>
              <a:headEnd/>
              <a:tailEnd/>
            </a:ln>
          </p:spPr>
          <p:txBody>
            <a:bodyPr/>
            <a:lstStyle/>
            <a:p>
              <a:endParaRPr lang="en-US"/>
            </a:p>
          </p:txBody>
        </p:sp>
        <p:sp>
          <p:nvSpPr>
            <p:cNvPr id="886" name="Line 150"/>
            <p:cNvSpPr>
              <a:spLocks noChangeShapeType="1"/>
            </p:cNvSpPr>
            <p:nvPr/>
          </p:nvSpPr>
          <p:spPr bwMode="auto">
            <a:xfrm flipV="1">
              <a:off x="1658" y="2973"/>
              <a:ext cx="21" cy="10"/>
            </a:xfrm>
            <a:prstGeom prst="line">
              <a:avLst/>
            </a:prstGeom>
            <a:noFill/>
            <a:ln w="25400">
              <a:solidFill>
                <a:srgbClr val="FF00FF"/>
              </a:solidFill>
              <a:round/>
              <a:headEnd/>
              <a:tailEnd/>
            </a:ln>
          </p:spPr>
          <p:txBody>
            <a:bodyPr/>
            <a:lstStyle/>
            <a:p>
              <a:endParaRPr lang="en-US"/>
            </a:p>
          </p:txBody>
        </p:sp>
        <p:sp>
          <p:nvSpPr>
            <p:cNvPr id="887" name="Line 151"/>
            <p:cNvSpPr>
              <a:spLocks noChangeShapeType="1"/>
            </p:cNvSpPr>
            <p:nvPr/>
          </p:nvSpPr>
          <p:spPr bwMode="auto">
            <a:xfrm flipV="1">
              <a:off x="1679" y="2967"/>
              <a:ext cx="27" cy="6"/>
            </a:xfrm>
            <a:prstGeom prst="line">
              <a:avLst/>
            </a:prstGeom>
            <a:noFill/>
            <a:ln w="25400">
              <a:solidFill>
                <a:srgbClr val="FF00FF"/>
              </a:solidFill>
              <a:round/>
              <a:headEnd/>
              <a:tailEnd/>
            </a:ln>
          </p:spPr>
          <p:txBody>
            <a:bodyPr/>
            <a:lstStyle/>
            <a:p>
              <a:endParaRPr lang="en-US"/>
            </a:p>
          </p:txBody>
        </p:sp>
        <p:sp>
          <p:nvSpPr>
            <p:cNvPr id="888" name="Line 152"/>
            <p:cNvSpPr>
              <a:spLocks noChangeShapeType="1"/>
            </p:cNvSpPr>
            <p:nvPr/>
          </p:nvSpPr>
          <p:spPr bwMode="auto">
            <a:xfrm flipV="1">
              <a:off x="1706" y="2957"/>
              <a:ext cx="27" cy="10"/>
            </a:xfrm>
            <a:prstGeom prst="line">
              <a:avLst/>
            </a:prstGeom>
            <a:noFill/>
            <a:ln w="25400">
              <a:solidFill>
                <a:srgbClr val="FF00FF"/>
              </a:solidFill>
              <a:round/>
              <a:headEnd/>
              <a:tailEnd/>
            </a:ln>
          </p:spPr>
          <p:txBody>
            <a:bodyPr/>
            <a:lstStyle/>
            <a:p>
              <a:endParaRPr lang="en-US"/>
            </a:p>
          </p:txBody>
        </p:sp>
        <p:sp>
          <p:nvSpPr>
            <p:cNvPr id="889" name="Line 153"/>
            <p:cNvSpPr>
              <a:spLocks noChangeShapeType="1"/>
            </p:cNvSpPr>
            <p:nvPr/>
          </p:nvSpPr>
          <p:spPr bwMode="auto">
            <a:xfrm flipV="1">
              <a:off x="1733" y="2951"/>
              <a:ext cx="21" cy="6"/>
            </a:xfrm>
            <a:prstGeom prst="line">
              <a:avLst/>
            </a:prstGeom>
            <a:noFill/>
            <a:ln w="25400">
              <a:solidFill>
                <a:srgbClr val="FF00FF"/>
              </a:solidFill>
              <a:round/>
              <a:headEnd/>
              <a:tailEnd/>
            </a:ln>
          </p:spPr>
          <p:txBody>
            <a:bodyPr/>
            <a:lstStyle/>
            <a:p>
              <a:endParaRPr lang="en-US"/>
            </a:p>
          </p:txBody>
        </p:sp>
        <p:sp>
          <p:nvSpPr>
            <p:cNvPr id="890" name="Line 154"/>
            <p:cNvSpPr>
              <a:spLocks noChangeShapeType="1"/>
            </p:cNvSpPr>
            <p:nvPr/>
          </p:nvSpPr>
          <p:spPr bwMode="auto">
            <a:xfrm flipV="1">
              <a:off x="1754" y="2941"/>
              <a:ext cx="27" cy="10"/>
            </a:xfrm>
            <a:prstGeom prst="line">
              <a:avLst/>
            </a:prstGeom>
            <a:noFill/>
            <a:ln w="25400">
              <a:solidFill>
                <a:srgbClr val="FF00FF"/>
              </a:solidFill>
              <a:round/>
              <a:headEnd/>
              <a:tailEnd/>
            </a:ln>
          </p:spPr>
          <p:txBody>
            <a:bodyPr/>
            <a:lstStyle/>
            <a:p>
              <a:endParaRPr lang="en-US"/>
            </a:p>
          </p:txBody>
        </p:sp>
        <p:sp>
          <p:nvSpPr>
            <p:cNvPr id="891" name="Line 155"/>
            <p:cNvSpPr>
              <a:spLocks noChangeShapeType="1"/>
            </p:cNvSpPr>
            <p:nvPr/>
          </p:nvSpPr>
          <p:spPr bwMode="auto">
            <a:xfrm flipV="1">
              <a:off x="1781" y="2935"/>
              <a:ext cx="26" cy="6"/>
            </a:xfrm>
            <a:prstGeom prst="line">
              <a:avLst/>
            </a:prstGeom>
            <a:noFill/>
            <a:ln w="25400">
              <a:solidFill>
                <a:srgbClr val="FF00FF"/>
              </a:solidFill>
              <a:round/>
              <a:headEnd/>
              <a:tailEnd/>
            </a:ln>
          </p:spPr>
          <p:txBody>
            <a:bodyPr/>
            <a:lstStyle/>
            <a:p>
              <a:endParaRPr lang="en-US"/>
            </a:p>
          </p:txBody>
        </p:sp>
        <p:sp>
          <p:nvSpPr>
            <p:cNvPr id="892" name="Line 156"/>
            <p:cNvSpPr>
              <a:spLocks noChangeShapeType="1"/>
            </p:cNvSpPr>
            <p:nvPr/>
          </p:nvSpPr>
          <p:spPr bwMode="auto">
            <a:xfrm flipV="1">
              <a:off x="1807" y="2925"/>
              <a:ext cx="22" cy="10"/>
            </a:xfrm>
            <a:prstGeom prst="line">
              <a:avLst/>
            </a:prstGeom>
            <a:noFill/>
            <a:ln w="25400">
              <a:solidFill>
                <a:srgbClr val="FF00FF"/>
              </a:solidFill>
              <a:round/>
              <a:headEnd/>
              <a:tailEnd/>
            </a:ln>
          </p:spPr>
          <p:txBody>
            <a:bodyPr/>
            <a:lstStyle/>
            <a:p>
              <a:endParaRPr lang="en-US"/>
            </a:p>
          </p:txBody>
        </p:sp>
        <p:sp>
          <p:nvSpPr>
            <p:cNvPr id="893" name="Line 157"/>
            <p:cNvSpPr>
              <a:spLocks noChangeShapeType="1"/>
            </p:cNvSpPr>
            <p:nvPr/>
          </p:nvSpPr>
          <p:spPr bwMode="auto">
            <a:xfrm flipV="1">
              <a:off x="1829" y="2914"/>
              <a:ext cx="26" cy="11"/>
            </a:xfrm>
            <a:prstGeom prst="line">
              <a:avLst/>
            </a:prstGeom>
            <a:noFill/>
            <a:ln w="25400">
              <a:solidFill>
                <a:srgbClr val="FF00FF"/>
              </a:solidFill>
              <a:round/>
              <a:headEnd/>
              <a:tailEnd/>
            </a:ln>
          </p:spPr>
          <p:txBody>
            <a:bodyPr/>
            <a:lstStyle/>
            <a:p>
              <a:endParaRPr lang="en-US"/>
            </a:p>
          </p:txBody>
        </p:sp>
        <p:sp>
          <p:nvSpPr>
            <p:cNvPr id="894" name="Line 158"/>
            <p:cNvSpPr>
              <a:spLocks noChangeShapeType="1"/>
            </p:cNvSpPr>
            <p:nvPr/>
          </p:nvSpPr>
          <p:spPr bwMode="auto">
            <a:xfrm flipV="1">
              <a:off x="1855" y="2903"/>
              <a:ext cx="22" cy="11"/>
            </a:xfrm>
            <a:prstGeom prst="line">
              <a:avLst/>
            </a:prstGeom>
            <a:noFill/>
            <a:ln w="25400">
              <a:solidFill>
                <a:srgbClr val="FF00FF"/>
              </a:solidFill>
              <a:round/>
              <a:headEnd/>
              <a:tailEnd/>
            </a:ln>
          </p:spPr>
          <p:txBody>
            <a:bodyPr/>
            <a:lstStyle/>
            <a:p>
              <a:endParaRPr lang="en-US"/>
            </a:p>
          </p:txBody>
        </p:sp>
        <p:sp>
          <p:nvSpPr>
            <p:cNvPr id="895" name="Line 159"/>
            <p:cNvSpPr>
              <a:spLocks noChangeShapeType="1"/>
            </p:cNvSpPr>
            <p:nvPr/>
          </p:nvSpPr>
          <p:spPr bwMode="auto">
            <a:xfrm flipV="1">
              <a:off x="1877" y="2893"/>
              <a:ext cx="26" cy="10"/>
            </a:xfrm>
            <a:prstGeom prst="line">
              <a:avLst/>
            </a:prstGeom>
            <a:noFill/>
            <a:ln w="25400">
              <a:solidFill>
                <a:srgbClr val="FF00FF"/>
              </a:solidFill>
              <a:round/>
              <a:headEnd/>
              <a:tailEnd/>
            </a:ln>
          </p:spPr>
          <p:txBody>
            <a:bodyPr/>
            <a:lstStyle/>
            <a:p>
              <a:endParaRPr lang="en-US"/>
            </a:p>
          </p:txBody>
        </p:sp>
        <p:sp>
          <p:nvSpPr>
            <p:cNvPr id="896" name="Line 160"/>
            <p:cNvSpPr>
              <a:spLocks noChangeShapeType="1"/>
            </p:cNvSpPr>
            <p:nvPr/>
          </p:nvSpPr>
          <p:spPr bwMode="auto">
            <a:xfrm flipV="1">
              <a:off x="1903" y="2882"/>
              <a:ext cx="27" cy="11"/>
            </a:xfrm>
            <a:prstGeom prst="line">
              <a:avLst/>
            </a:prstGeom>
            <a:noFill/>
            <a:ln w="25400">
              <a:solidFill>
                <a:srgbClr val="FF00FF"/>
              </a:solidFill>
              <a:round/>
              <a:headEnd/>
              <a:tailEnd/>
            </a:ln>
          </p:spPr>
          <p:txBody>
            <a:bodyPr/>
            <a:lstStyle/>
            <a:p>
              <a:endParaRPr lang="en-US"/>
            </a:p>
          </p:txBody>
        </p:sp>
        <p:sp>
          <p:nvSpPr>
            <p:cNvPr id="897" name="Line 161"/>
            <p:cNvSpPr>
              <a:spLocks noChangeShapeType="1"/>
            </p:cNvSpPr>
            <p:nvPr/>
          </p:nvSpPr>
          <p:spPr bwMode="auto">
            <a:xfrm flipV="1">
              <a:off x="1930" y="2871"/>
              <a:ext cx="21" cy="11"/>
            </a:xfrm>
            <a:prstGeom prst="line">
              <a:avLst/>
            </a:prstGeom>
            <a:noFill/>
            <a:ln w="25400">
              <a:solidFill>
                <a:srgbClr val="FF00FF"/>
              </a:solidFill>
              <a:round/>
              <a:headEnd/>
              <a:tailEnd/>
            </a:ln>
          </p:spPr>
          <p:txBody>
            <a:bodyPr/>
            <a:lstStyle/>
            <a:p>
              <a:endParaRPr lang="en-US"/>
            </a:p>
          </p:txBody>
        </p:sp>
        <p:sp>
          <p:nvSpPr>
            <p:cNvPr id="898" name="Line 162"/>
            <p:cNvSpPr>
              <a:spLocks noChangeShapeType="1"/>
            </p:cNvSpPr>
            <p:nvPr/>
          </p:nvSpPr>
          <p:spPr bwMode="auto">
            <a:xfrm flipV="1">
              <a:off x="1951" y="2861"/>
              <a:ext cx="27" cy="10"/>
            </a:xfrm>
            <a:prstGeom prst="line">
              <a:avLst/>
            </a:prstGeom>
            <a:noFill/>
            <a:ln w="25400">
              <a:solidFill>
                <a:srgbClr val="FF00FF"/>
              </a:solidFill>
              <a:round/>
              <a:headEnd/>
              <a:tailEnd/>
            </a:ln>
          </p:spPr>
          <p:txBody>
            <a:bodyPr/>
            <a:lstStyle/>
            <a:p>
              <a:endParaRPr lang="en-US"/>
            </a:p>
          </p:txBody>
        </p:sp>
        <p:sp>
          <p:nvSpPr>
            <p:cNvPr id="899" name="Line 163"/>
            <p:cNvSpPr>
              <a:spLocks noChangeShapeType="1"/>
            </p:cNvSpPr>
            <p:nvPr/>
          </p:nvSpPr>
          <p:spPr bwMode="auto">
            <a:xfrm flipV="1">
              <a:off x="1978" y="2850"/>
              <a:ext cx="27" cy="11"/>
            </a:xfrm>
            <a:prstGeom prst="line">
              <a:avLst/>
            </a:prstGeom>
            <a:noFill/>
            <a:ln w="25400">
              <a:solidFill>
                <a:srgbClr val="FF00FF"/>
              </a:solidFill>
              <a:round/>
              <a:headEnd/>
              <a:tailEnd/>
            </a:ln>
          </p:spPr>
          <p:txBody>
            <a:bodyPr/>
            <a:lstStyle/>
            <a:p>
              <a:endParaRPr lang="en-US"/>
            </a:p>
          </p:txBody>
        </p:sp>
        <p:sp>
          <p:nvSpPr>
            <p:cNvPr id="900" name="Line 164"/>
            <p:cNvSpPr>
              <a:spLocks noChangeShapeType="1"/>
            </p:cNvSpPr>
            <p:nvPr/>
          </p:nvSpPr>
          <p:spPr bwMode="auto">
            <a:xfrm flipV="1">
              <a:off x="2005" y="2839"/>
              <a:ext cx="21" cy="11"/>
            </a:xfrm>
            <a:prstGeom prst="line">
              <a:avLst/>
            </a:prstGeom>
            <a:noFill/>
            <a:ln w="25400">
              <a:solidFill>
                <a:srgbClr val="FF00FF"/>
              </a:solidFill>
              <a:round/>
              <a:headEnd/>
              <a:tailEnd/>
            </a:ln>
          </p:spPr>
          <p:txBody>
            <a:bodyPr/>
            <a:lstStyle/>
            <a:p>
              <a:endParaRPr lang="en-US"/>
            </a:p>
          </p:txBody>
        </p:sp>
        <p:sp>
          <p:nvSpPr>
            <p:cNvPr id="901" name="Line 165"/>
            <p:cNvSpPr>
              <a:spLocks noChangeShapeType="1"/>
            </p:cNvSpPr>
            <p:nvPr/>
          </p:nvSpPr>
          <p:spPr bwMode="auto">
            <a:xfrm flipV="1">
              <a:off x="2026" y="2829"/>
              <a:ext cx="27" cy="10"/>
            </a:xfrm>
            <a:prstGeom prst="line">
              <a:avLst/>
            </a:prstGeom>
            <a:noFill/>
            <a:ln w="25400">
              <a:solidFill>
                <a:srgbClr val="FF00FF"/>
              </a:solidFill>
              <a:round/>
              <a:headEnd/>
              <a:tailEnd/>
            </a:ln>
          </p:spPr>
          <p:txBody>
            <a:bodyPr/>
            <a:lstStyle/>
            <a:p>
              <a:endParaRPr lang="en-US"/>
            </a:p>
          </p:txBody>
        </p:sp>
        <p:sp>
          <p:nvSpPr>
            <p:cNvPr id="902" name="Line 166"/>
            <p:cNvSpPr>
              <a:spLocks noChangeShapeType="1"/>
            </p:cNvSpPr>
            <p:nvPr/>
          </p:nvSpPr>
          <p:spPr bwMode="auto">
            <a:xfrm flipV="1">
              <a:off x="2053" y="2818"/>
              <a:ext cx="26" cy="11"/>
            </a:xfrm>
            <a:prstGeom prst="line">
              <a:avLst/>
            </a:prstGeom>
            <a:noFill/>
            <a:ln w="25400">
              <a:solidFill>
                <a:srgbClr val="FF00FF"/>
              </a:solidFill>
              <a:round/>
              <a:headEnd/>
              <a:tailEnd/>
            </a:ln>
          </p:spPr>
          <p:txBody>
            <a:bodyPr/>
            <a:lstStyle/>
            <a:p>
              <a:endParaRPr lang="en-US"/>
            </a:p>
          </p:txBody>
        </p:sp>
        <p:sp>
          <p:nvSpPr>
            <p:cNvPr id="903" name="Freeform 167"/>
            <p:cNvSpPr>
              <a:spLocks/>
            </p:cNvSpPr>
            <p:nvPr/>
          </p:nvSpPr>
          <p:spPr bwMode="auto">
            <a:xfrm>
              <a:off x="2079" y="2802"/>
              <a:ext cx="22" cy="16"/>
            </a:xfrm>
            <a:custGeom>
              <a:avLst/>
              <a:gdLst>
                <a:gd name="T0" fmla="*/ 0 w 22"/>
                <a:gd name="T1" fmla="*/ 16 h 16"/>
                <a:gd name="T2" fmla="*/ 11 w 22"/>
                <a:gd name="T3" fmla="*/ 5 h 16"/>
                <a:gd name="T4" fmla="*/ 22 w 22"/>
                <a:gd name="T5" fmla="*/ 0 h 16"/>
                <a:gd name="T6" fmla="*/ 0 60000 65536"/>
                <a:gd name="T7" fmla="*/ 0 60000 65536"/>
                <a:gd name="T8" fmla="*/ 0 60000 65536"/>
                <a:gd name="T9" fmla="*/ 0 w 22"/>
                <a:gd name="T10" fmla="*/ 0 h 16"/>
                <a:gd name="T11" fmla="*/ 22 w 22"/>
                <a:gd name="T12" fmla="*/ 16 h 16"/>
              </a:gdLst>
              <a:ahLst/>
              <a:cxnLst>
                <a:cxn ang="T6">
                  <a:pos x="T0" y="T1"/>
                </a:cxn>
                <a:cxn ang="T7">
                  <a:pos x="T2" y="T3"/>
                </a:cxn>
                <a:cxn ang="T8">
                  <a:pos x="T4" y="T5"/>
                </a:cxn>
              </a:cxnLst>
              <a:rect l="T9" t="T10" r="T11" b="T12"/>
              <a:pathLst>
                <a:path w="22" h="16">
                  <a:moveTo>
                    <a:pt x="0" y="16"/>
                  </a:moveTo>
                  <a:lnTo>
                    <a:pt x="11" y="5"/>
                  </a:lnTo>
                  <a:lnTo>
                    <a:pt x="22" y="0"/>
                  </a:lnTo>
                </a:path>
              </a:pathLst>
            </a:custGeom>
            <a:noFill/>
            <a:ln w="25400">
              <a:solidFill>
                <a:srgbClr val="FF00FF"/>
              </a:solidFill>
              <a:prstDash val="solid"/>
              <a:round/>
              <a:headEnd/>
              <a:tailEnd/>
            </a:ln>
          </p:spPr>
          <p:txBody>
            <a:bodyPr/>
            <a:lstStyle/>
            <a:p>
              <a:endParaRPr lang="en-US"/>
            </a:p>
          </p:txBody>
        </p:sp>
        <p:sp>
          <p:nvSpPr>
            <p:cNvPr id="904" name="Line 168"/>
            <p:cNvSpPr>
              <a:spLocks noChangeShapeType="1"/>
            </p:cNvSpPr>
            <p:nvPr/>
          </p:nvSpPr>
          <p:spPr bwMode="auto">
            <a:xfrm flipV="1">
              <a:off x="2101" y="2791"/>
              <a:ext cx="27" cy="11"/>
            </a:xfrm>
            <a:prstGeom prst="line">
              <a:avLst/>
            </a:prstGeom>
            <a:noFill/>
            <a:ln w="25400">
              <a:solidFill>
                <a:srgbClr val="FF00FF"/>
              </a:solidFill>
              <a:round/>
              <a:headEnd/>
              <a:tailEnd/>
            </a:ln>
          </p:spPr>
          <p:txBody>
            <a:bodyPr/>
            <a:lstStyle/>
            <a:p>
              <a:endParaRPr lang="en-US"/>
            </a:p>
          </p:txBody>
        </p:sp>
        <p:sp>
          <p:nvSpPr>
            <p:cNvPr id="905" name="Freeform 169"/>
            <p:cNvSpPr>
              <a:spLocks/>
            </p:cNvSpPr>
            <p:nvPr/>
          </p:nvSpPr>
          <p:spPr bwMode="auto">
            <a:xfrm>
              <a:off x="2128" y="2775"/>
              <a:ext cx="26" cy="16"/>
            </a:xfrm>
            <a:custGeom>
              <a:avLst/>
              <a:gdLst>
                <a:gd name="T0" fmla="*/ 0 w 26"/>
                <a:gd name="T1" fmla="*/ 16 h 16"/>
                <a:gd name="T2" fmla="*/ 16 w 26"/>
                <a:gd name="T3" fmla="*/ 6 h 16"/>
                <a:gd name="T4" fmla="*/ 26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0" y="16"/>
                  </a:moveTo>
                  <a:lnTo>
                    <a:pt x="16" y="6"/>
                  </a:lnTo>
                  <a:lnTo>
                    <a:pt x="26" y="0"/>
                  </a:lnTo>
                </a:path>
              </a:pathLst>
            </a:custGeom>
            <a:noFill/>
            <a:ln w="25400">
              <a:solidFill>
                <a:srgbClr val="FF00FF"/>
              </a:solidFill>
              <a:prstDash val="solid"/>
              <a:round/>
              <a:headEnd/>
              <a:tailEnd/>
            </a:ln>
          </p:spPr>
          <p:txBody>
            <a:bodyPr/>
            <a:lstStyle/>
            <a:p>
              <a:endParaRPr lang="en-US"/>
            </a:p>
          </p:txBody>
        </p:sp>
        <p:sp>
          <p:nvSpPr>
            <p:cNvPr id="906" name="Line 170"/>
            <p:cNvSpPr>
              <a:spLocks noChangeShapeType="1"/>
            </p:cNvSpPr>
            <p:nvPr/>
          </p:nvSpPr>
          <p:spPr bwMode="auto">
            <a:xfrm flipV="1">
              <a:off x="2154" y="2765"/>
              <a:ext cx="22" cy="10"/>
            </a:xfrm>
            <a:prstGeom prst="line">
              <a:avLst/>
            </a:prstGeom>
            <a:noFill/>
            <a:ln w="25400">
              <a:solidFill>
                <a:srgbClr val="FF00FF"/>
              </a:solidFill>
              <a:round/>
              <a:headEnd/>
              <a:tailEnd/>
            </a:ln>
          </p:spPr>
          <p:txBody>
            <a:bodyPr/>
            <a:lstStyle/>
            <a:p>
              <a:endParaRPr lang="en-US"/>
            </a:p>
          </p:txBody>
        </p:sp>
        <p:sp>
          <p:nvSpPr>
            <p:cNvPr id="907" name="Freeform 171"/>
            <p:cNvSpPr>
              <a:spLocks/>
            </p:cNvSpPr>
            <p:nvPr/>
          </p:nvSpPr>
          <p:spPr bwMode="auto">
            <a:xfrm>
              <a:off x="2176" y="2749"/>
              <a:ext cx="26" cy="16"/>
            </a:xfrm>
            <a:custGeom>
              <a:avLst/>
              <a:gdLst>
                <a:gd name="T0" fmla="*/ 0 w 26"/>
                <a:gd name="T1" fmla="*/ 16 h 16"/>
                <a:gd name="T2" fmla="*/ 10 w 26"/>
                <a:gd name="T3" fmla="*/ 5 h 16"/>
                <a:gd name="T4" fmla="*/ 26 w 26"/>
                <a:gd name="T5" fmla="*/ 0 h 16"/>
                <a:gd name="T6" fmla="*/ 0 60000 65536"/>
                <a:gd name="T7" fmla="*/ 0 60000 65536"/>
                <a:gd name="T8" fmla="*/ 0 60000 65536"/>
                <a:gd name="T9" fmla="*/ 0 w 26"/>
                <a:gd name="T10" fmla="*/ 0 h 16"/>
                <a:gd name="T11" fmla="*/ 26 w 26"/>
                <a:gd name="T12" fmla="*/ 16 h 16"/>
              </a:gdLst>
              <a:ahLst/>
              <a:cxnLst>
                <a:cxn ang="T6">
                  <a:pos x="T0" y="T1"/>
                </a:cxn>
                <a:cxn ang="T7">
                  <a:pos x="T2" y="T3"/>
                </a:cxn>
                <a:cxn ang="T8">
                  <a:pos x="T4" y="T5"/>
                </a:cxn>
              </a:cxnLst>
              <a:rect l="T9" t="T10" r="T11" b="T12"/>
              <a:pathLst>
                <a:path w="26" h="16">
                  <a:moveTo>
                    <a:pt x="0" y="16"/>
                  </a:moveTo>
                  <a:lnTo>
                    <a:pt x="10" y="5"/>
                  </a:lnTo>
                  <a:lnTo>
                    <a:pt x="26" y="0"/>
                  </a:lnTo>
                </a:path>
              </a:pathLst>
            </a:custGeom>
            <a:noFill/>
            <a:ln w="25400">
              <a:solidFill>
                <a:srgbClr val="FF00FF"/>
              </a:solidFill>
              <a:prstDash val="solid"/>
              <a:round/>
              <a:headEnd/>
              <a:tailEnd/>
            </a:ln>
          </p:spPr>
          <p:txBody>
            <a:bodyPr/>
            <a:lstStyle/>
            <a:p>
              <a:endParaRPr lang="en-US"/>
            </a:p>
          </p:txBody>
        </p:sp>
        <p:sp>
          <p:nvSpPr>
            <p:cNvPr id="908" name="Line 172"/>
            <p:cNvSpPr>
              <a:spLocks noChangeShapeType="1"/>
            </p:cNvSpPr>
            <p:nvPr/>
          </p:nvSpPr>
          <p:spPr bwMode="auto">
            <a:xfrm flipV="1">
              <a:off x="2202" y="2738"/>
              <a:ext cx="27" cy="11"/>
            </a:xfrm>
            <a:prstGeom prst="line">
              <a:avLst/>
            </a:prstGeom>
            <a:noFill/>
            <a:ln w="25400">
              <a:solidFill>
                <a:srgbClr val="FF00FF"/>
              </a:solidFill>
              <a:round/>
              <a:headEnd/>
              <a:tailEnd/>
            </a:ln>
          </p:spPr>
          <p:txBody>
            <a:bodyPr/>
            <a:lstStyle/>
            <a:p>
              <a:endParaRPr lang="en-US"/>
            </a:p>
          </p:txBody>
        </p:sp>
        <p:sp>
          <p:nvSpPr>
            <p:cNvPr id="909" name="Line 173"/>
            <p:cNvSpPr>
              <a:spLocks noChangeShapeType="1"/>
            </p:cNvSpPr>
            <p:nvPr/>
          </p:nvSpPr>
          <p:spPr bwMode="auto">
            <a:xfrm flipV="1">
              <a:off x="2229" y="2722"/>
              <a:ext cx="21" cy="16"/>
            </a:xfrm>
            <a:prstGeom prst="line">
              <a:avLst/>
            </a:prstGeom>
            <a:noFill/>
            <a:ln w="25400">
              <a:solidFill>
                <a:srgbClr val="FF00FF"/>
              </a:solidFill>
              <a:round/>
              <a:headEnd/>
              <a:tailEnd/>
            </a:ln>
          </p:spPr>
          <p:txBody>
            <a:bodyPr/>
            <a:lstStyle/>
            <a:p>
              <a:endParaRPr lang="en-US"/>
            </a:p>
          </p:txBody>
        </p:sp>
        <p:sp>
          <p:nvSpPr>
            <p:cNvPr id="910" name="Line 174"/>
            <p:cNvSpPr>
              <a:spLocks noChangeShapeType="1"/>
            </p:cNvSpPr>
            <p:nvPr/>
          </p:nvSpPr>
          <p:spPr bwMode="auto">
            <a:xfrm flipV="1">
              <a:off x="2250" y="2706"/>
              <a:ext cx="27" cy="16"/>
            </a:xfrm>
            <a:prstGeom prst="line">
              <a:avLst/>
            </a:prstGeom>
            <a:noFill/>
            <a:ln w="25400">
              <a:solidFill>
                <a:srgbClr val="FF00FF"/>
              </a:solidFill>
              <a:round/>
              <a:headEnd/>
              <a:tailEnd/>
            </a:ln>
          </p:spPr>
          <p:txBody>
            <a:bodyPr/>
            <a:lstStyle/>
            <a:p>
              <a:endParaRPr lang="en-US"/>
            </a:p>
          </p:txBody>
        </p:sp>
        <p:sp>
          <p:nvSpPr>
            <p:cNvPr id="911" name="Line 175"/>
            <p:cNvSpPr>
              <a:spLocks noChangeShapeType="1"/>
            </p:cNvSpPr>
            <p:nvPr/>
          </p:nvSpPr>
          <p:spPr bwMode="auto">
            <a:xfrm flipV="1">
              <a:off x="2277" y="2695"/>
              <a:ext cx="27" cy="11"/>
            </a:xfrm>
            <a:prstGeom prst="line">
              <a:avLst/>
            </a:prstGeom>
            <a:noFill/>
            <a:ln w="25400">
              <a:solidFill>
                <a:srgbClr val="FF00FF"/>
              </a:solidFill>
              <a:round/>
              <a:headEnd/>
              <a:tailEnd/>
            </a:ln>
          </p:spPr>
          <p:txBody>
            <a:bodyPr/>
            <a:lstStyle/>
            <a:p>
              <a:endParaRPr lang="en-US"/>
            </a:p>
          </p:txBody>
        </p:sp>
        <p:sp>
          <p:nvSpPr>
            <p:cNvPr id="912" name="Line 176"/>
            <p:cNvSpPr>
              <a:spLocks noChangeShapeType="1"/>
            </p:cNvSpPr>
            <p:nvPr/>
          </p:nvSpPr>
          <p:spPr bwMode="auto">
            <a:xfrm flipV="1">
              <a:off x="2304" y="2679"/>
              <a:ext cx="21" cy="16"/>
            </a:xfrm>
            <a:prstGeom prst="line">
              <a:avLst/>
            </a:prstGeom>
            <a:noFill/>
            <a:ln w="25400">
              <a:solidFill>
                <a:srgbClr val="FF00FF"/>
              </a:solidFill>
              <a:round/>
              <a:headEnd/>
              <a:tailEnd/>
            </a:ln>
          </p:spPr>
          <p:txBody>
            <a:bodyPr/>
            <a:lstStyle/>
            <a:p>
              <a:endParaRPr lang="en-US"/>
            </a:p>
          </p:txBody>
        </p:sp>
        <p:sp>
          <p:nvSpPr>
            <p:cNvPr id="913" name="Line 177"/>
            <p:cNvSpPr>
              <a:spLocks noChangeShapeType="1"/>
            </p:cNvSpPr>
            <p:nvPr/>
          </p:nvSpPr>
          <p:spPr bwMode="auto">
            <a:xfrm flipV="1">
              <a:off x="2325" y="2663"/>
              <a:ext cx="27" cy="16"/>
            </a:xfrm>
            <a:prstGeom prst="line">
              <a:avLst/>
            </a:prstGeom>
            <a:noFill/>
            <a:ln w="25400">
              <a:solidFill>
                <a:srgbClr val="FF00FF"/>
              </a:solidFill>
              <a:round/>
              <a:headEnd/>
              <a:tailEnd/>
            </a:ln>
          </p:spPr>
          <p:txBody>
            <a:bodyPr/>
            <a:lstStyle/>
            <a:p>
              <a:endParaRPr lang="en-US"/>
            </a:p>
          </p:txBody>
        </p:sp>
        <p:sp>
          <p:nvSpPr>
            <p:cNvPr id="914" name="Line 178"/>
            <p:cNvSpPr>
              <a:spLocks noChangeShapeType="1"/>
            </p:cNvSpPr>
            <p:nvPr/>
          </p:nvSpPr>
          <p:spPr bwMode="auto">
            <a:xfrm flipV="1">
              <a:off x="2352" y="2647"/>
              <a:ext cx="21" cy="16"/>
            </a:xfrm>
            <a:prstGeom prst="line">
              <a:avLst/>
            </a:prstGeom>
            <a:noFill/>
            <a:ln w="25400">
              <a:solidFill>
                <a:srgbClr val="FF00FF"/>
              </a:solidFill>
              <a:round/>
              <a:headEnd/>
              <a:tailEnd/>
            </a:ln>
          </p:spPr>
          <p:txBody>
            <a:bodyPr/>
            <a:lstStyle/>
            <a:p>
              <a:endParaRPr lang="en-US"/>
            </a:p>
          </p:txBody>
        </p:sp>
        <p:sp>
          <p:nvSpPr>
            <p:cNvPr id="915" name="Line 179"/>
            <p:cNvSpPr>
              <a:spLocks noChangeShapeType="1"/>
            </p:cNvSpPr>
            <p:nvPr/>
          </p:nvSpPr>
          <p:spPr bwMode="auto">
            <a:xfrm flipV="1">
              <a:off x="2373" y="2631"/>
              <a:ext cx="27" cy="16"/>
            </a:xfrm>
            <a:prstGeom prst="line">
              <a:avLst/>
            </a:prstGeom>
            <a:noFill/>
            <a:ln w="25400">
              <a:solidFill>
                <a:srgbClr val="FF00FF"/>
              </a:solidFill>
              <a:round/>
              <a:headEnd/>
              <a:tailEnd/>
            </a:ln>
          </p:spPr>
          <p:txBody>
            <a:bodyPr/>
            <a:lstStyle/>
            <a:p>
              <a:endParaRPr lang="en-US"/>
            </a:p>
          </p:txBody>
        </p:sp>
        <p:sp>
          <p:nvSpPr>
            <p:cNvPr id="916" name="Line 180"/>
            <p:cNvSpPr>
              <a:spLocks noChangeShapeType="1"/>
            </p:cNvSpPr>
            <p:nvPr/>
          </p:nvSpPr>
          <p:spPr bwMode="auto">
            <a:xfrm flipV="1">
              <a:off x="2400" y="2615"/>
              <a:ext cx="26" cy="16"/>
            </a:xfrm>
            <a:prstGeom prst="line">
              <a:avLst/>
            </a:prstGeom>
            <a:noFill/>
            <a:ln w="25400">
              <a:solidFill>
                <a:srgbClr val="FF00FF"/>
              </a:solidFill>
              <a:round/>
              <a:headEnd/>
              <a:tailEnd/>
            </a:ln>
          </p:spPr>
          <p:txBody>
            <a:bodyPr/>
            <a:lstStyle/>
            <a:p>
              <a:endParaRPr lang="en-US"/>
            </a:p>
          </p:txBody>
        </p:sp>
        <p:sp>
          <p:nvSpPr>
            <p:cNvPr id="917" name="Line 181"/>
            <p:cNvSpPr>
              <a:spLocks noChangeShapeType="1"/>
            </p:cNvSpPr>
            <p:nvPr/>
          </p:nvSpPr>
          <p:spPr bwMode="auto">
            <a:xfrm flipV="1">
              <a:off x="2426" y="2599"/>
              <a:ext cx="22" cy="16"/>
            </a:xfrm>
            <a:prstGeom prst="line">
              <a:avLst/>
            </a:prstGeom>
            <a:noFill/>
            <a:ln w="25400">
              <a:solidFill>
                <a:srgbClr val="FF00FF"/>
              </a:solidFill>
              <a:round/>
              <a:headEnd/>
              <a:tailEnd/>
            </a:ln>
          </p:spPr>
          <p:txBody>
            <a:bodyPr/>
            <a:lstStyle/>
            <a:p>
              <a:endParaRPr lang="en-US"/>
            </a:p>
          </p:txBody>
        </p:sp>
        <p:sp>
          <p:nvSpPr>
            <p:cNvPr id="918" name="Freeform 182"/>
            <p:cNvSpPr>
              <a:spLocks/>
            </p:cNvSpPr>
            <p:nvPr/>
          </p:nvSpPr>
          <p:spPr bwMode="auto">
            <a:xfrm>
              <a:off x="2448" y="2578"/>
              <a:ext cx="26" cy="21"/>
            </a:xfrm>
            <a:custGeom>
              <a:avLst/>
              <a:gdLst>
                <a:gd name="T0" fmla="*/ 0 w 26"/>
                <a:gd name="T1" fmla="*/ 21 h 21"/>
                <a:gd name="T2" fmla="*/ 10 w 26"/>
                <a:gd name="T3" fmla="*/ 11 h 21"/>
                <a:gd name="T4" fmla="*/ 26 w 26"/>
                <a:gd name="T5" fmla="*/ 0 h 21"/>
                <a:gd name="T6" fmla="*/ 0 60000 65536"/>
                <a:gd name="T7" fmla="*/ 0 60000 65536"/>
                <a:gd name="T8" fmla="*/ 0 60000 65536"/>
                <a:gd name="T9" fmla="*/ 0 w 26"/>
                <a:gd name="T10" fmla="*/ 0 h 21"/>
                <a:gd name="T11" fmla="*/ 26 w 26"/>
                <a:gd name="T12" fmla="*/ 21 h 21"/>
              </a:gdLst>
              <a:ahLst/>
              <a:cxnLst>
                <a:cxn ang="T6">
                  <a:pos x="T0" y="T1"/>
                </a:cxn>
                <a:cxn ang="T7">
                  <a:pos x="T2" y="T3"/>
                </a:cxn>
                <a:cxn ang="T8">
                  <a:pos x="T4" y="T5"/>
                </a:cxn>
              </a:cxnLst>
              <a:rect l="T9" t="T10" r="T11" b="T12"/>
              <a:pathLst>
                <a:path w="26" h="21">
                  <a:moveTo>
                    <a:pt x="0" y="21"/>
                  </a:moveTo>
                  <a:lnTo>
                    <a:pt x="10" y="11"/>
                  </a:lnTo>
                  <a:lnTo>
                    <a:pt x="26" y="0"/>
                  </a:lnTo>
                </a:path>
              </a:pathLst>
            </a:custGeom>
            <a:noFill/>
            <a:ln w="25400">
              <a:solidFill>
                <a:srgbClr val="FF00FF"/>
              </a:solidFill>
              <a:prstDash val="solid"/>
              <a:round/>
              <a:headEnd/>
              <a:tailEnd/>
            </a:ln>
          </p:spPr>
          <p:txBody>
            <a:bodyPr/>
            <a:lstStyle/>
            <a:p>
              <a:endParaRPr lang="en-US"/>
            </a:p>
          </p:txBody>
        </p:sp>
        <p:sp>
          <p:nvSpPr>
            <p:cNvPr id="919" name="Line 183"/>
            <p:cNvSpPr>
              <a:spLocks noChangeShapeType="1"/>
            </p:cNvSpPr>
            <p:nvPr/>
          </p:nvSpPr>
          <p:spPr bwMode="auto">
            <a:xfrm flipV="1">
              <a:off x="2474" y="2562"/>
              <a:ext cx="27" cy="16"/>
            </a:xfrm>
            <a:prstGeom prst="line">
              <a:avLst/>
            </a:prstGeom>
            <a:noFill/>
            <a:ln w="25400">
              <a:solidFill>
                <a:srgbClr val="FF00FF"/>
              </a:solidFill>
              <a:round/>
              <a:headEnd/>
              <a:tailEnd/>
            </a:ln>
          </p:spPr>
          <p:txBody>
            <a:bodyPr/>
            <a:lstStyle/>
            <a:p>
              <a:endParaRPr lang="en-US"/>
            </a:p>
          </p:txBody>
        </p:sp>
        <p:sp>
          <p:nvSpPr>
            <p:cNvPr id="920" name="Line 184"/>
            <p:cNvSpPr>
              <a:spLocks noChangeShapeType="1"/>
            </p:cNvSpPr>
            <p:nvPr/>
          </p:nvSpPr>
          <p:spPr bwMode="auto">
            <a:xfrm flipV="1">
              <a:off x="2501" y="2546"/>
              <a:ext cx="21" cy="16"/>
            </a:xfrm>
            <a:prstGeom prst="line">
              <a:avLst/>
            </a:prstGeom>
            <a:noFill/>
            <a:ln w="25400">
              <a:solidFill>
                <a:srgbClr val="FF00FF"/>
              </a:solidFill>
              <a:round/>
              <a:headEnd/>
              <a:tailEnd/>
            </a:ln>
          </p:spPr>
          <p:txBody>
            <a:bodyPr/>
            <a:lstStyle/>
            <a:p>
              <a:endParaRPr lang="en-US"/>
            </a:p>
          </p:txBody>
        </p:sp>
        <p:sp>
          <p:nvSpPr>
            <p:cNvPr id="921" name="Line 185"/>
            <p:cNvSpPr>
              <a:spLocks noChangeShapeType="1"/>
            </p:cNvSpPr>
            <p:nvPr/>
          </p:nvSpPr>
          <p:spPr bwMode="auto">
            <a:xfrm flipV="1">
              <a:off x="2522" y="2530"/>
              <a:ext cx="27" cy="16"/>
            </a:xfrm>
            <a:prstGeom prst="line">
              <a:avLst/>
            </a:prstGeom>
            <a:noFill/>
            <a:ln w="25400">
              <a:solidFill>
                <a:srgbClr val="FF00FF"/>
              </a:solidFill>
              <a:round/>
              <a:headEnd/>
              <a:tailEnd/>
            </a:ln>
          </p:spPr>
          <p:txBody>
            <a:bodyPr/>
            <a:lstStyle/>
            <a:p>
              <a:endParaRPr lang="en-US"/>
            </a:p>
          </p:txBody>
        </p:sp>
        <p:sp>
          <p:nvSpPr>
            <p:cNvPr id="922" name="Freeform 186"/>
            <p:cNvSpPr>
              <a:spLocks/>
            </p:cNvSpPr>
            <p:nvPr/>
          </p:nvSpPr>
          <p:spPr bwMode="auto">
            <a:xfrm>
              <a:off x="2549" y="2509"/>
              <a:ext cx="27" cy="21"/>
            </a:xfrm>
            <a:custGeom>
              <a:avLst/>
              <a:gdLst>
                <a:gd name="T0" fmla="*/ 0 w 27"/>
                <a:gd name="T1" fmla="*/ 21 h 21"/>
                <a:gd name="T2" fmla="*/ 16 w 27"/>
                <a:gd name="T3" fmla="*/ 10 h 21"/>
                <a:gd name="T4" fmla="*/ 27 w 27"/>
                <a:gd name="T5" fmla="*/ 0 h 21"/>
                <a:gd name="T6" fmla="*/ 0 60000 65536"/>
                <a:gd name="T7" fmla="*/ 0 60000 65536"/>
                <a:gd name="T8" fmla="*/ 0 60000 65536"/>
                <a:gd name="T9" fmla="*/ 0 w 27"/>
                <a:gd name="T10" fmla="*/ 0 h 21"/>
                <a:gd name="T11" fmla="*/ 27 w 27"/>
                <a:gd name="T12" fmla="*/ 21 h 21"/>
              </a:gdLst>
              <a:ahLst/>
              <a:cxnLst>
                <a:cxn ang="T6">
                  <a:pos x="T0" y="T1"/>
                </a:cxn>
                <a:cxn ang="T7">
                  <a:pos x="T2" y="T3"/>
                </a:cxn>
                <a:cxn ang="T8">
                  <a:pos x="T4" y="T5"/>
                </a:cxn>
              </a:cxnLst>
              <a:rect l="T9" t="T10" r="T11" b="T12"/>
              <a:pathLst>
                <a:path w="27" h="21">
                  <a:moveTo>
                    <a:pt x="0" y="21"/>
                  </a:moveTo>
                  <a:lnTo>
                    <a:pt x="16" y="10"/>
                  </a:lnTo>
                  <a:lnTo>
                    <a:pt x="27" y="0"/>
                  </a:lnTo>
                </a:path>
              </a:pathLst>
            </a:custGeom>
            <a:noFill/>
            <a:ln w="25400">
              <a:solidFill>
                <a:srgbClr val="FF00FF"/>
              </a:solidFill>
              <a:prstDash val="solid"/>
              <a:round/>
              <a:headEnd/>
              <a:tailEnd/>
            </a:ln>
          </p:spPr>
          <p:txBody>
            <a:bodyPr/>
            <a:lstStyle/>
            <a:p>
              <a:endParaRPr lang="en-US"/>
            </a:p>
          </p:txBody>
        </p:sp>
        <p:sp>
          <p:nvSpPr>
            <p:cNvPr id="923" name="Line 187"/>
            <p:cNvSpPr>
              <a:spLocks noChangeShapeType="1"/>
            </p:cNvSpPr>
            <p:nvPr/>
          </p:nvSpPr>
          <p:spPr bwMode="auto">
            <a:xfrm flipV="1">
              <a:off x="2576" y="2493"/>
              <a:ext cx="21" cy="16"/>
            </a:xfrm>
            <a:prstGeom prst="line">
              <a:avLst/>
            </a:prstGeom>
            <a:noFill/>
            <a:ln w="25400">
              <a:solidFill>
                <a:srgbClr val="FF00FF"/>
              </a:solidFill>
              <a:round/>
              <a:headEnd/>
              <a:tailEnd/>
            </a:ln>
          </p:spPr>
          <p:txBody>
            <a:bodyPr/>
            <a:lstStyle/>
            <a:p>
              <a:endParaRPr lang="en-US"/>
            </a:p>
          </p:txBody>
        </p:sp>
        <p:sp>
          <p:nvSpPr>
            <p:cNvPr id="924" name="Freeform 188"/>
            <p:cNvSpPr>
              <a:spLocks/>
            </p:cNvSpPr>
            <p:nvPr/>
          </p:nvSpPr>
          <p:spPr bwMode="auto">
            <a:xfrm>
              <a:off x="2597" y="2471"/>
              <a:ext cx="27" cy="22"/>
            </a:xfrm>
            <a:custGeom>
              <a:avLst/>
              <a:gdLst>
                <a:gd name="T0" fmla="*/ 0 w 27"/>
                <a:gd name="T1" fmla="*/ 22 h 22"/>
                <a:gd name="T2" fmla="*/ 11 w 27"/>
                <a:gd name="T3" fmla="*/ 11 h 22"/>
                <a:gd name="T4" fmla="*/ 27 w 27"/>
                <a:gd name="T5" fmla="*/ 0 h 22"/>
                <a:gd name="T6" fmla="*/ 0 60000 65536"/>
                <a:gd name="T7" fmla="*/ 0 60000 65536"/>
                <a:gd name="T8" fmla="*/ 0 60000 65536"/>
                <a:gd name="T9" fmla="*/ 0 w 27"/>
                <a:gd name="T10" fmla="*/ 0 h 22"/>
                <a:gd name="T11" fmla="*/ 27 w 27"/>
                <a:gd name="T12" fmla="*/ 22 h 22"/>
              </a:gdLst>
              <a:ahLst/>
              <a:cxnLst>
                <a:cxn ang="T6">
                  <a:pos x="T0" y="T1"/>
                </a:cxn>
                <a:cxn ang="T7">
                  <a:pos x="T2" y="T3"/>
                </a:cxn>
                <a:cxn ang="T8">
                  <a:pos x="T4" y="T5"/>
                </a:cxn>
              </a:cxnLst>
              <a:rect l="T9" t="T10" r="T11" b="T12"/>
              <a:pathLst>
                <a:path w="27" h="22">
                  <a:moveTo>
                    <a:pt x="0" y="22"/>
                  </a:moveTo>
                  <a:lnTo>
                    <a:pt x="11" y="11"/>
                  </a:lnTo>
                  <a:lnTo>
                    <a:pt x="27" y="0"/>
                  </a:lnTo>
                </a:path>
              </a:pathLst>
            </a:custGeom>
            <a:noFill/>
            <a:ln w="25400">
              <a:solidFill>
                <a:srgbClr val="FF00FF"/>
              </a:solidFill>
              <a:prstDash val="solid"/>
              <a:round/>
              <a:headEnd/>
              <a:tailEnd/>
            </a:ln>
          </p:spPr>
          <p:txBody>
            <a:bodyPr/>
            <a:lstStyle/>
            <a:p>
              <a:endParaRPr lang="en-US"/>
            </a:p>
          </p:txBody>
        </p:sp>
        <p:sp>
          <p:nvSpPr>
            <p:cNvPr id="925" name="Line 189"/>
            <p:cNvSpPr>
              <a:spLocks noChangeShapeType="1"/>
            </p:cNvSpPr>
            <p:nvPr/>
          </p:nvSpPr>
          <p:spPr bwMode="auto">
            <a:xfrm flipV="1">
              <a:off x="2624" y="2455"/>
              <a:ext cx="26" cy="16"/>
            </a:xfrm>
            <a:prstGeom prst="line">
              <a:avLst/>
            </a:prstGeom>
            <a:noFill/>
            <a:ln w="25400">
              <a:solidFill>
                <a:srgbClr val="FF00FF"/>
              </a:solidFill>
              <a:round/>
              <a:headEnd/>
              <a:tailEnd/>
            </a:ln>
          </p:spPr>
          <p:txBody>
            <a:bodyPr/>
            <a:lstStyle/>
            <a:p>
              <a:endParaRPr lang="en-US"/>
            </a:p>
          </p:txBody>
        </p:sp>
        <p:sp>
          <p:nvSpPr>
            <p:cNvPr id="926" name="Line 190"/>
            <p:cNvSpPr>
              <a:spLocks noChangeShapeType="1"/>
            </p:cNvSpPr>
            <p:nvPr/>
          </p:nvSpPr>
          <p:spPr bwMode="auto">
            <a:xfrm flipV="1">
              <a:off x="2650" y="2434"/>
              <a:ext cx="22" cy="21"/>
            </a:xfrm>
            <a:prstGeom prst="line">
              <a:avLst/>
            </a:prstGeom>
            <a:noFill/>
            <a:ln w="25400">
              <a:solidFill>
                <a:srgbClr val="FF00FF"/>
              </a:solidFill>
              <a:round/>
              <a:headEnd/>
              <a:tailEnd/>
            </a:ln>
          </p:spPr>
          <p:txBody>
            <a:bodyPr/>
            <a:lstStyle/>
            <a:p>
              <a:endParaRPr lang="en-US"/>
            </a:p>
          </p:txBody>
        </p:sp>
        <p:sp>
          <p:nvSpPr>
            <p:cNvPr id="927" name="Line 191"/>
            <p:cNvSpPr>
              <a:spLocks noChangeShapeType="1"/>
            </p:cNvSpPr>
            <p:nvPr/>
          </p:nvSpPr>
          <p:spPr bwMode="auto">
            <a:xfrm flipV="1">
              <a:off x="2672" y="2413"/>
              <a:ext cx="26" cy="21"/>
            </a:xfrm>
            <a:prstGeom prst="line">
              <a:avLst/>
            </a:prstGeom>
            <a:noFill/>
            <a:ln w="25400">
              <a:solidFill>
                <a:srgbClr val="FF00FF"/>
              </a:solidFill>
              <a:round/>
              <a:headEnd/>
              <a:tailEnd/>
            </a:ln>
          </p:spPr>
          <p:txBody>
            <a:bodyPr/>
            <a:lstStyle/>
            <a:p>
              <a:endParaRPr lang="en-US"/>
            </a:p>
          </p:txBody>
        </p:sp>
        <p:sp>
          <p:nvSpPr>
            <p:cNvPr id="928" name="Line 192"/>
            <p:cNvSpPr>
              <a:spLocks noChangeShapeType="1"/>
            </p:cNvSpPr>
            <p:nvPr/>
          </p:nvSpPr>
          <p:spPr bwMode="auto">
            <a:xfrm flipV="1">
              <a:off x="2698" y="2397"/>
              <a:ext cx="27" cy="16"/>
            </a:xfrm>
            <a:prstGeom prst="line">
              <a:avLst/>
            </a:prstGeom>
            <a:noFill/>
            <a:ln w="25400">
              <a:solidFill>
                <a:srgbClr val="FF00FF"/>
              </a:solidFill>
              <a:round/>
              <a:headEnd/>
              <a:tailEnd/>
            </a:ln>
          </p:spPr>
          <p:txBody>
            <a:bodyPr/>
            <a:lstStyle/>
            <a:p>
              <a:endParaRPr lang="en-US"/>
            </a:p>
          </p:txBody>
        </p:sp>
        <p:sp>
          <p:nvSpPr>
            <p:cNvPr id="929" name="Line 193"/>
            <p:cNvSpPr>
              <a:spLocks noChangeShapeType="1"/>
            </p:cNvSpPr>
            <p:nvPr/>
          </p:nvSpPr>
          <p:spPr bwMode="auto">
            <a:xfrm flipV="1">
              <a:off x="2725" y="2375"/>
              <a:ext cx="21" cy="22"/>
            </a:xfrm>
            <a:prstGeom prst="line">
              <a:avLst/>
            </a:prstGeom>
            <a:noFill/>
            <a:ln w="25400">
              <a:solidFill>
                <a:srgbClr val="FF00FF"/>
              </a:solidFill>
              <a:round/>
              <a:headEnd/>
              <a:tailEnd/>
            </a:ln>
          </p:spPr>
          <p:txBody>
            <a:bodyPr/>
            <a:lstStyle/>
            <a:p>
              <a:endParaRPr lang="en-US"/>
            </a:p>
          </p:txBody>
        </p:sp>
        <p:sp>
          <p:nvSpPr>
            <p:cNvPr id="930" name="Line 194"/>
            <p:cNvSpPr>
              <a:spLocks noChangeShapeType="1"/>
            </p:cNvSpPr>
            <p:nvPr/>
          </p:nvSpPr>
          <p:spPr bwMode="auto">
            <a:xfrm flipV="1">
              <a:off x="2746" y="2354"/>
              <a:ext cx="27" cy="21"/>
            </a:xfrm>
            <a:prstGeom prst="line">
              <a:avLst/>
            </a:prstGeom>
            <a:noFill/>
            <a:ln w="25400">
              <a:solidFill>
                <a:srgbClr val="FF00FF"/>
              </a:solidFill>
              <a:round/>
              <a:headEnd/>
              <a:tailEnd/>
            </a:ln>
          </p:spPr>
          <p:txBody>
            <a:bodyPr/>
            <a:lstStyle/>
            <a:p>
              <a:endParaRPr lang="en-US"/>
            </a:p>
          </p:txBody>
        </p:sp>
        <p:sp>
          <p:nvSpPr>
            <p:cNvPr id="931" name="Line 195"/>
            <p:cNvSpPr>
              <a:spLocks noChangeShapeType="1"/>
            </p:cNvSpPr>
            <p:nvPr/>
          </p:nvSpPr>
          <p:spPr bwMode="auto">
            <a:xfrm flipV="1">
              <a:off x="2773" y="2333"/>
              <a:ext cx="27" cy="21"/>
            </a:xfrm>
            <a:prstGeom prst="line">
              <a:avLst/>
            </a:prstGeom>
            <a:noFill/>
            <a:ln w="25400">
              <a:solidFill>
                <a:srgbClr val="FF00FF"/>
              </a:solidFill>
              <a:round/>
              <a:headEnd/>
              <a:tailEnd/>
            </a:ln>
          </p:spPr>
          <p:txBody>
            <a:bodyPr/>
            <a:lstStyle/>
            <a:p>
              <a:endParaRPr lang="en-US"/>
            </a:p>
          </p:txBody>
        </p:sp>
        <p:sp>
          <p:nvSpPr>
            <p:cNvPr id="932" name="Line 196"/>
            <p:cNvSpPr>
              <a:spLocks noChangeShapeType="1"/>
            </p:cNvSpPr>
            <p:nvPr/>
          </p:nvSpPr>
          <p:spPr bwMode="auto">
            <a:xfrm flipV="1">
              <a:off x="2800" y="2311"/>
              <a:ext cx="21" cy="22"/>
            </a:xfrm>
            <a:prstGeom prst="line">
              <a:avLst/>
            </a:prstGeom>
            <a:noFill/>
            <a:ln w="25400">
              <a:solidFill>
                <a:srgbClr val="FF00FF"/>
              </a:solidFill>
              <a:round/>
              <a:headEnd/>
              <a:tailEnd/>
            </a:ln>
          </p:spPr>
          <p:txBody>
            <a:bodyPr/>
            <a:lstStyle/>
            <a:p>
              <a:endParaRPr lang="en-US"/>
            </a:p>
          </p:txBody>
        </p:sp>
        <p:sp>
          <p:nvSpPr>
            <p:cNvPr id="933" name="Line 197"/>
            <p:cNvSpPr>
              <a:spLocks noChangeShapeType="1"/>
            </p:cNvSpPr>
            <p:nvPr/>
          </p:nvSpPr>
          <p:spPr bwMode="auto">
            <a:xfrm flipV="1">
              <a:off x="2821" y="2290"/>
              <a:ext cx="27" cy="21"/>
            </a:xfrm>
            <a:prstGeom prst="line">
              <a:avLst/>
            </a:prstGeom>
            <a:noFill/>
            <a:ln w="25400">
              <a:solidFill>
                <a:srgbClr val="FF00FF"/>
              </a:solidFill>
              <a:round/>
              <a:headEnd/>
              <a:tailEnd/>
            </a:ln>
          </p:spPr>
          <p:txBody>
            <a:bodyPr/>
            <a:lstStyle/>
            <a:p>
              <a:endParaRPr lang="en-US"/>
            </a:p>
          </p:txBody>
        </p:sp>
        <p:sp>
          <p:nvSpPr>
            <p:cNvPr id="934" name="Line 198"/>
            <p:cNvSpPr>
              <a:spLocks noChangeShapeType="1"/>
            </p:cNvSpPr>
            <p:nvPr/>
          </p:nvSpPr>
          <p:spPr bwMode="auto">
            <a:xfrm flipV="1">
              <a:off x="2848" y="2269"/>
              <a:ext cx="21" cy="21"/>
            </a:xfrm>
            <a:prstGeom prst="line">
              <a:avLst/>
            </a:prstGeom>
            <a:noFill/>
            <a:ln w="25400">
              <a:solidFill>
                <a:srgbClr val="FF00FF"/>
              </a:solidFill>
              <a:round/>
              <a:headEnd/>
              <a:tailEnd/>
            </a:ln>
          </p:spPr>
          <p:txBody>
            <a:bodyPr/>
            <a:lstStyle/>
            <a:p>
              <a:endParaRPr lang="en-US"/>
            </a:p>
          </p:txBody>
        </p:sp>
        <p:sp>
          <p:nvSpPr>
            <p:cNvPr id="935" name="Line 199"/>
            <p:cNvSpPr>
              <a:spLocks noChangeShapeType="1"/>
            </p:cNvSpPr>
            <p:nvPr/>
          </p:nvSpPr>
          <p:spPr bwMode="auto">
            <a:xfrm flipV="1">
              <a:off x="2869" y="2247"/>
              <a:ext cx="27" cy="22"/>
            </a:xfrm>
            <a:prstGeom prst="line">
              <a:avLst/>
            </a:prstGeom>
            <a:noFill/>
            <a:ln w="25400">
              <a:solidFill>
                <a:srgbClr val="FF00FF"/>
              </a:solidFill>
              <a:round/>
              <a:headEnd/>
              <a:tailEnd/>
            </a:ln>
          </p:spPr>
          <p:txBody>
            <a:bodyPr/>
            <a:lstStyle/>
            <a:p>
              <a:endParaRPr lang="en-US"/>
            </a:p>
          </p:txBody>
        </p:sp>
        <p:sp>
          <p:nvSpPr>
            <p:cNvPr id="936" name="Line 200"/>
            <p:cNvSpPr>
              <a:spLocks noChangeShapeType="1"/>
            </p:cNvSpPr>
            <p:nvPr/>
          </p:nvSpPr>
          <p:spPr bwMode="auto">
            <a:xfrm flipV="1">
              <a:off x="2896" y="2226"/>
              <a:ext cx="26" cy="21"/>
            </a:xfrm>
            <a:prstGeom prst="line">
              <a:avLst/>
            </a:prstGeom>
            <a:noFill/>
            <a:ln w="25400">
              <a:solidFill>
                <a:srgbClr val="FF00FF"/>
              </a:solidFill>
              <a:round/>
              <a:headEnd/>
              <a:tailEnd/>
            </a:ln>
          </p:spPr>
          <p:txBody>
            <a:bodyPr/>
            <a:lstStyle/>
            <a:p>
              <a:endParaRPr lang="en-US"/>
            </a:p>
          </p:txBody>
        </p:sp>
        <p:sp>
          <p:nvSpPr>
            <p:cNvPr id="937" name="Line 201"/>
            <p:cNvSpPr>
              <a:spLocks noChangeShapeType="1"/>
            </p:cNvSpPr>
            <p:nvPr/>
          </p:nvSpPr>
          <p:spPr bwMode="auto">
            <a:xfrm flipV="1">
              <a:off x="2922" y="2199"/>
              <a:ext cx="22" cy="27"/>
            </a:xfrm>
            <a:prstGeom prst="line">
              <a:avLst/>
            </a:prstGeom>
            <a:noFill/>
            <a:ln w="25400">
              <a:solidFill>
                <a:srgbClr val="FF00FF"/>
              </a:solidFill>
              <a:round/>
              <a:headEnd/>
              <a:tailEnd/>
            </a:ln>
          </p:spPr>
          <p:txBody>
            <a:bodyPr/>
            <a:lstStyle/>
            <a:p>
              <a:endParaRPr lang="en-US"/>
            </a:p>
          </p:txBody>
        </p:sp>
        <p:sp>
          <p:nvSpPr>
            <p:cNvPr id="938" name="Line 202"/>
            <p:cNvSpPr>
              <a:spLocks noChangeShapeType="1"/>
            </p:cNvSpPr>
            <p:nvPr/>
          </p:nvSpPr>
          <p:spPr bwMode="auto">
            <a:xfrm flipV="1">
              <a:off x="2944" y="2178"/>
              <a:ext cx="26" cy="21"/>
            </a:xfrm>
            <a:prstGeom prst="line">
              <a:avLst/>
            </a:prstGeom>
            <a:noFill/>
            <a:ln w="25400">
              <a:solidFill>
                <a:srgbClr val="FF00FF"/>
              </a:solidFill>
              <a:round/>
              <a:headEnd/>
              <a:tailEnd/>
            </a:ln>
          </p:spPr>
          <p:txBody>
            <a:bodyPr/>
            <a:lstStyle/>
            <a:p>
              <a:endParaRPr lang="en-US"/>
            </a:p>
          </p:txBody>
        </p:sp>
        <p:sp>
          <p:nvSpPr>
            <p:cNvPr id="939" name="Line 203"/>
            <p:cNvSpPr>
              <a:spLocks noChangeShapeType="1"/>
            </p:cNvSpPr>
            <p:nvPr/>
          </p:nvSpPr>
          <p:spPr bwMode="auto">
            <a:xfrm flipV="1">
              <a:off x="2970" y="2157"/>
              <a:ext cx="27" cy="21"/>
            </a:xfrm>
            <a:prstGeom prst="line">
              <a:avLst/>
            </a:prstGeom>
            <a:noFill/>
            <a:ln w="25400">
              <a:solidFill>
                <a:srgbClr val="FF00FF"/>
              </a:solidFill>
              <a:round/>
              <a:headEnd/>
              <a:tailEnd/>
            </a:ln>
          </p:spPr>
          <p:txBody>
            <a:bodyPr/>
            <a:lstStyle/>
            <a:p>
              <a:endParaRPr lang="en-US"/>
            </a:p>
          </p:txBody>
        </p:sp>
        <p:sp>
          <p:nvSpPr>
            <p:cNvPr id="940" name="Line 204"/>
            <p:cNvSpPr>
              <a:spLocks noChangeShapeType="1"/>
            </p:cNvSpPr>
            <p:nvPr/>
          </p:nvSpPr>
          <p:spPr bwMode="auto">
            <a:xfrm flipV="1">
              <a:off x="2997" y="2130"/>
              <a:ext cx="21" cy="27"/>
            </a:xfrm>
            <a:prstGeom prst="line">
              <a:avLst/>
            </a:prstGeom>
            <a:noFill/>
            <a:ln w="25400">
              <a:solidFill>
                <a:srgbClr val="FF00FF"/>
              </a:solidFill>
              <a:round/>
              <a:headEnd/>
              <a:tailEnd/>
            </a:ln>
          </p:spPr>
          <p:txBody>
            <a:bodyPr/>
            <a:lstStyle/>
            <a:p>
              <a:endParaRPr lang="en-US"/>
            </a:p>
          </p:txBody>
        </p:sp>
        <p:sp>
          <p:nvSpPr>
            <p:cNvPr id="941" name="Line 205"/>
            <p:cNvSpPr>
              <a:spLocks noChangeShapeType="1"/>
            </p:cNvSpPr>
            <p:nvPr/>
          </p:nvSpPr>
          <p:spPr bwMode="auto">
            <a:xfrm flipV="1">
              <a:off x="3018" y="2108"/>
              <a:ext cx="27" cy="22"/>
            </a:xfrm>
            <a:prstGeom prst="line">
              <a:avLst/>
            </a:prstGeom>
            <a:noFill/>
            <a:ln w="25400">
              <a:solidFill>
                <a:srgbClr val="FF00FF"/>
              </a:solidFill>
              <a:round/>
              <a:headEnd/>
              <a:tailEnd/>
            </a:ln>
          </p:spPr>
          <p:txBody>
            <a:bodyPr/>
            <a:lstStyle/>
            <a:p>
              <a:endParaRPr lang="en-US"/>
            </a:p>
          </p:txBody>
        </p:sp>
        <p:sp>
          <p:nvSpPr>
            <p:cNvPr id="942" name="Line 206"/>
            <p:cNvSpPr>
              <a:spLocks noChangeShapeType="1"/>
            </p:cNvSpPr>
            <p:nvPr/>
          </p:nvSpPr>
          <p:spPr bwMode="auto">
            <a:xfrm flipV="1">
              <a:off x="3045" y="2082"/>
              <a:ext cx="27" cy="26"/>
            </a:xfrm>
            <a:prstGeom prst="line">
              <a:avLst/>
            </a:prstGeom>
            <a:noFill/>
            <a:ln w="25400">
              <a:solidFill>
                <a:srgbClr val="FF00FF"/>
              </a:solidFill>
              <a:round/>
              <a:headEnd/>
              <a:tailEnd/>
            </a:ln>
          </p:spPr>
          <p:txBody>
            <a:bodyPr/>
            <a:lstStyle/>
            <a:p>
              <a:endParaRPr lang="en-US"/>
            </a:p>
          </p:txBody>
        </p:sp>
        <p:sp>
          <p:nvSpPr>
            <p:cNvPr id="943" name="Line 207"/>
            <p:cNvSpPr>
              <a:spLocks noChangeShapeType="1"/>
            </p:cNvSpPr>
            <p:nvPr/>
          </p:nvSpPr>
          <p:spPr bwMode="auto">
            <a:xfrm flipV="1">
              <a:off x="3072" y="2060"/>
              <a:ext cx="21" cy="22"/>
            </a:xfrm>
            <a:prstGeom prst="line">
              <a:avLst/>
            </a:prstGeom>
            <a:noFill/>
            <a:ln w="25400">
              <a:solidFill>
                <a:srgbClr val="FF00FF"/>
              </a:solidFill>
              <a:round/>
              <a:headEnd/>
              <a:tailEnd/>
            </a:ln>
          </p:spPr>
          <p:txBody>
            <a:bodyPr/>
            <a:lstStyle/>
            <a:p>
              <a:endParaRPr lang="en-US"/>
            </a:p>
          </p:txBody>
        </p:sp>
        <p:sp>
          <p:nvSpPr>
            <p:cNvPr id="944" name="Line 208"/>
            <p:cNvSpPr>
              <a:spLocks noChangeShapeType="1"/>
            </p:cNvSpPr>
            <p:nvPr/>
          </p:nvSpPr>
          <p:spPr bwMode="auto">
            <a:xfrm flipV="1">
              <a:off x="3093" y="2034"/>
              <a:ext cx="27" cy="26"/>
            </a:xfrm>
            <a:prstGeom prst="line">
              <a:avLst/>
            </a:prstGeom>
            <a:noFill/>
            <a:ln w="25400">
              <a:solidFill>
                <a:srgbClr val="FF00FF"/>
              </a:solidFill>
              <a:round/>
              <a:headEnd/>
              <a:tailEnd/>
            </a:ln>
          </p:spPr>
          <p:txBody>
            <a:bodyPr/>
            <a:lstStyle/>
            <a:p>
              <a:endParaRPr lang="en-US"/>
            </a:p>
          </p:txBody>
        </p:sp>
        <p:sp>
          <p:nvSpPr>
            <p:cNvPr id="945" name="Line 209"/>
            <p:cNvSpPr>
              <a:spLocks noChangeShapeType="1"/>
            </p:cNvSpPr>
            <p:nvPr/>
          </p:nvSpPr>
          <p:spPr bwMode="auto">
            <a:xfrm flipV="1">
              <a:off x="3120" y="2007"/>
              <a:ext cx="26" cy="27"/>
            </a:xfrm>
            <a:prstGeom prst="line">
              <a:avLst/>
            </a:prstGeom>
            <a:noFill/>
            <a:ln w="25400">
              <a:solidFill>
                <a:srgbClr val="FF00FF"/>
              </a:solidFill>
              <a:round/>
              <a:headEnd/>
              <a:tailEnd/>
            </a:ln>
          </p:spPr>
          <p:txBody>
            <a:bodyPr/>
            <a:lstStyle/>
            <a:p>
              <a:endParaRPr lang="en-US"/>
            </a:p>
          </p:txBody>
        </p:sp>
        <p:sp>
          <p:nvSpPr>
            <p:cNvPr id="946" name="Line 210"/>
            <p:cNvSpPr>
              <a:spLocks noChangeShapeType="1"/>
            </p:cNvSpPr>
            <p:nvPr/>
          </p:nvSpPr>
          <p:spPr bwMode="auto">
            <a:xfrm flipV="1">
              <a:off x="3146" y="1980"/>
              <a:ext cx="22" cy="27"/>
            </a:xfrm>
            <a:prstGeom prst="line">
              <a:avLst/>
            </a:prstGeom>
            <a:noFill/>
            <a:ln w="25400">
              <a:solidFill>
                <a:srgbClr val="FF00FF"/>
              </a:solidFill>
              <a:round/>
              <a:headEnd/>
              <a:tailEnd/>
            </a:ln>
          </p:spPr>
          <p:txBody>
            <a:bodyPr/>
            <a:lstStyle/>
            <a:p>
              <a:endParaRPr lang="en-US"/>
            </a:p>
          </p:txBody>
        </p:sp>
        <p:sp>
          <p:nvSpPr>
            <p:cNvPr id="947" name="Line 211"/>
            <p:cNvSpPr>
              <a:spLocks noChangeShapeType="1"/>
            </p:cNvSpPr>
            <p:nvPr/>
          </p:nvSpPr>
          <p:spPr bwMode="auto">
            <a:xfrm flipV="1">
              <a:off x="3168" y="1959"/>
              <a:ext cx="26" cy="21"/>
            </a:xfrm>
            <a:prstGeom prst="line">
              <a:avLst/>
            </a:prstGeom>
            <a:noFill/>
            <a:ln w="25400">
              <a:solidFill>
                <a:srgbClr val="FF00FF"/>
              </a:solidFill>
              <a:round/>
              <a:headEnd/>
              <a:tailEnd/>
            </a:ln>
          </p:spPr>
          <p:txBody>
            <a:bodyPr/>
            <a:lstStyle/>
            <a:p>
              <a:endParaRPr lang="en-US"/>
            </a:p>
          </p:txBody>
        </p:sp>
        <p:sp>
          <p:nvSpPr>
            <p:cNvPr id="948" name="Line 212"/>
            <p:cNvSpPr>
              <a:spLocks noChangeShapeType="1"/>
            </p:cNvSpPr>
            <p:nvPr/>
          </p:nvSpPr>
          <p:spPr bwMode="auto">
            <a:xfrm flipV="1">
              <a:off x="3194" y="1932"/>
              <a:ext cx="27" cy="27"/>
            </a:xfrm>
            <a:prstGeom prst="line">
              <a:avLst/>
            </a:prstGeom>
            <a:noFill/>
            <a:ln w="25400">
              <a:solidFill>
                <a:srgbClr val="FF00FF"/>
              </a:solidFill>
              <a:round/>
              <a:headEnd/>
              <a:tailEnd/>
            </a:ln>
          </p:spPr>
          <p:txBody>
            <a:bodyPr/>
            <a:lstStyle/>
            <a:p>
              <a:endParaRPr lang="en-US"/>
            </a:p>
          </p:txBody>
        </p:sp>
        <p:sp>
          <p:nvSpPr>
            <p:cNvPr id="949" name="Line 213"/>
            <p:cNvSpPr>
              <a:spLocks noChangeShapeType="1"/>
            </p:cNvSpPr>
            <p:nvPr/>
          </p:nvSpPr>
          <p:spPr bwMode="auto">
            <a:xfrm flipV="1">
              <a:off x="3221" y="1906"/>
              <a:ext cx="21" cy="26"/>
            </a:xfrm>
            <a:prstGeom prst="line">
              <a:avLst/>
            </a:prstGeom>
            <a:noFill/>
            <a:ln w="25400">
              <a:solidFill>
                <a:srgbClr val="FF00FF"/>
              </a:solidFill>
              <a:round/>
              <a:headEnd/>
              <a:tailEnd/>
            </a:ln>
          </p:spPr>
          <p:txBody>
            <a:bodyPr/>
            <a:lstStyle/>
            <a:p>
              <a:endParaRPr lang="en-US"/>
            </a:p>
          </p:txBody>
        </p:sp>
        <p:sp>
          <p:nvSpPr>
            <p:cNvPr id="950" name="Line 214"/>
            <p:cNvSpPr>
              <a:spLocks noChangeShapeType="1"/>
            </p:cNvSpPr>
            <p:nvPr/>
          </p:nvSpPr>
          <p:spPr bwMode="auto">
            <a:xfrm flipV="1">
              <a:off x="3242" y="1879"/>
              <a:ext cx="27" cy="27"/>
            </a:xfrm>
            <a:prstGeom prst="line">
              <a:avLst/>
            </a:prstGeom>
            <a:noFill/>
            <a:ln w="25400">
              <a:solidFill>
                <a:srgbClr val="FF00FF"/>
              </a:solidFill>
              <a:round/>
              <a:headEnd/>
              <a:tailEnd/>
            </a:ln>
          </p:spPr>
          <p:txBody>
            <a:bodyPr/>
            <a:lstStyle/>
            <a:p>
              <a:endParaRPr lang="en-US"/>
            </a:p>
          </p:txBody>
        </p:sp>
        <p:sp>
          <p:nvSpPr>
            <p:cNvPr id="951" name="Line 215"/>
            <p:cNvSpPr>
              <a:spLocks noChangeShapeType="1"/>
            </p:cNvSpPr>
            <p:nvPr/>
          </p:nvSpPr>
          <p:spPr bwMode="auto">
            <a:xfrm flipV="1">
              <a:off x="3269" y="1852"/>
              <a:ext cx="27" cy="27"/>
            </a:xfrm>
            <a:prstGeom prst="line">
              <a:avLst/>
            </a:prstGeom>
            <a:noFill/>
            <a:ln w="25400">
              <a:solidFill>
                <a:srgbClr val="FF00FF"/>
              </a:solidFill>
              <a:round/>
              <a:headEnd/>
              <a:tailEnd/>
            </a:ln>
          </p:spPr>
          <p:txBody>
            <a:bodyPr/>
            <a:lstStyle/>
            <a:p>
              <a:endParaRPr lang="en-US"/>
            </a:p>
          </p:txBody>
        </p:sp>
        <p:sp>
          <p:nvSpPr>
            <p:cNvPr id="952" name="Line 216"/>
            <p:cNvSpPr>
              <a:spLocks noChangeShapeType="1"/>
            </p:cNvSpPr>
            <p:nvPr/>
          </p:nvSpPr>
          <p:spPr bwMode="auto">
            <a:xfrm flipV="1">
              <a:off x="3296" y="1826"/>
              <a:ext cx="21" cy="26"/>
            </a:xfrm>
            <a:prstGeom prst="line">
              <a:avLst/>
            </a:prstGeom>
            <a:noFill/>
            <a:ln w="25400">
              <a:solidFill>
                <a:srgbClr val="FF00FF"/>
              </a:solidFill>
              <a:round/>
              <a:headEnd/>
              <a:tailEnd/>
            </a:ln>
          </p:spPr>
          <p:txBody>
            <a:bodyPr/>
            <a:lstStyle/>
            <a:p>
              <a:endParaRPr lang="en-US"/>
            </a:p>
          </p:txBody>
        </p:sp>
        <p:sp>
          <p:nvSpPr>
            <p:cNvPr id="953" name="Line 217"/>
            <p:cNvSpPr>
              <a:spLocks noChangeShapeType="1"/>
            </p:cNvSpPr>
            <p:nvPr/>
          </p:nvSpPr>
          <p:spPr bwMode="auto">
            <a:xfrm flipV="1">
              <a:off x="3317" y="1799"/>
              <a:ext cx="27" cy="27"/>
            </a:xfrm>
            <a:prstGeom prst="line">
              <a:avLst/>
            </a:prstGeom>
            <a:noFill/>
            <a:ln w="25400">
              <a:solidFill>
                <a:srgbClr val="FF00FF"/>
              </a:solidFill>
              <a:round/>
              <a:headEnd/>
              <a:tailEnd/>
            </a:ln>
          </p:spPr>
          <p:txBody>
            <a:bodyPr/>
            <a:lstStyle/>
            <a:p>
              <a:endParaRPr lang="en-US"/>
            </a:p>
          </p:txBody>
        </p:sp>
        <p:sp>
          <p:nvSpPr>
            <p:cNvPr id="954" name="Freeform 218"/>
            <p:cNvSpPr>
              <a:spLocks/>
            </p:cNvSpPr>
            <p:nvPr/>
          </p:nvSpPr>
          <p:spPr bwMode="auto">
            <a:xfrm>
              <a:off x="3344" y="1767"/>
              <a:ext cx="21" cy="32"/>
            </a:xfrm>
            <a:custGeom>
              <a:avLst/>
              <a:gdLst>
                <a:gd name="T0" fmla="*/ 0 w 21"/>
                <a:gd name="T1" fmla="*/ 32 h 32"/>
                <a:gd name="T2" fmla="*/ 11 w 21"/>
                <a:gd name="T3" fmla="*/ 16 h 32"/>
                <a:gd name="T4" fmla="*/ 21 w 21"/>
                <a:gd name="T5" fmla="*/ 0 h 32"/>
                <a:gd name="T6" fmla="*/ 0 60000 65536"/>
                <a:gd name="T7" fmla="*/ 0 60000 65536"/>
                <a:gd name="T8" fmla="*/ 0 60000 65536"/>
                <a:gd name="T9" fmla="*/ 0 w 21"/>
                <a:gd name="T10" fmla="*/ 0 h 32"/>
                <a:gd name="T11" fmla="*/ 21 w 21"/>
                <a:gd name="T12" fmla="*/ 32 h 32"/>
              </a:gdLst>
              <a:ahLst/>
              <a:cxnLst>
                <a:cxn ang="T6">
                  <a:pos x="T0" y="T1"/>
                </a:cxn>
                <a:cxn ang="T7">
                  <a:pos x="T2" y="T3"/>
                </a:cxn>
                <a:cxn ang="T8">
                  <a:pos x="T4" y="T5"/>
                </a:cxn>
              </a:cxnLst>
              <a:rect l="T9" t="T10" r="T11" b="T12"/>
              <a:pathLst>
                <a:path w="21" h="32">
                  <a:moveTo>
                    <a:pt x="0" y="32"/>
                  </a:moveTo>
                  <a:lnTo>
                    <a:pt x="11" y="16"/>
                  </a:lnTo>
                  <a:lnTo>
                    <a:pt x="21" y="0"/>
                  </a:lnTo>
                </a:path>
              </a:pathLst>
            </a:custGeom>
            <a:noFill/>
            <a:ln w="25400">
              <a:solidFill>
                <a:srgbClr val="FF00FF"/>
              </a:solidFill>
              <a:prstDash val="solid"/>
              <a:round/>
              <a:headEnd/>
              <a:tailEnd/>
            </a:ln>
          </p:spPr>
          <p:txBody>
            <a:bodyPr/>
            <a:lstStyle/>
            <a:p>
              <a:endParaRPr lang="en-US"/>
            </a:p>
          </p:txBody>
        </p:sp>
        <p:sp>
          <p:nvSpPr>
            <p:cNvPr id="955" name="Line 219"/>
            <p:cNvSpPr>
              <a:spLocks noChangeShapeType="1"/>
            </p:cNvSpPr>
            <p:nvPr/>
          </p:nvSpPr>
          <p:spPr bwMode="auto">
            <a:xfrm flipV="1">
              <a:off x="3365" y="1740"/>
              <a:ext cx="27" cy="27"/>
            </a:xfrm>
            <a:prstGeom prst="line">
              <a:avLst/>
            </a:prstGeom>
            <a:noFill/>
            <a:ln w="25400">
              <a:solidFill>
                <a:srgbClr val="FF00FF"/>
              </a:solidFill>
              <a:round/>
              <a:headEnd/>
              <a:tailEnd/>
            </a:ln>
          </p:spPr>
          <p:txBody>
            <a:bodyPr/>
            <a:lstStyle/>
            <a:p>
              <a:endParaRPr lang="en-US"/>
            </a:p>
          </p:txBody>
        </p:sp>
        <p:sp>
          <p:nvSpPr>
            <p:cNvPr id="956" name="Line 220"/>
            <p:cNvSpPr>
              <a:spLocks noChangeShapeType="1"/>
            </p:cNvSpPr>
            <p:nvPr/>
          </p:nvSpPr>
          <p:spPr bwMode="auto">
            <a:xfrm flipV="1">
              <a:off x="3392" y="1714"/>
              <a:ext cx="27" cy="26"/>
            </a:xfrm>
            <a:prstGeom prst="line">
              <a:avLst/>
            </a:prstGeom>
            <a:noFill/>
            <a:ln w="25400">
              <a:solidFill>
                <a:srgbClr val="FF00FF"/>
              </a:solidFill>
              <a:round/>
              <a:headEnd/>
              <a:tailEnd/>
            </a:ln>
          </p:spPr>
          <p:txBody>
            <a:bodyPr/>
            <a:lstStyle/>
            <a:p>
              <a:endParaRPr lang="en-US"/>
            </a:p>
          </p:txBody>
        </p:sp>
        <p:sp>
          <p:nvSpPr>
            <p:cNvPr id="957" name="Freeform 221"/>
            <p:cNvSpPr>
              <a:spLocks/>
            </p:cNvSpPr>
            <p:nvPr/>
          </p:nvSpPr>
          <p:spPr bwMode="auto">
            <a:xfrm>
              <a:off x="3419" y="1682"/>
              <a:ext cx="21" cy="32"/>
            </a:xfrm>
            <a:custGeom>
              <a:avLst/>
              <a:gdLst>
                <a:gd name="T0" fmla="*/ 0 w 21"/>
                <a:gd name="T1" fmla="*/ 32 h 32"/>
                <a:gd name="T2" fmla="*/ 10 w 21"/>
                <a:gd name="T3" fmla="*/ 16 h 32"/>
                <a:gd name="T4" fmla="*/ 21 w 21"/>
                <a:gd name="T5" fmla="*/ 0 h 32"/>
                <a:gd name="T6" fmla="*/ 0 60000 65536"/>
                <a:gd name="T7" fmla="*/ 0 60000 65536"/>
                <a:gd name="T8" fmla="*/ 0 60000 65536"/>
                <a:gd name="T9" fmla="*/ 0 w 21"/>
                <a:gd name="T10" fmla="*/ 0 h 32"/>
                <a:gd name="T11" fmla="*/ 21 w 21"/>
                <a:gd name="T12" fmla="*/ 32 h 32"/>
              </a:gdLst>
              <a:ahLst/>
              <a:cxnLst>
                <a:cxn ang="T6">
                  <a:pos x="T0" y="T1"/>
                </a:cxn>
                <a:cxn ang="T7">
                  <a:pos x="T2" y="T3"/>
                </a:cxn>
                <a:cxn ang="T8">
                  <a:pos x="T4" y="T5"/>
                </a:cxn>
              </a:cxnLst>
              <a:rect l="T9" t="T10" r="T11" b="T12"/>
              <a:pathLst>
                <a:path w="21" h="32">
                  <a:moveTo>
                    <a:pt x="0" y="32"/>
                  </a:moveTo>
                  <a:lnTo>
                    <a:pt x="10" y="16"/>
                  </a:lnTo>
                  <a:lnTo>
                    <a:pt x="21" y="0"/>
                  </a:lnTo>
                </a:path>
              </a:pathLst>
            </a:custGeom>
            <a:noFill/>
            <a:ln w="25400">
              <a:solidFill>
                <a:srgbClr val="FF00FF"/>
              </a:solidFill>
              <a:prstDash val="solid"/>
              <a:round/>
              <a:headEnd/>
              <a:tailEnd/>
            </a:ln>
          </p:spPr>
          <p:txBody>
            <a:bodyPr/>
            <a:lstStyle/>
            <a:p>
              <a:endParaRPr lang="en-US"/>
            </a:p>
          </p:txBody>
        </p:sp>
        <p:sp>
          <p:nvSpPr>
            <p:cNvPr id="958" name="Line 222"/>
            <p:cNvSpPr>
              <a:spLocks noChangeShapeType="1"/>
            </p:cNvSpPr>
            <p:nvPr/>
          </p:nvSpPr>
          <p:spPr bwMode="auto">
            <a:xfrm flipV="1">
              <a:off x="3440" y="1655"/>
              <a:ext cx="27" cy="27"/>
            </a:xfrm>
            <a:prstGeom prst="line">
              <a:avLst/>
            </a:prstGeom>
            <a:noFill/>
            <a:ln w="25400">
              <a:solidFill>
                <a:srgbClr val="FF00FF"/>
              </a:solidFill>
              <a:round/>
              <a:headEnd/>
              <a:tailEnd/>
            </a:ln>
          </p:spPr>
          <p:txBody>
            <a:bodyPr/>
            <a:lstStyle/>
            <a:p>
              <a:endParaRPr lang="en-US"/>
            </a:p>
          </p:txBody>
        </p:sp>
        <p:sp>
          <p:nvSpPr>
            <p:cNvPr id="959" name="Freeform 223"/>
            <p:cNvSpPr>
              <a:spLocks/>
            </p:cNvSpPr>
            <p:nvPr/>
          </p:nvSpPr>
          <p:spPr bwMode="auto">
            <a:xfrm>
              <a:off x="3467" y="1623"/>
              <a:ext cx="26" cy="32"/>
            </a:xfrm>
            <a:custGeom>
              <a:avLst/>
              <a:gdLst>
                <a:gd name="T0" fmla="*/ 0 w 26"/>
                <a:gd name="T1" fmla="*/ 32 h 32"/>
                <a:gd name="T2" fmla="*/ 16 w 26"/>
                <a:gd name="T3" fmla="*/ 16 h 32"/>
                <a:gd name="T4" fmla="*/ 26 w 26"/>
                <a:gd name="T5" fmla="*/ 0 h 32"/>
                <a:gd name="T6" fmla="*/ 0 60000 65536"/>
                <a:gd name="T7" fmla="*/ 0 60000 65536"/>
                <a:gd name="T8" fmla="*/ 0 60000 65536"/>
                <a:gd name="T9" fmla="*/ 0 w 26"/>
                <a:gd name="T10" fmla="*/ 0 h 32"/>
                <a:gd name="T11" fmla="*/ 26 w 26"/>
                <a:gd name="T12" fmla="*/ 32 h 32"/>
              </a:gdLst>
              <a:ahLst/>
              <a:cxnLst>
                <a:cxn ang="T6">
                  <a:pos x="T0" y="T1"/>
                </a:cxn>
                <a:cxn ang="T7">
                  <a:pos x="T2" y="T3"/>
                </a:cxn>
                <a:cxn ang="T8">
                  <a:pos x="T4" y="T5"/>
                </a:cxn>
              </a:cxnLst>
              <a:rect l="T9" t="T10" r="T11" b="T12"/>
              <a:pathLst>
                <a:path w="26" h="32">
                  <a:moveTo>
                    <a:pt x="0" y="32"/>
                  </a:moveTo>
                  <a:lnTo>
                    <a:pt x="16" y="16"/>
                  </a:lnTo>
                  <a:lnTo>
                    <a:pt x="26" y="0"/>
                  </a:lnTo>
                </a:path>
              </a:pathLst>
            </a:custGeom>
            <a:noFill/>
            <a:ln w="25400">
              <a:solidFill>
                <a:srgbClr val="FF00FF"/>
              </a:solidFill>
              <a:prstDash val="solid"/>
              <a:round/>
              <a:headEnd/>
              <a:tailEnd/>
            </a:ln>
          </p:spPr>
          <p:txBody>
            <a:bodyPr/>
            <a:lstStyle/>
            <a:p>
              <a:endParaRPr lang="en-US"/>
            </a:p>
          </p:txBody>
        </p:sp>
        <p:sp>
          <p:nvSpPr>
            <p:cNvPr id="960" name="Line 224"/>
            <p:cNvSpPr>
              <a:spLocks noChangeShapeType="1"/>
            </p:cNvSpPr>
            <p:nvPr/>
          </p:nvSpPr>
          <p:spPr bwMode="auto">
            <a:xfrm flipV="1">
              <a:off x="3493" y="1596"/>
              <a:ext cx="22" cy="27"/>
            </a:xfrm>
            <a:prstGeom prst="line">
              <a:avLst/>
            </a:prstGeom>
            <a:noFill/>
            <a:ln w="25400">
              <a:solidFill>
                <a:srgbClr val="FF00FF"/>
              </a:solidFill>
              <a:round/>
              <a:headEnd/>
              <a:tailEnd/>
            </a:ln>
          </p:spPr>
          <p:txBody>
            <a:bodyPr/>
            <a:lstStyle/>
            <a:p>
              <a:endParaRPr lang="en-US"/>
            </a:p>
          </p:txBody>
        </p:sp>
        <p:sp>
          <p:nvSpPr>
            <p:cNvPr id="961" name="Rectangle 225"/>
            <p:cNvSpPr>
              <a:spLocks noChangeArrowheads="1"/>
            </p:cNvSpPr>
            <p:nvPr/>
          </p:nvSpPr>
          <p:spPr bwMode="auto">
            <a:xfrm>
              <a:off x="2165" y="881"/>
              <a:ext cx="815" cy="145"/>
            </a:xfrm>
            <a:prstGeom prst="rect">
              <a:avLst/>
            </a:prstGeom>
            <a:noFill/>
            <a:ln w="9525">
              <a:noFill/>
              <a:miter lim="800000"/>
              <a:headEnd/>
              <a:tailEnd/>
            </a:ln>
          </p:spPr>
          <p:txBody>
            <a:bodyPr wrap="none" lIns="0" tIns="0" rIns="0" bIns="0">
              <a:spAutoFit/>
            </a:bodyPr>
            <a:lstStyle/>
            <a:p>
              <a:r>
                <a:rPr lang="en-US" sz="1500">
                  <a:solidFill>
                    <a:schemeClr val="tx1"/>
                  </a:solidFill>
                </a:rPr>
                <a:t>Pumping Energy</a:t>
              </a:r>
              <a:endParaRPr lang="en-US" sz="2400" b="0">
                <a:solidFill>
                  <a:schemeClr val="tx1"/>
                </a:solidFill>
                <a:latin typeface="Times New Roman" pitchFamily="18" charset="0"/>
              </a:endParaRPr>
            </a:p>
          </p:txBody>
        </p:sp>
        <p:sp>
          <p:nvSpPr>
            <p:cNvPr id="962" name="Rectangle 226"/>
            <p:cNvSpPr>
              <a:spLocks noChangeArrowheads="1"/>
            </p:cNvSpPr>
            <p:nvPr/>
          </p:nvSpPr>
          <p:spPr bwMode="auto">
            <a:xfrm>
              <a:off x="895" y="2999"/>
              <a:ext cx="61" cy="145"/>
            </a:xfrm>
            <a:prstGeom prst="rect">
              <a:avLst/>
            </a:prstGeom>
            <a:noFill/>
            <a:ln w="9525">
              <a:noFill/>
              <a:miter lim="800000"/>
              <a:headEnd/>
              <a:tailEnd/>
            </a:ln>
          </p:spPr>
          <p:txBody>
            <a:bodyPr wrap="none" lIns="0" tIns="0" rIns="0" bIns="0">
              <a:spAutoFit/>
            </a:bodyPr>
            <a:lstStyle/>
            <a:p>
              <a:r>
                <a:rPr lang="en-US" sz="1500">
                  <a:solidFill>
                    <a:schemeClr val="tx1"/>
                  </a:solidFill>
                </a:rPr>
                <a:t>0</a:t>
              </a:r>
              <a:endParaRPr lang="en-US" sz="2400" b="0">
                <a:solidFill>
                  <a:schemeClr val="tx1"/>
                </a:solidFill>
                <a:latin typeface="Times New Roman" pitchFamily="18" charset="0"/>
              </a:endParaRPr>
            </a:p>
          </p:txBody>
        </p:sp>
        <p:sp>
          <p:nvSpPr>
            <p:cNvPr id="963" name="Rectangle 227"/>
            <p:cNvSpPr>
              <a:spLocks noChangeArrowheads="1"/>
            </p:cNvSpPr>
            <p:nvPr/>
          </p:nvSpPr>
          <p:spPr bwMode="auto">
            <a:xfrm>
              <a:off x="826" y="2701"/>
              <a:ext cx="121" cy="145"/>
            </a:xfrm>
            <a:prstGeom prst="rect">
              <a:avLst/>
            </a:prstGeom>
            <a:noFill/>
            <a:ln w="9525">
              <a:noFill/>
              <a:miter lim="800000"/>
              <a:headEnd/>
              <a:tailEnd/>
            </a:ln>
          </p:spPr>
          <p:txBody>
            <a:bodyPr wrap="none" lIns="0" tIns="0" rIns="0" bIns="0">
              <a:spAutoFit/>
            </a:bodyPr>
            <a:lstStyle/>
            <a:p>
              <a:r>
                <a:rPr lang="en-US" sz="1500">
                  <a:solidFill>
                    <a:schemeClr val="tx1"/>
                  </a:solidFill>
                </a:rPr>
                <a:t>10</a:t>
              </a:r>
              <a:endParaRPr lang="en-US" sz="2400" b="0">
                <a:solidFill>
                  <a:schemeClr val="tx1"/>
                </a:solidFill>
                <a:latin typeface="Times New Roman" pitchFamily="18" charset="0"/>
              </a:endParaRPr>
            </a:p>
          </p:txBody>
        </p:sp>
        <p:sp>
          <p:nvSpPr>
            <p:cNvPr id="964" name="Rectangle 228"/>
            <p:cNvSpPr>
              <a:spLocks noChangeArrowheads="1"/>
            </p:cNvSpPr>
            <p:nvPr/>
          </p:nvSpPr>
          <p:spPr bwMode="auto">
            <a:xfrm>
              <a:off x="826" y="2397"/>
              <a:ext cx="121" cy="145"/>
            </a:xfrm>
            <a:prstGeom prst="rect">
              <a:avLst/>
            </a:prstGeom>
            <a:noFill/>
            <a:ln w="9525">
              <a:noFill/>
              <a:miter lim="800000"/>
              <a:headEnd/>
              <a:tailEnd/>
            </a:ln>
          </p:spPr>
          <p:txBody>
            <a:bodyPr wrap="none" lIns="0" tIns="0" rIns="0" bIns="0">
              <a:spAutoFit/>
            </a:bodyPr>
            <a:lstStyle/>
            <a:p>
              <a:r>
                <a:rPr lang="en-US" sz="1500">
                  <a:solidFill>
                    <a:schemeClr val="tx1"/>
                  </a:solidFill>
                </a:rPr>
                <a:t>20</a:t>
              </a:r>
              <a:endParaRPr lang="en-US" sz="2400" b="0">
                <a:solidFill>
                  <a:schemeClr val="tx1"/>
                </a:solidFill>
                <a:latin typeface="Times New Roman" pitchFamily="18" charset="0"/>
              </a:endParaRPr>
            </a:p>
          </p:txBody>
        </p:sp>
        <p:sp>
          <p:nvSpPr>
            <p:cNvPr id="965" name="Rectangle 229"/>
            <p:cNvSpPr>
              <a:spLocks noChangeArrowheads="1"/>
            </p:cNvSpPr>
            <p:nvPr/>
          </p:nvSpPr>
          <p:spPr bwMode="auto">
            <a:xfrm>
              <a:off x="826" y="2098"/>
              <a:ext cx="121" cy="145"/>
            </a:xfrm>
            <a:prstGeom prst="rect">
              <a:avLst/>
            </a:prstGeom>
            <a:noFill/>
            <a:ln w="9525">
              <a:noFill/>
              <a:miter lim="800000"/>
              <a:headEnd/>
              <a:tailEnd/>
            </a:ln>
          </p:spPr>
          <p:txBody>
            <a:bodyPr wrap="none" lIns="0" tIns="0" rIns="0" bIns="0">
              <a:spAutoFit/>
            </a:bodyPr>
            <a:lstStyle/>
            <a:p>
              <a:r>
                <a:rPr lang="en-US" sz="1500">
                  <a:solidFill>
                    <a:schemeClr val="tx1"/>
                  </a:solidFill>
                </a:rPr>
                <a:t>30</a:t>
              </a:r>
              <a:endParaRPr lang="en-US" sz="2400" b="0">
                <a:solidFill>
                  <a:schemeClr val="tx1"/>
                </a:solidFill>
                <a:latin typeface="Times New Roman" pitchFamily="18" charset="0"/>
              </a:endParaRPr>
            </a:p>
          </p:txBody>
        </p:sp>
        <p:sp>
          <p:nvSpPr>
            <p:cNvPr id="966" name="Rectangle 230"/>
            <p:cNvSpPr>
              <a:spLocks noChangeArrowheads="1"/>
            </p:cNvSpPr>
            <p:nvPr/>
          </p:nvSpPr>
          <p:spPr bwMode="auto">
            <a:xfrm>
              <a:off x="826" y="1799"/>
              <a:ext cx="121" cy="145"/>
            </a:xfrm>
            <a:prstGeom prst="rect">
              <a:avLst/>
            </a:prstGeom>
            <a:noFill/>
            <a:ln w="9525">
              <a:noFill/>
              <a:miter lim="800000"/>
              <a:headEnd/>
              <a:tailEnd/>
            </a:ln>
          </p:spPr>
          <p:txBody>
            <a:bodyPr wrap="none" lIns="0" tIns="0" rIns="0" bIns="0">
              <a:spAutoFit/>
            </a:bodyPr>
            <a:lstStyle/>
            <a:p>
              <a:r>
                <a:rPr lang="en-US" sz="1500">
                  <a:solidFill>
                    <a:schemeClr val="tx1"/>
                  </a:solidFill>
                </a:rPr>
                <a:t>40</a:t>
              </a:r>
              <a:endParaRPr lang="en-US" sz="2400" b="0">
                <a:solidFill>
                  <a:schemeClr val="tx1"/>
                </a:solidFill>
                <a:latin typeface="Times New Roman" pitchFamily="18" charset="0"/>
              </a:endParaRPr>
            </a:p>
          </p:txBody>
        </p:sp>
        <p:sp>
          <p:nvSpPr>
            <p:cNvPr id="967" name="Rectangle 231"/>
            <p:cNvSpPr>
              <a:spLocks noChangeArrowheads="1"/>
            </p:cNvSpPr>
            <p:nvPr/>
          </p:nvSpPr>
          <p:spPr bwMode="auto">
            <a:xfrm>
              <a:off x="826" y="1495"/>
              <a:ext cx="121" cy="145"/>
            </a:xfrm>
            <a:prstGeom prst="rect">
              <a:avLst/>
            </a:prstGeom>
            <a:noFill/>
            <a:ln w="9525">
              <a:noFill/>
              <a:miter lim="800000"/>
              <a:headEnd/>
              <a:tailEnd/>
            </a:ln>
          </p:spPr>
          <p:txBody>
            <a:bodyPr wrap="none" lIns="0" tIns="0" rIns="0" bIns="0">
              <a:spAutoFit/>
            </a:bodyPr>
            <a:lstStyle/>
            <a:p>
              <a:r>
                <a:rPr lang="en-US" sz="1500" dirty="0">
                  <a:solidFill>
                    <a:schemeClr val="tx1"/>
                  </a:solidFill>
                </a:rPr>
                <a:t>50</a:t>
              </a:r>
              <a:endParaRPr lang="en-US" sz="2400" b="0" dirty="0">
                <a:solidFill>
                  <a:schemeClr val="tx1"/>
                </a:solidFill>
                <a:latin typeface="Times New Roman" pitchFamily="18" charset="0"/>
              </a:endParaRPr>
            </a:p>
          </p:txBody>
        </p:sp>
        <p:sp>
          <p:nvSpPr>
            <p:cNvPr id="968" name="Rectangle 232"/>
            <p:cNvSpPr>
              <a:spLocks noChangeArrowheads="1"/>
            </p:cNvSpPr>
            <p:nvPr/>
          </p:nvSpPr>
          <p:spPr bwMode="auto">
            <a:xfrm>
              <a:off x="826" y="1196"/>
              <a:ext cx="121" cy="145"/>
            </a:xfrm>
            <a:prstGeom prst="rect">
              <a:avLst/>
            </a:prstGeom>
            <a:noFill/>
            <a:ln w="9525">
              <a:noFill/>
              <a:miter lim="800000"/>
              <a:headEnd/>
              <a:tailEnd/>
            </a:ln>
          </p:spPr>
          <p:txBody>
            <a:bodyPr wrap="none" lIns="0" tIns="0" rIns="0" bIns="0">
              <a:spAutoFit/>
            </a:bodyPr>
            <a:lstStyle/>
            <a:p>
              <a:r>
                <a:rPr lang="en-US" sz="1500">
                  <a:solidFill>
                    <a:schemeClr val="tx1"/>
                  </a:solidFill>
                </a:rPr>
                <a:t>60</a:t>
              </a:r>
              <a:endParaRPr lang="en-US" sz="2400" b="0">
                <a:solidFill>
                  <a:schemeClr val="tx1"/>
                </a:solidFill>
                <a:latin typeface="Times New Roman" pitchFamily="18" charset="0"/>
              </a:endParaRPr>
            </a:p>
          </p:txBody>
        </p:sp>
        <p:sp>
          <p:nvSpPr>
            <p:cNvPr id="969" name="Rectangle 233"/>
            <p:cNvSpPr>
              <a:spLocks noChangeArrowheads="1"/>
            </p:cNvSpPr>
            <p:nvPr/>
          </p:nvSpPr>
          <p:spPr bwMode="auto">
            <a:xfrm>
              <a:off x="1029" y="3176"/>
              <a:ext cx="61" cy="145"/>
            </a:xfrm>
            <a:prstGeom prst="rect">
              <a:avLst/>
            </a:prstGeom>
            <a:noFill/>
            <a:ln w="9525">
              <a:noFill/>
              <a:miter lim="800000"/>
              <a:headEnd/>
              <a:tailEnd/>
            </a:ln>
          </p:spPr>
          <p:txBody>
            <a:bodyPr wrap="none" lIns="0" tIns="0" rIns="0" bIns="0">
              <a:spAutoFit/>
            </a:bodyPr>
            <a:lstStyle/>
            <a:p>
              <a:r>
                <a:rPr lang="en-US" sz="1500">
                  <a:solidFill>
                    <a:schemeClr val="tx1"/>
                  </a:solidFill>
                </a:rPr>
                <a:t>0</a:t>
              </a:r>
              <a:endParaRPr lang="en-US" sz="2400" b="0">
                <a:solidFill>
                  <a:schemeClr val="tx1"/>
                </a:solidFill>
                <a:latin typeface="Times New Roman" pitchFamily="18" charset="0"/>
              </a:endParaRPr>
            </a:p>
          </p:txBody>
        </p:sp>
        <p:sp>
          <p:nvSpPr>
            <p:cNvPr id="970" name="Rectangle 234"/>
            <p:cNvSpPr>
              <a:spLocks noChangeArrowheads="1"/>
            </p:cNvSpPr>
            <p:nvPr/>
          </p:nvSpPr>
          <p:spPr bwMode="auto">
            <a:xfrm>
              <a:off x="1455" y="3176"/>
              <a:ext cx="182" cy="145"/>
            </a:xfrm>
            <a:prstGeom prst="rect">
              <a:avLst/>
            </a:prstGeom>
            <a:noFill/>
            <a:ln w="9525">
              <a:noFill/>
              <a:miter lim="800000"/>
              <a:headEnd/>
              <a:tailEnd/>
            </a:ln>
          </p:spPr>
          <p:txBody>
            <a:bodyPr wrap="none" lIns="0" tIns="0" rIns="0" bIns="0">
              <a:spAutoFit/>
            </a:bodyPr>
            <a:lstStyle/>
            <a:p>
              <a:r>
                <a:rPr lang="en-US" sz="1500">
                  <a:solidFill>
                    <a:schemeClr val="tx1"/>
                  </a:solidFill>
                </a:rPr>
                <a:t>200</a:t>
              </a:r>
              <a:endParaRPr lang="en-US" sz="2400" b="0">
                <a:solidFill>
                  <a:schemeClr val="tx1"/>
                </a:solidFill>
                <a:latin typeface="Times New Roman" pitchFamily="18" charset="0"/>
              </a:endParaRPr>
            </a:p>
          </p:txBody>
        </p:sp>
        <p:sp>
          <p:nvSpPr>
            <p:cNvPr id="971" name="Rectangle 235"/>
            <p:cNvSpPr>
              <a:spLocks noChangeArrowheads="1"/>
            </p:cNvSpPr>
            <p:nvPr/>
          </p:nvSpPr>
          <p:spPr bwMode="auto">
            <a:xfrm>
              <a:off x="1951" y="3176"/>
              <a:ext cx="182" cy="145"/>
            </a:xfrm>
            <a:prstGeom prst="rect">
              <a:avLst/>
            </a:prstGeom>
            <a:noFill/>
            <a:ln w="9525">
              <a:noFill/>
              <a:miter lim="800000"/>
              <a:headEnd/>
              <a:tailEnd/>
            </a:ln>
          </p:spPr>
          <p:txBody>
            <a:bodyPr wrap="none" lIns="0" tIns="0" rIns="0" bIns="0">
              <a:spAutoFit/>
            </a:bodyPr>
            <a:lstStyle/>
            <a:p>
              <a:r>
                <a:rPr lang="en-US" sz="1500">
                  <a:solidFill>
                    <a:schemeClr val="tx1"/>
                  </a:solidFill>
                </a:rPr>
                <a:t>400</a:t>
              </a:r>
              <a:endParaRPr lang="en-US" sz="2400" b="0">
                <a:solidFill>
                  <a:schemeClr val="tx1"/>
                </a:solidFill>
                <a:latin typeface="Times New Roman" pitchFamily="18" charset="0"/>
              </a:endParaRPr>
            </a:p>
          </p:txBody>
        </p:sp>
        <p:sp>
          <p:nvSpPr>
            <p:cNvPr id="972" name="Rectangle 236"/>
            <p:cNvSpPr>
              <a:spLocks noChangeArrowheads="1"/>
            </p:cNvSpPr>
            <p:nvPr/>
          </p:nvSpPr>
          <p:spPr bwMode="auto">
            <a:xfrm>
              <a:off x="2448" y="3176"/>
              <a:ext cx="182" cy="145"/>
            </a:xfrm>
            <a:prstGeom prst="rect">
              <a:avLst/>
            </a:prstGeom>
            <a:noFill/>
            <a:ln w="9525">
              <a:noFill/>
              <a:miter lim="800000"/>
              <a:headEnd/>
              <a:tailEnd/>
            </a:ln>
          </p:spPr>
          <p:txBody>
            <a:bodyPr wrap="none" lIns="0" tIns="0" rIns="0" bIns="0">
              <a:spAutoFit/>
            </a:bodyPr>
            <a:lstStyle/>
            <a:p>
              <a:r>
                <a:rPr lang="en-US" sz="1500">
                  <a:solidFill>
                    <a:schemeClr val="tx1"/>
                  </a:solidFill>
                </a:rPr>
                <a:t>600</a:t>
              </a:r>
              <a:endParaRPr lang="en-US" sz="2400" b="0">
                <a:solidFill>
                  <a:schemeClr val="tx1"/>
                </a:solidFill>
                <a:latin typeface="Times New Roman" pitchFamily="18" charset="0"/>
              </a:endParaRPr>
            </a:p>
          </p:txBody>
        </p:sp>
        <p:sp>
          <p:nvSpPr>
            <p:cNvPr id="973" name="Rectangle 237"/>
            <p:cNvSpPr>
              <a:spLocks noChangeArrowheads="1"/>
            </p:cNvSpPr>
            <p:nvPr/>
          </p:nvSpPr>
          <p:spPr bwMode="auto">
            <a:xfrm>
              <a:off x="2944" y="3176"/>
              <a:ext cx="182" cy="145"/>
            </a:xfrm>
            <a:prstGeom prst="rect">
              <a:avLst/>
            </a:prstGeom>
            <a:noFill/>
            <a:ln w="9525">
              <a:noFill/>
              <a:miter lim="800000"/>
              <a:headEnd/>
              <a:tailEnd/>
            </a:ln>
          </p:spPr>
          <p:txBody>
            <a:bodyPr wrap="none" lIns="0" tIns="0" rIns="0" bIns="0">
              <a:spAutoFit/>
            </a:bodyPr>
            <a:lstStyle/>
            <a:p>
              <a:r>
                <a:rPr lang="en-US" sz="1500">
                  <a:solidFill>
                    <a:schemeClr val="tx1"/>
                  </a:solidFill>
                </a:rPr>
                <a:t>800</a:t>
              </a:r>
              <a:endParaRPr lang="en-US" sz="2400" b="0">
                <a:solidFill>
                  <a:schemeClr val="tx1"/>
                </a:solidFill>
                <a:latin typeface="Times New Roman" pitchFamily="18" charset="0"/>
              </a:endParaRPr>
            </a:p>
          </p:txBody>
        </p:sp>
        <p:sp>
          <p:nvSpPr>
            <p:cNvPr id="974" name="Rectangle 238"/>
            <p:cNvSpPr>
              <a:spLocks noChangeArrowheads="1"/>
            </p:cNvSpPr>
            <p:nvPr/>
          </p:nvSpPr>
          <p:spPr bwMode="auto">
            <a:xfrm>
              <a:off x="3403" y="3176"/>
              <a:ext cx="242" cy="145"/>
            </a:xfrm>
            <a:prstGeom prst="rect">
              <a:avLst/>
            </a:prstGeom>
            <a:noFill/>
            <a:ln w="9525">
              <a:noFill/>
              <a:miter lim="800000"/>
              <a:headEnd/>
              <a:tailEnd/>
            </a:ln>
          </p:spPr>
          <p:txBody>
            <a:bodyPr wrap="none" lIns="0" tIns="0" rIns="0" bIns="0">
              <a:spAutoFit/>
            </a:bodyPr>
            <a:lstStyle/>
            <a:p>
              <a:r>
                <a:rPr lang="en-US" sz="1500">
                  <a:solidFill>
                    <a:schemeClr val="tx1"/>
                  </a:solidFill>
                </a:rPr>
                <a:t>1000</a:t>
              </a:r>
              <a:endParaRPr lang="en-US" sz="2400" b="0">
                <a:solidFill>
                  <a:schemeClr val="tx1"/>
                </a:solidFill>
                <a:latin typeface="Times New Roman" pitchFamily="18" charset="0"/>
              </a:endParaRPr>
            </a:p>
          </p:txBody>
        </p:sp>
        <p:sp>
          <p:nvSpPr>
            <p:cNvPr id="975" name="Rectangle 239"/>
            <p:cNvSpPr>
              <a:spLocks noChangeArrowheads="1"/>
            </p:cNvSpPr>
            <p:nvPr/>
          </p:nvSpPr>
          <p:spPr bwMode="auto">
            <a:xfrm>
              <a:off x="1930" y="3384"/>
              <a:ext cx="667" cy="145"/>
            </a:xfrm>
            <a:prstGeom prst="rect">
              <a:avLst/>
            </a:prstGeom>
            <a:noFill/>
            <a:ln w="9525">
              <a:noFill/>
              <a:miter lim="800000"/>
              <a:headEnd/>
              <a:tailEnd/>
            </a:ln>
          </p:spPr>
          <p:txBody>
            <a:bodyPr wrap="none" lIns="0" tIns="0" rIns="0" bIns="0">
              <a:spAutoFit/>
            </a:bodyPr>
            <a:lstStyle/>
            <a:p>
              <a:r>
                <a:rPr lang="en-US" sz="1500">
                  <a:solidFill>
                    <a:schemeClr val="tx1"/>
                  </a:solidFill>
                </a:rPr>
                <a:t>Flow in GPM</a:t>
              </a:r>
              <a:endParaRPr lang="en-US" sz="2400" b="0">
                <a:solidFill>
                  <a:schemeClr val="tx1"/>
                </a:solidFill>
                <a:latin typeface="Times New Roman" pitchFamily="18" charset="0"/>
              </a:endParaRPr>
            </a:p>
          </p:txBody>
        </p:sp>
        <p:sp>
          <p:nvSpPr>
            <p:cNvPr id="976" name="Rectangle 240"/>
            <p:cNvSpPr>
              <a:spLocks noChangeArrowheads="1"/>
            </p:cNvSpPr>
            <p:nvPr/>
          </p:nvSpPr>
          <p:spPr bwMode="auto">
            <a:xfrm rot="16200000">
              <a:off x="438" y="2104"/>
              <a:ext cx="511" cy="145"/>
            </a:xfrm>
            <a:prstGeom prst="rect">
              <a:avLst/>
            </a:prstGeom>
            <a:noFill/>
            <a:ln w="9525">
              <a:noFill/>
              <a:miter lim="800000"/>
              <a:headEnd/>
              <a:tailEnd/>
            </a:ln>
          </p:spPr>
          <p:txBody>
            <a:bodyPr wrap="none" lIns="0" tIns="0" rIns="0" bIns="0">
              <a:spAutoFit/>
            </a:bodyPr>
            <a:lstStyle/>
            <a:p>
              <a:r>
                <a:rPr lang="en-US" sz="1500">
                  <a:solidFill>
                    <a:schemeClr val="tx1"/>
                  </a:solidFill>
                </a:rPr>
                <a:t>Head in Ft</a:t>
              </a:r>
              <a:endParaRPr lang="en-US" sz="2400" b="0">
                <a:solidFill>
                  <a:schemeClr val="tx1"/>
                </a:solidFill>
                <a:latin typeface="Times New Roman" pitchFamily="18" charset="0"/>
              </a:endParaRPr>
            </a:p>
          </p:txBody>
        </p:sp>
        <p:sp>
          <p:nvSpPr>
            <p:cNvPr id="977" name="Rectangle 241"/>
            <p:cNvSpPr>
              <a:spLocks noChangeArrowheads="1"/>
            </p:cNvSpPr>
            <p:nvPr/>
          </p:nvSpPr>
          <p:spPr bwMode="auto">
            <a:xfrm>
              <a:off x="3755" y="1991"/>
              <a:ext cx="981" cy="342"/>
            </a:xfrm>
            <a:prstGeom prst="rect">
              <a:avLst/>
            </a:prstGeom>
            <a:noFill/>
            <a:ln w="0">
              <a:solidFill>
                <a:schemeClr val="tx1"/>
              </a:solidFill>
              <a:miter lim="800000"/>
              <a:headEnd/>
              <a:tailEnd/>
            </a:ln>
          </p:spPr>
          <p:txBody>
            <a:bodyPr lIns="91431" tIns="45715" rIns="91431" bIns="45715"/>
            <a:lstStyle/>
            <a:p>
              <a:endParaRPr lang="en-US" sz="2400" b="0">
                <a:solidFill>
                  <a:schemeClr val="tx1"/>
                </a:solidFill>
                <a:latin typeface="Times New Roman" pitchFamily="18" charset="0"/>
              </a:endParaRPr>
            </a:p>
          </p:txBody>
        </p:sp>
        <p:sp>
          <p:nvSpPr>
            <p:cNvPr id="978" name="Line 242"/>
            <p:cNvSpPr>
              <a:spLocks noChangeShapeType="1"/>
            </p:cNvSpPr>
            <p:nvPr/>
          </p:nvSpPr>
          <p:spPr bwMode="auto">
            <a:xfrm>
              <a:off x="3797" y="2087"/>
              <a:ext cx="128" cy="1"/>
            </a:xfrm>
            <a:prstGeom prst="line">
              <a:avLst/>
            </a:prstGeom>
            <a:noFill/>
            <a:ln w="25400">
              <a:solidFill>
                <a:srgbClr val="FFFF00"/>
              </a:solidFill>
              <a:round/>
              <a:headEnd/>
              <a:tailEnd/>
            </a:ln>
          </p:spPr>
          <p:txBody>
            <a:bodyPr/>
            <a:lstStyle/>
            <a:p>
              <a:endParaRPr lang="en-US"/>
            </a:p>
          </p:txBody>
        </p:sp>
        <p:sp>
          <p:nvSpPr>
            <p:cNvPr id="979" name="Rectangle 243"/>
            <p:cNvSpPr>
              <a:spLocks noChangeArrowheads="1"/>
            </p:cNvSpPr>
            <p:nvPr/>
          </p:nvSpPr>
          <p:spPr bwMode="auto">
            <a:xfrm>
              <a:off x="3957" y="2018"/>
              <a:ext cx="568" cy="145"/>
            </a:xfrm>
            <a:prstGeom prst="rect">
              <a:avLst/>
            </a:prstGeom>
            <a:noFill/>
            <a:ln w="9525">
              <a:noFill/>
              <a:miter lim="800000"/>
              <a:headEnd/>
              <a:tailEnd/>
            </a:ln>
          </p:spPr>
          <p:txBody>
            <a:bodyPr wrap="none" lIns="0" tIns="0" rIns="0" bIns="0">
              <a:spAutoFit/>
            </a:bodyPr>
            <a:lstStyle/>
            <a:p>
              <a:r>
                <a:rPr lang="en-US" sz="1500">
                  <a:solidFill>
                    <a:schemeClr val="tx1"/>
                  </a:solidFill>
                </a:rPr>
                <a:t>Pump Head</a:t>
              </a:r>
              <a:endParaRPr lang="en-US" sz="2400" b="0">
                <a:solidFill>
                  <a:schemeClr val="tx1"/>
                </a:solidFill>
                <a:latin typeface="Times New Roman" pitchFamily="18" charset="0"/>
              </a:endParaRPr>
            </a:p>
          </p:txBody>
        </p:sp>
        <p:sp>
          <p:nvSpPr>
            <p:cNvPr id="980" name="Line 244"/>
            <p:cNvSpPr>
              <a:spLocks noChangeShapeType="1"/>
            </p:cNvSpPr>
            <p:nvPr/>
          </p:nvSpPr>
          <p:spPr bwMode="auto">
            <a:xfrm>
              <a:off x="3797" y="2258"/>
              <a:ext cx="128" cy="1"/>
            </a:xfrm>
            <a:prstGeom prst="line">
              <a:avLst/>
            </a:prstGeom>
            <a:noFill/>
            <a:ln w="25400">
              <a:solidFill>
                <a:srgbClr val="FF00FF"/>
              </a:solidFill>
              <a:round/>
              <a:headEnd/>
              <a:tailEnd/>
            </a:ln>
          </p:spPr>
          <p:txBody>
            <a:bodyPr/>
            <a:lstStyle/>
            <a:p>
              <a:endParaRPr lang="en-US"/>
            </a:p>
          </p:txBody>
        </p:sp>
        <p:sp>
          <p:nvSpPr>
            <p:cNvPr id="981" name="Rectangle 245"/>
            <p:cNvSpPr>
              <a:spLocks noChangeArrowheads="1"/>
            </p:cNvSpPr>
            <p:nvPr/>
          </p:nvSpPr>
          <p:spPr bwMode="auto">
            <a:xfrm>
              <a:off x="3957" y="2189"/>
              <a:ext cx="642" cy="145"/>
            </a:xfrm>
            <a:prstGeom prst="rect">
              <a:avLst/>
            </a:prstGeom>
            <a:noFill/>
            <a:ln w="9525">
              <a:noFill/>
              <a:miter lim="800000"/>
              <a:headEnd/>
              <a:tailEnd/>
            </a:ln>
          </p:spPr>
          <p:txBody>
            <a:bodyPr wrap="none" lIns="0" tIns="0" rIns="0" bIns="0">
              <a:spAutoFit/>
            </a:bodyPr>
            <a:lstStyle/>
            <a:p>
              <a:r>
                <a:rPr lang="en-US" sz="1500">
                  <a:solidFill>
                    <a:schemeClr val="tx1"/>
                  </a:solidFill>
                </a:rPr>
                <a:t>System Head</a:t>
              </a:r>
              <a:endParaRPr lang="en-US" sz="2400" b="0">
                <a:solidFill>
                  <a:schemeClr val="tx1"/>
                </a:solidFill>
                <a:latin typeface="Times New Roman" pitchFamily="18" charset="0"/>
              </a:endParaRPr>
            </a:p>
          </p:txBody>
        </p:sp>
      </p:grpSp>
    </p:spTree>
  </p:cSld>
  <p:clrMapOvr>
    <a:masterClrMapping/>
  </p:clrMapOvr>
  <p:transition>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a:xfrm>
            <a:off x="1382315" y="421483"/>
            <a:ext cx="6774063" cy="891183"/>
          </a:xfrm>
        </p:spPr>
        <p:txBody>
          <a:bodyPr lIns="91422" tIns="45711" rIns="91422" bIns="45711" anchor="t"/>
          <a:lstStyle/>
          <a:p>
            <a:pPr defTabSz="1030487" fontAlgn="auto">
              <a:spcAft>
                <a:spcPts val="0"/>
              </a:spcAft>
              <a:defRPr/>
            </a:pPr>
            <a:r>
              <a:rPr lang="en-US" dirty="0" smtClean="0">
                <a:solidFill>
                  <a:schemeClr val="accent1">
                    <a:satMod val="150000"/>
                  </a:schemeClr>
                </a:solidFill>
              </a:rPr>
              <a:t>Pump Energy</a:t>
            </a:r>
          </a:p>
        </p:txBody>
      </p:sp>
      <p:sp>
        <p:nvSpPr>
          <p:cNvPr id="107522" name="Slide Number Placeholder 2"/>
          <p:cNvSpPr>
            <a:spLocks noGrp="1"/>
          </p:cNvSpPr>
          <p:nvPr>
            <p:ph type="sldNum" sz="quarter" idx="12"/>
          </p:nvPr>
        </p:nvSpPr>
        <p:spPr/>
        <p:txBody>
          <a:bodyPr/>
          <a:lstStyle/>
          <a:p>
            <a:pPr>
              <a:defRPr/>
            </a:pPr>
            <a:fld id="{DC89BF51-1F97-493A-96D2-4BBCCF97028E}" type="slidenum">
              <a:rPr lang="en-US"/>
              <a:pPr>
                <a:defRPr/>
              </a:pPr>
              <a:t>46</a:t>
            </a:fld>
            <a:endParaRPr lang="en-US"/>
          </a:p>
        </p:txBody>
      </p:sp>
      <p:grpSp>
        <p:nvGrpSpPr>
          <p:cNvPr id="248" name="Group 3"/>
          <p:cNvGrpSpPr>
            <a:grpSpLocks/>
          </p:cNvGrpSpPr>
          <p:nvPr/>
        </p:nvGrpSpPr>
        <p:grpSpPr bwMode="auto">
          <a:xfrm>
            <a:off x="985838" y="1400176"/>
            <a:ext cx="6315075" cy="4202113"/>
            <a:chOff x="621" y="882"/>
            <a:chExt cx="3978" cy="2647"/>
          </a:xfrm>
        </p:grpSpPr>
        <p:sp>
          <p:nvSpPr>
            <p:cNvPr id="249" name="Rectangle 4"/>
            <p:cNvSpPr>
              <a:spLocks noChangeArrowheads="1"/>
            </p:cNvSpPr>
            <p:nvPr/>
          </p:nvSpPr>
          <p:spPr bwMode="auto">
            <a:xfrm>
              <a:off x="1066" y="1819"/>
              <a:ext cx="0" cy="174"/>
            </a:xfrm>
            <a:prstGeom prst="rect">
              <a:avLst/>
            </a:prstGeom>
            <a:solidFill>
              <a:schemeClr val="bg2"/>
            </a:solidFill>
            <a:ln w="76200">
              <a:noFill/>
              <a:miter lim="800000"/>
              <a:headEnd/>
              <a:tailEnd type="none" w="lg" len="lg"/>
            </a:ln>
          </p:spPr>
          <p:txBody>
            <a:bodyPr wrap="none" lIns="0" tIns="0" rIns="0" bIns="0">
              <a:spAutoFit/>
            </a:bodyPr>
            <a:lstStyle/>
            <a:p>
              <a:endParaRPr lang="en-US"/>
            </a:p>
          </p:txBody>
        </p:sp>
        <p:sp>
          <p:nvSpPr>
            <p:cNvPr id="250" name="Rectangle 5"/>
            <p:cNvSpPr>
              <a:spLocks noChangeArrowheads="1"/>
            </p:cNvSpPr>
            <p:nvPr/>
          </p:nvSpPr>
          <p:spPr bwMode="auto">
            <a:xfrm>
              <a:off x="1060" y="1266"/>
              <a:ext cx="0" cy="174"/>
            </a:xfrm>
            <a:prstGeom prst="rect">
              <a:avLst/>
            </a:prstGeom>
            <a:noFill/>
            <a:ln w="9525">
              <a:noFill/>
              <a:miter lim="800000"/>
              <a:headEnd/>
              <a:tailEnd/>
            </a:ln>
          </p:spPr>
          <p:txBody>
            <a:bodyPr wrap="none" lIns="0" tIns="0" rIns="0" bIns="0">
              <a:spAutoFit/>
            </a:bodyPr>
            <a:lstStyle/>
            <a:p>
              <a:endParaRPr lang="en-US"/>
            </a:p>
          </p:txBody>
        </p:sp>
        <p:sp>
          <p:nvSpPr>
            <p:cNvPr id="251" name="Line 6"/>
            <p:cNvSpPr>
              <a:spLocks noChangeShapeType="1"/>
            </p:cNvSpPr>
            <p:nvPr/>
          </p:nvSpPr>
          <p:spPr bwMode="auto">
            <a:xfrm>
              <a:off x="1060" y="2771"/>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2" name="Line 7"/>
            <p:cNvSpPr>
              <a:spLocks noChangeShapeType="1"/>
            </p:cNvSpPr>
            <p:nvPr/>
          </p:nvSpPr>
          <p:spPr bwMode="auto">
            <a:xfrm>
              <a:off x="1060" y="2467"/>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3" name="Line 8"/>
            <p:cNvSpPr>
              <a:spLocks noChangeShapeType="1"/>
            </p:cNvSpPr>
            <p:nvPr/>
          </p:nvSpPr>
          <p:spPr bwMode="auto">
            <a:xfrm>
              <a:off x="1060" y="2168"/>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4" name="Line 9"/>
            <p:cNvSpPr>
              <a:spLocks noChangeShapeType="1"/>
            </p:cNvSpPr>
            <p:nvPr/>
          </p:nvSpPr>
          <p:spPr bwMode="auto">
            <a:xfrm>
              <a:off x="1060" y="1869"/>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5" name="Line 10"/>
            <p:cNvSpPr>
              <a:spLocks noChangeShapeType="1"/>
            </p:cNvSpPr>
            <p:nvPr/>
          </p:nvSpPr>
          <p:spPr bwMode="auto">
            <a:xfrm>
              <a:off x="1060" y="1565"/>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6" name="Line 11"/>
            <p:cNvSpPr>
              <a:spLocks noChangeShapeType="1"/>
            </p:cNvSpPr>
            <p:nvPr/>
          </p:nvSpPr>
          <p:spPr bwMode="auto">
            <a:xfrm>
              <a:off x="1060" y="1266"/>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7" name="Rectangle 12"/>
            <p:cNvSpPr>
              <a:spLocks noChangeArrowheads="1"/>
            </p:cNvSpPr>
            <p:nvPr/>
          </p:nvSpPr>
          <p:spPr bwMode="auto">
            <a:xfrm>
              <a:off x="1060" y="1266"/>
              <a:ext cx="0" cy="174"/>
            </a:xfrm>
            <a:prstGeom prst="rect">
              <a:avLst/>
            </a:prstGeom>
            <a:noFill/>
            <a:ln w="9525">
              <a:solidFill>
                <a:schemeClr val="tx1"/>
              </a:solidFill>
              <a:miter lim="800000"/>
              <a:headEnd/>
              <a:tailEnd/>
            </a:ln>
          </p:spPr>
          <p:txBody>
            <a:bodyPr wrap="none" lIns="0" tIns="0" rIns="0" bIns="0">
              <a:spAutoFit/>
            </a:bodyPr>
            <a:lstStyle/>
            <a:p>
              <a:endParaRPr lang="en-US"/>
            </a:p>
          </p:txBody>
        </p:sp>
        <p:sp>
          <p:nvSpPr>
            <p:cNvPr id="258" name="Line 13"/>
            <p:cNvSpPr>
              <a:spLocks noChangeShapeType="1"/>
            </p:cNvSpPr>
            <p:nvPr/>
          </p:nvSpPr>
          <p:spPr bwMode="auto">
            <a:xfrm>
              <a:off x="1060" y="1266"/>
              <a:ext cx="1" cy="1804"/>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9" name="Line 14"/>
            <p:cNvSpPr>
              <a:spLocks noChangeShapeType="1"/>
            </p:cNvSpPr>
            <p:nvPr/>
          </p:nvSpPr>
          <p:spPr bwMode="auto">
            <a:xfrm>
              <a:off x="1023" y="3070"/>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0" name="Line 15"/>
            <p:cNvSpPr>
              <a:spLocks noChangeShapeType="1"/>
            </p:cNvSpPr>
            <p:nvPr/>
          </p:nvSpPr>
          <p:spPr bwMode="auto">
            <a:xfrm>
              <a:off x="1023" y="2771"/>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1" name="Line 16"/>
            <p:cNvSpPr>
              <a:spLocks noChangeShapeType="1"/>
            </p:cNvSpPr>
            <p:nvPr/>
          </p:nvSpPr>
          <p:spPr bwMode="auto">
            <a:xfrm>
              <a:off x="1023" y="2467"/>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2" name="Line 17"/>
            <p:cNvSpPr>
              <a:spLocks noChangeShapeType="1"/>
            </p:cNvSpPr>
            <p:nvPr/>
          </p:nvSpPr>
          <p:spPr bwMode="auto">
            <a:xfrm>
              <a:off x="1023" y="2168"/>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3" name="Line 18"/>
            <p:cNvSpPr>
              <a:spLocks noChangeShapeType="1"/>
            </p:cNvSpPr>
            <p:nvPr/>
          </p:nvSpPr>
          <p:spPr bwMode="auto">
            <a:xfrm>
              <a:off x="1023" y="1869"/>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4" name="Line 19"/>
            <p:cNvSpPr>
              <a:spLocks noChangeShapeType="1"/>
            </p:cNvSpPr>
            <p:nvPr/>
          </p:nvSpPr>
          <p:spPr bwMode="auto">
            <a:xfrm>
              <a:off x="1023" y="1565"/>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5" name="Line 20"/>
            <p:cNvSpPr>
              <a:spLocks noChangeShapeType="1"/>
            </p:cNvSpPr>
            <p:nvPr/>
          </p:nvSpPr>
          <p:spPr bwMode="auto">
            <a:xfrm>
              <a:off x="1023" y="1266"/>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6" name="Line 21"/>
            <p:cNvSpPr>
              <a:spLocks noChangeShapeType="1"/>
            </p:cNvSpPr>
            <p:nvPr/>
          </p:nvSpPr>
          <p:spPr bwMode="auto">
            <a:xfrm>
              <a:off x="1060" y="3070"/>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7" name="Line 22"/>
            <p:cNvSpPr>
              <a:spLocks noChangeShapeType="1"/>
            </p:cNvSpPr>
            <p:nvPr/>
          </p:nvSpPr>
          <p:spPr bwMode="auto">
            <a:xfrm flipV="1">
              <a:off x="1060"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8" name="Line 23"/>
            <p:cNvSpPr>
              <a:spLocks noChangeShapeType="1"/>
            </p:cNvSpPr>
            <p:nvPr/>
          </p:nvSpPr>
          <p:spPr bwMode="auto">
            <a:xfrm flipV="1">
              <a:off x="1556"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9" name="Line 24"/>
            <p:cNvSpPr>
              <a:spLocks noChangeShapeType="1"/>
            </p:cNvSpPr>
            <p:nvPr/>
          </p:nvSpPr>
          <p:spPr bwMode="auto">
            <a:xfrm flipV="1">
              <a:off x="2052"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0" name="Line 25"/>
            <p:cNvSpPr>
              <a:spLocks noChangeShapeType="1"/>
            </p:cNvSpPr>
            <p:nvPr/>
          </p:nvSpPr>
          <p:spPr bwMode="auto">
            <a:xfrm flipV="1">
              <a:off x="2548"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1" name="Line 26"/>
            <p:cNvSpPr>
              <a:spLocks noChangeShapeType="1"/>
            </p:cNvSpPr>
            <p:nvPr/>
          </p:nvSpPr>
          <p:spPr bwMode="auto">
            <a:xfrm flipV="1">
              <a:off x="3045"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2" name="Line 27"/>
            <p:cNvSpPr>
              <a:spLocks noChangeShapeType="1"/>
            </p:cNvSpPr>
            <p:nvPr/>
          </p:nvSpPr>
          <p:spPr bwMode="auto">
            <a:xfrm flipV="1">
              <a:off x="3541"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3" name="Line 28"/>
            <p:cNvSpPr>
              <a:spLocks noChangeShapeType="1"/>
            </p:cNvSpPr>
            <p:nvPr/>
          </p:nvSpPr>
          <p:spPr bwMode="auto">
            <a:xfrm>
              <a:off x="1060"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4" name="Line 29"/>
            <p:cNvSpPr>
              <a:spLocks noChangeShapeType="1"/>
            </p:cNvSpPr>
            <p:nvPr/>
          </p:nvSpPr>
          <p:spPr bwMode="auto">
            <a:xfrm>
              <a:off x="1087"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5" name="Line 30"/>
            <p:cNvSpPr>
              <a:spLocks noChangeShapeType="1"/>
            </p:cNvSpPr>
            <p:nvPr/>
          </p:nvSpPr>
          <p:spPr bwMode="auto">
            <a:xfrm>
              <a:off x="1108"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6" name="Line 31"/>
            <p:cNvSpPr>
              <a:spLocks noChangeShapeType="1"/>
            </p:cNvSpPr>
            <p:nvPr/>
          </p:nvSpPr>
          <p:spPr bwMode="auto">
            <a:xfrm>
              <a:off x="1135"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7" name="Line 32"/>
            <p:cNvSpPr>
              <a:spLocks noChangeShapeType="1"/>
            </p:cNvSpPr>
            <p:nvPr/>
          </p:nvSpPr>
          <p:spPr bwMode="auto">
            <a:xfrm>
              <a:off x="1162"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8" name="Freeform 33"/>
            <p:cNvSpPr>
              <a:spLocks/>
            </p:cNvSpPr>
            <p:nvPr/>
          </p:nvSpPr>
          <p:spPr bwMode="auto">
            <a:xfrm>
              <a:off x="1183" y="1565"/>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79" name="Line 34"/>
            <p:cNvSpPr>
              <a:spLocks noChangeShapeType="1"/>
            </p:cNvSpPr>
            <p:nvPr/>
          </p:nvSpPr>
          <p:spPr bwMode="auto">
            <a:xfrm>
              <a:off x="1210"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0" name="Line 35"/>
            <p:cNvSpPr>
              <a:spLocks noChangeShapeType="1"/>
            </p:cNvSpPr>
            <p:nvPr/>
          </p:nvSpPr>
          <p:spPr bwMode="auto">
            <a:xfrm>
              <a:off x="1236" y="1570"/>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1" name="Line 36"/>
            <p:cNvSpPr>
              <a:spLocks noChangeShapeType="1"/>
            </p:cNvSpPr>
            <p:nvPr/>
          </p:nvSpPr>
          <p:spPr bwMode="auto">
            <a:xfrm>
              <a:off x="1258"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2" name="Line 37"/>
            <p:cNvSpPr>
              <a:spLocks noChangeShapeType="1"/>
            </p:cNvSpPr>
            <p:nvPr/>
          </p:nvSpPr>
          <p:spPr bwMode="auto">
            <a:xfrm>
              <a:off x="1284"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3" name="Line 38"/>
            <p:cNvSpPr>
              <a:spLocks noChangeShapeType="1"/>
            </p:cNvSpPr>
            <p:nvPr/>
          </p:nvSpPr>
          <p:spPr bwMode="auto">
            <a:xfrm>
              <a:off x="1311"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4" name="Line 39"/>
            <p:cNvSpPr>
              <a:spLocks noChangeShapeType="1"/>
            </p:cNvSpPr>
            <p:nvPr/>
          </p:nvSpPr>
          <p:spPr bwMode="auto">
            <a:xfrm>
              <a:off x="1332"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5" name="Line 40"/>
            <p:cNvSpPr>
              <a:spLocks noChangeShapeType="1"/>
            </p:cNvSpPr>
            <p:nvPr/>
          </p:nvSpPr>
          <p:spPr bwMode="auto">
            <a:xfrm>
              <a:off x="1359"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6" name="Line 41"/>
            <p:cNvSpPr>
              <a:spLocks noChangeShapeType="1"/>
            </p:cNvSpPr>
            <p:nvPr/>
          </p:nvSpPr>
          <p:spPr bwMode="auto">
            <a:xfrm>
              <a:off x="1380"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7" name="Freeform 42"/>
            <p:cNvSpPr>
              <a:spLocks/>
            </p:cNvSpPr>
            <p:nvPr/>
          </p:nvSpPr>
          <p:spPr bwMode="auto">
            <a:xfrm>
              <a:off x="1407" y="157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88" name="Line 43"/>
            <p:cNvSpPr>
              <a:spLocks noChangeShapeType="1"/>
            </p:cNvSpPr>
            <p:nvPr/>
          </p:nvSpPr>
          <p:spPr bwMode="auto">
            <a:xfrm>
              <a:off x="1434" y="157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9" name="Line 44"/>
            <p:cNvSpPr>
              <a:spLocks noChangeShapeType="1"/>
            </p:cNvSpPr>
            <p:nvPr/>
          </p:nvSpPr>
          <p:spPr bwMode="auto">
            <a:xfrm>
              <a:off x="1455" y="157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0" name="Line 45"/>
            <p:cNvSpPr>
              <a:spLocks noChangeShapeType="1"/>
            </p:cNvSpPr>
            <p:nvPr/>
          </p:nvSpPr>
          <p:spPr bwMode="auto">
            <a:xfrm>
              <a:off x="1482" y="1575"/>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1" name="Line 46"/>
            <p:cNvSpPr>
              <a:spLocks noChangeShapeType="1"/>
            </p:cNvSpPr>
            <p:nvPr/>
          </p:nvSpPr>
          <p:spPr bwMode="auto">
            <a:xfrm>
              <a:off x="1508" y="1575"/>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2" name="Freeform 47"/>
            <p:cNvSpPr>
              <a:spLocks/>
            </p:cNvSpPr>
            <p:nvPr/>
          </p:nvSpPr>
          <p:spPr bwMode="auto">
            <a:xfrm>
              <a:off x="1530" y="1575"/>
              <a:ext cx="0" cy="174"/>
            </a:xfrm>
            <a:custGeom>
              <a:avLst/>
              <a:gdLst>
                <a:gd name="T0" fmla="*/ 0 w 30"/>
                <a:gd name="T1" fmla="*/ 0 h 6"/>
                <a:gd name="T2" fmla="*/ 3 w 30"/>
                <a:gd name="T3" fmla="*/ 0 h 6"/>
                <a:gd name="T4" fmla="*/ 3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3" name="Line 48"/>
            <p:cNvSpPr>
              <a:spLocks noChangeShapeType="1"/>
            </p:cNvSpPr>
            <p:nvPr/>
          </p:nvSpPr>
          <p:spPr bwMode="auto">
            <a:xfrm>
              <a:off x="1556"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4" name="Line 49"/>
            <p:cNvSpPr>
              <a:spLocks noChangeShapeType="1"/>
            </p:cNvSpPr>
            <p:nvPr/>
          </p:nvSpPr>
          <p:spPr bwMode="auto">
            <a:xfrm>
              <a:off x="1583" y="158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5" name="Line 50"/>
            <p:cNvSpPr>
              <a:spLocks noChangeShapeType="1"/>
            </p:cNvSpPr>
            <p:nvPr/>
          </p:nvSpPr>
          <p:spPr bwMode="auto">
            <a:xfrm>
              <a:off x="1604"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6" name="Freeform 51"/>
            <p:cNvSpPr>
              <a:spLocks/>
            </p:cNvSpPr>
            <p:nvPr/>
          </p:nvSpPr>
          <p:spPr bwMode="auto">
            <a:xfrm>
              <a:off x="1631" y="1581"/>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7" name="Line 52"/>
            <p:cNvSpPr>
              <a:spLocks noChangeShapeType="1"/>
            </p:cNvSpPr>
            <p:nvPr/>
          </p:nvSpPr>
          <p:spPr bwMode="auto">
            <a:xfrm>
              <a:off x="1658" y="1586"/>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8" name="Line 53"/>
            <p:cNvSpPr>
              <a:spLocks noChangeShapeType="1"/>
            </p:cNvSpPr>
            <p:nvPr/>
          </p:nvSpPr>
          <p:spPr bwMode="auto">
            <a:xfrm>
              <a:off x="1679" y="1586"/>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9" name="Line 54"/>
            <p:cNvSpPr>
              <a:spLocks noChangeShapeType="1"/>
            </p:cNvSpPr>
            <p:nvPr/>
          </p:nvSpPr>
          <p:spPr bwMode="auto">
            <a:xfrm>
              <a:off x="1706" y="158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0" name="Freeform 55"/>
            <p:cNvSpPr>
              <a:spLocks/>
            </p:cNvSpPr>
            <p:nvPr/>
          </p:nvSpPr>
          <p:spPr bwMode="auto">
            <a:xfrm>
              <a:off x="1732" y="1586"/>
              <a:ext cx="0" cy="174"/>
            </a:xfrm>
            <a:custGeom>
              <a:avLst/>
              <a:gdLst>
                <a:gd name="T0" fmla="*/ 0 w 24"/>
                <a:gd name="T1" fmla="*/ 0 h 6"/>
                <a:gd name="T2" fmla="*/ 6 w 24"/>
                <a:gd name="T3" fmla="*/ 0 h 6"/>
                <a:gd name="T4" fmla="*/ 6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1" name="Line 56"/>
            <p:cNvSpPr>
              <a:spLocks noChangeShapeType="1"/>
            </p:cNvSpPr>
            <p:nvPr/>
          </p:nvSpPr>
          <p:spPr bwMode="auto">
            <a:xfrm>
              <a:off x="1754" y="1591"/>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2" name="Line 57"/>
            <p:cNvSpPr>
              <a:spLocks noChangeShapeType="1"/>
            </p:cNvSpPr>
            <p:nvPr/>
          </p:nvSpPr>
          <p:spPr bwMode="auto">
            <a:xfrm>
              <a:off x="1780" y="159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3" name="Freeform 58"/>
            <p:cNvSpPr>
              <a:spLocks/>
            </p:cNvSpPr>
            <p:nvPr/>
          </p:nvSpPr>
          <p:spPr bwMode="auto">
            <a:xfrm>
              <a:off x="1807" y="1591"/>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4" name="Line 59"/>
            <p:cNvSpPr>
              <a:spLocks noChangeShapeType="1"/>
            </p:cNvSpPr>
            <p:nvPr/>
          </p:nvSpPr>
          <p:spPr bwMode="auto">
            <a:xfrm>
              <a:off x="1828" y="159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5" name="Line 60"/>
            <p:cNvSpPr>
              <a:spLocks noChangeShapeType="1"/>
            </p:cNvSpPr>
            <p:nvPr/>
          </p:nvSpPr>
          <p:spPr bwMode="auto">
            <a:xfrm>
              <a:off x="1855" y="1597"/>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6" name="Freeform 61"/>
            <p:cNvSpPr>
              <a:spLocks/>
            </p:cNvSpPr>
            <p:nvPr/>
          </p:nvSpPr>
          <p:spPr bwMode="auto">
            <a:xfrm>
              <a:off x="1876" y="1597"/>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7" name="Line 62"/>
            <p:cNvSpPr>
              <a:spLocks noChangeShapeType="1"/>
            </p:cNvSpPr>
            <p:nvPr/>
          </p:nvSpPr>
          <p:spPr bwMode="auto">
            <a:xfrm>
              <a:off x="1903" y="1602"/>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8" name="Freeform 63"/>
            <p:cNvSpPr>
              <a:spLocks/>
            </p:cNvSpPr>
            <p:nvPr/>
          </p:nvSpPr>
          <p:spPr bwMode="auto">
            <a:xfrm>
              <a:off x="1930" y="1602"/>
              <a:ext cx="0" cy="174"/>
            </a:xfrm>
            <a:custGeom>
              <a:avLst/>
              <a:gdLst>
                <a:gd name="T0" fmla="*/ 0 w 24"/>
                <a:gd name="T1" fmla="*/ 0 h 6"/>
                <a:gd name="T2" fmla="*/ 4 w 24"/>
                <a:gd name="T3" fmla="*/ 0 h 6"/>
                <a:gd name="T4" fmla="*/ 4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9" name="Line 64"/>
            <p:cNvSpPr>
              <a:spLocks noChangeShapeType="1"/>
            </p:cNvSpPr>
            <p:nvPr/>
          </p:nvSpPr>
          <p:spPr bwMode="auto">
            <a:xfrm>
              <a:off x="1951" y="160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0" name="Line 65"/>
            <p:cNvSpPr>
              <a:spLocks noChangeShapeType="1"/>
            </p:cNvSpPr>
            <p:nvPr/>
          </p:nvSpPr>
          <p:spPr bwMode="auto">
            <a:xfrm>
              <a:off x="1978" y="1607"/>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1" name="Freeform 66"/>
            <p:cNvSpPr>
              <a:spLocks/>
            </p:cNvSpPr>
            <p:nvPr/>
          </p:nvSpPr>
          <p:spPr bwMode="auto">
            <a:xfrm>
              <a:off x="2004" y="1607"/>
              <a:ext cx="0" cy="174"/>
            </a:xfrm>
            <a:custGeom>
              <a:avLst/>
              <a:gdLst>
                <a:gd name="T0" fmla="*/ 0 w 24"/>
                <a:gd name="T1" fmla="*/ 0 h 6"/>
                <a:gd name="T2" fmla="*/ 6 w 24"/>
                <a:gd name="T3" fmla="*/ 0 h 6"/>
                <a:gd name="T4" fmla="*/ 6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2" name="Line 67"/>
            <p:cNvSpPr>
              <a:spLocks noChangeShapeType="1"/>
            </p:cNvSpPr>
            <p:nvPr/>
          </p:nvSpPr>
          <p:spPr bwMode="auto">
            <a:xfrm>
              <a:off x="2026" y="1613"/>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3" name="Freeform 68"/>
            <p:cNvSpPr>
              <a:spLocks/>
            </p:cNvSpPr>
            <p:nvPr/>
          </p:nvSpPr>
          <p:spPr bwMode="auto">
            <a:xfrm>
              <a:off x="2052" y="1613"/>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4" name="Line 69"/>
            <p:cNvSpPr>
              <a:spLocks noChangeShapeType="1"/>
            </p:cNvSpPr>
            <p:nvPr/>
          </p:nvSpPr>
          <p:spPr bwMode="auto">
            <a:xfrm>
              <a:off x="2079" y="1618"/>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5" name="Freeform 70"/>
            <p:cNvSpPr>
              <a:spLocks/>
            </p:cNvSpPr>
            <p:nvPr/>
          </p:nvSpPr>
          <p:spPr bwMode="auto">
            <a:xfrm>
              <a:off x="2100" y="1618"/>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6" name="Line 71"/>
            <p:cNvSpPr>
              <a:spLocks noChangeShapeType="1"/>
            </p:cNvSpPr>
            <p:nvPr/>
          </p:nvSpPr>
          <p:spPr bwMode="auto">
            <a:xfrm>
              <a:off x="2127" y="1623"/>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7" name="Freeform 72"/>
            <p:cNvSpPr>
              <a:spLocks/>
            </p:cNvSpPr>
            <p:nvPr/>
          </p:nvSpPr>
          <p:spPr bwMode="auto">
            <a:xfrm>
              <a:off x="2154" y="1623"/>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8" name="Line 73"/>
            <p:cNvSpPr>
              <a:spLocks noChangeShapeType="1"/>
            </p:cNvSpPr>
            <p:nvPr/>
          </p:nvSpPr>
          <p:spPr bwMode="auto">
            <a:xfrm>
              <a:off x="2175" y="162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9" name="Freeform 74"/>
            <p:cNvSpPr>
              <a:spLocks/>
            </p:cNvSpPr>
            <p:nvPr/>
          </p:nvSpPr>
          <p:spPr bwMode="auto">
            <a:xfrm>
              <a:off x="2202" y="1629"/>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0" name="Line 75"/>
            <p:cNvSpPr>
              <a:spLocks noChangeShapeType="1"/>
            </p:cNvSpPr>
            <p:nvPr/>
          </p:nvSpPr>
          <p:spPr bwMode="auto">
            <a:xfrm>
              <a:off x="2228" y="1634"/>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1" name="Freeform 76"/>
            <p:cNvSpPr>
              <a:spLocks/>
            </p:cNvSpPr>
            <p:nvPr/>
          </p:nvSpPr>
          <p:spPr bwMode="auto">
            <a:xfrm>
              <a:off x="2250" y="1634"/>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2" name="Line 77"/>
            <p:cNvSpPr>
              <a:spLocks noChangeShapeType="1"/>
            </p:cNvSpPr>
            <p:nvPr/>
          </p:nvSpPr>
          <p:spPr bwMode="auto">
            <a:xfrm>
              <a:off x="2276" y="163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3" name="Line 78"/>
            <p:cNvSpPr>
              <a:spLocks noChangeShapeType="1"/>
            </p:cNvSpPr>
            <p:nvPr/>
          </p:nvSpPr>
          <p:spPr bwMode="auto">
            <a:xfrm>
              <a:off x="2303" y="1639"/>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24" name="Line 79"/>
            <p:cNvSpPr>
              <a:spLocks noChangeShapeType="1"/>
            </p:cNvSpPr>
            <p:nvPr/>
          </p:nvSpPr>
          <p:spPr bwMode="auto">
            <a:xfrm>
              <a:off x="2324" y="164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25" name="Line 80"/>
            <p:cNvSpPr>
              <a:spLocks noChangeShapeType="1"/>
            </p:cNvSpPr>
            <p:nvPr/>
          </p:nvSpPr>
          <p:spPr bwMode="auto">
            <a:xfrm>
              <a:off x="2351" y="165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6" name="Freeform 81"/>
            <p:cNvSpPr>
              <a:spLocks/>
            </p:cNvSpPr>
            <p:nvPr/>
          </p:nvSpPr>
          <p:spPr bwMode="auto">
            <a:xfrm>
              <a:off x="2372" y="165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7" name="Line 82"/>
            <p:cNvSpPr>
              <a:spLocks noChangeShapeType="1"/>
            </p:cNvSpPr>
            <p:nvPr/>
          </p:nvSpPr>
          <p:spPr bwMode="auto">
            <a:xfrm>
              <a:off x="2399" y="165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8" name="Line 83"/>
            <p:cNvSpPr>
              <a:spLocks noChangeShapeType="1"/>
            </p:cNvSpPr>
            <p:nvPr/>
          </p:nvSpPr>
          <p:spPr bwMode="auto">
            <a:xfrm>
              <a:off x="2426" y="1655"/>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29" name="Line 84"/>
            <p:cNvSpPr>
              <a:spLocks noChangeShapeType="1"/>
            </p:cNvSpPr>
            <p:nvPr/>
          </p:nvSpPr>
          <p:spPr bwMode="auto">
            <a:xfrm>
              <a:off x="2447" y="1661"/>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0" name="Line 85"/>
            <p:cNvSpPr>
              <a:spLocks noChangeShapeType="1"/>
            </p:cNvSpPr>
            <p:nvPr/>
          </p:nvSpPr>
          <p:spPr bwMode="auto">
            <a:xfrm>
              <a:off x="2474" y="166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1" name="Line 86"/>
            <p:cNvSpPr>
              <a:spLocks noChangeShapeType="1"/>
            </p:cNvSpPr>
            <p:nvPr/>
          </p:nvSpPr>
          <p:spPr bwMode="auto">
            <a:xfrm>
              <a:off x="2500" y="1666"/>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2" name="Line 87"/>
            <p:cNvSpPr>
              <a:spLocks noChangeShapeType="1"/>
            </p:cNvSpPr>
            <p:nvPr/>
          </p:nvSpPr>
          <p:spPr bwMode="auto">
            <a:xfrm>
              <a:off x="2522" y="167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3" name="Line 88"/>
            <p:cNvSpPr>
              <a:spLocks noChangeShapeType="1"/>
            </p:cNvSpPr>
            <p:nvPr/>
          </p:nvSpPr>
          <p:spPr bwMode="auto">
            <a:xfrm>
              <a:off x="2548" y="167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4" name="Line 89"/>
            <p:cNvSpPr>
              <a:spLocks noChangeShapeType="1"/>
            </p:cNvSpPr>
            <p:nvPr/>
          </p:nvSpPr>
          <p:spPr bwMode="auto">
            <a:xfrm>
              <a:off x="2575" y="1677"/>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5" name="Line 90"/>
            <p:cNvSpPr>
              <a:spLocks noChangeShapeType="1"/>
            </p:cNvSpPr>
            <p:nvPr/>
          </p:nvSpPr>
          <p:spPr bwMode="auto">
            <a:xfrm>
              <a:off x="2596" y="1682"/>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6" name="Line 91"/>
            <p:cNvSpPr>
              <a:spLocks noChangeShapeType="1"/>
            </p:cNvSpPr>
            <p:nvPr/>
          </p:nvSpPr>
          <p:spPr bwMode="auto">
            <a:xfrm>
              <a:off x="2623" y="168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7" name="Line 92"/>
            <p:cNvSpPr>
              <a:spLocks noChangeShapeType="1"/>
            </p:cNvSpPr>
            <p:nvPr/>
          </p:nvSpPr>
          <p:spPr bwMode="auto">
            <a:xfrm>
              <a:off x="2650" y="1687"/>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8" name="Line 93"/>
            <p:cNvSpPr>
              <a:spLocks noChangeShapeType="1"/>
            </p:cNvSpPr>
            <p:nvPr/>
          </p:nvSpPr>
          <p:spPr bwMode="auto">
            <a:xfrm>
              <a:off x="2671" y="1693"/>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9" name="Line 94"/>
            <p:cNvSpPr>
              <a:spLocks noChangeShapeType="1"/>
            </p:cNvSpPr>
            <p:nvPr/>
          </p:nvSpPr>
          <p:spPr bwMode="auto">
            <a:xfrm>
              <a:off x="2698" y="1698"/>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0" name="Line 95"/>
            <p:cNvSpPr>
              <a:spLocks noChangeShapeType="1"/>
            </p:cNvSpPr>
            <p:nvPr/>
          </p:nvSpPr>
          <p:spPr bwMode="auto">
            <a:xfrm>
              <a:off x="2724" y="1703"/>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1" name="Line 96"/>
            <p:cNvSpPr>
              <a:spLocks noChangeShapeType="1"/>
            </p:cNvSpPr>
            <p:nvPr/>
          </p:nvSpPr>
          <p:spPr bwMode="auto">
            <a:xfrm>
              <a:off x="2746" y="1703"/>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2" name="Line 97"/>
            <p:cNvSpPr>
              <a:spLocks noChangeShapeType="1"/>
            </p:cNvSpPr>
            <p:nvPr/>
          </p:nvSpPr>
          <p:spPr bwMode="auto">
            <a:xfrm>
              <a:off x="2773" y="170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3" name="Line 98"/>
            <p:cNvSpPr>
              <a:spLocks noChangeShapeType="1"/>
            </p:cNvSpPr>
            <p:nvPr/>
          </p:nvSpPr>
          <p:spPr bwMode="auto">
            <a:xfrm>
              <a:off x="2800" y="171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4" name="Line 99"/>
            <p:cNvSpPr>
              <a:spLocks noChangeShapeType="1"/>
            </p:cNvSpPr>
            <p:nvPr/>
          </p:nvSpPr>
          <p:spPr bwMode="auto">
            <a:xfrm>
              <a:off x="2821" y="171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5" name="Line 100"/>
            <p:cNvSpPr>
              <a:spLocks noChangeShapeType="1"/>
            </p:cNvSpPr>
            <p:nvPr/>
          </p:nvSpPr>
          <p:spPr bwMode="auto">
            <a:xfrm>
              <a:off x="2848" y="172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6" name="Line 101"/>
            <p:cNvSpPr>
              <a:spLocks noChangeShapeType="1"/>
            </p:cNvSpPr>
            <p:nvPr/>
          </p:nvSpPr>
          <p:spPr bwMode="auto">
            <a:xfrm>
              <a:off x="2869" y="172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7" name="Line 102"/>
            <p:cNvSpPr>
              <a:spLocks noChangeShapeType="1"/>
            </p:cNvSpPr>
            <p:nvPr/>
          </p:nvSpPr>
          <p:spPr bwMode="auto">
            <a:xfrm>
              <a:off x="2896" y="1730"/>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8" name="Line 103"/>
            <p:cNvSpPr>
              <a:spLocks noChangeShapeType="1"/>
            </p:cNvSpPr>
            <p:nvPr/>
          </p:nvSpPr>
          <p:spPr bwMode="auto">
            <a:xfrm>
              <a:off x="2922" y="1735"/>
              <a:ext cx="22"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9" name="Line 104"/>
            <p:cNvSpPr>
              <a:spLocks noChangeShapeType="1"/>
            </p:cNvSpPr>
            <p:nvPr/>
          </p:nvSpPr>
          <p:spPr bwMode="auto">
            <a:xfrm>
              <a:off x="2944" y="1741"/>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0" name="Line 105"/>
            <p:cNvSpPr>
              <a:spLocks noChangeShapeType="1"/>
            </p:cNvSpPr>
            <p:nvPr/>
          </p:nvSpPr>
          <p:spPr bwMode="auto">
            <a:xfrm>
              <a:off x="2970" y="174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1" name="Line 106"/>
            <p:cNvSpPr>
              <a:spLocks noChangeShapeType="1"/>
            </p:cNvSpPr>
            <p:nvPr/>
          </p:nvSpPr>
          <p:spPr bwMode="auto">
            <a:xfrm>
              <a:off x="2997" y="175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52" name="Line 107"/>
            <p:cNvSpPr>
              <a:spLocks noChangeShapeType="1"/>
            </p:cNvSpPr>
            <p:nvPr/>
          </p:nvSpPr>
          <p:spPr bwMode="auto">
            <a:xfrm>
              <a:off x="3018" y="1751"/>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3" name="Line 108"/>
            <p:cNvSpPr>
              <a:spLocks noChangeShapeType="1"/>
            </p:cNvSpPr>
            <p:nvPr/>
          </p:nvSpPr>
          <p:spPr bwMode="auto">
            <a:xfrm>
              <a:off x="3045" y="1757"/>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4" name="Line 109"/>
            <p:cNvSpPr>
              <a:spLocks noChangeShapeType="1"/>
            </p:cNvSpPr>
            <p:nvPr/>
          </p:nvSpPr>
          <p:spPr bwMode="auto">
            <a:xfrm>
              <a:off x="3072" y="1762"/>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5" name="Line 110"/>
            <p:cNvSpPr>
              <a:spLocks noChangeShapeType="1"/>
            </p:cNvSpPr>
            <p:nvPr/>
          </p:nvSpPr>
          <p:spPr bwMode="auto">
            <a:xfrm>
              <a:off x="3093" y="176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6" name="Line 111"/>
            <p:cNvSpPr>
              <a:spLocks noChangeShapeType="1"/>
            </p:cNvSpPr>
            <p:nvPr/>
          </p:nvSpPr>
          <p:spPr bwMode="auto">
            <a:xfrm>
              <a:off x="3120" y="1773"/>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7" name="Line 112"/>
            <p:cNvSpPr>
              <a:spLocks noChangeShapeType="1"/>
            </p:cNvSpPr>
            <p:nvPr/>
          </p:nvSpPr>
          <p:spPr bwMode="auto">
            <a:xfrm>
              <a:off x="3146" y="1778"/>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8" name="Line 113"/>
            <p:cNvSpPr>
              <a:spLocks noChangeShapeType="1"/>
            </p:cNvSpPr>
            <p:nvPr/>
          </p:nvSpPr>
          <p:spPr bwMode="auto">
            <a:xfrm>
              <a:off x="3168" y="1783"/>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9" name="Line 114"/>
            <p:cNvSpPr>
              <a:spLocks noChangeShapeType="1"/>
            </p:cNvSpPr>
            <p:nvPr/>
          </p:nvSpPr>
          <p:spPr bwMode="auto">
            <a:xfrm>
              <a:off x="3194" y="178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0" name="Line 115"/>
            <p:cNvSpPr>
              <a:spLocks noChangeShapeType="1"/>
            </p:cNvSpPr>
            <p:nvPr/>
          </p:nvSpPr>
          <p:spPr bwMode="auto">
            <a:xfrm>
              <a:off x="3221" y="179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1" name="Line 116"/>
            <p:cNvSpPr>
              <a:spLocks noChangeShapeType="1"/>
            </p:cNvSpPr>
            <p:nvPr/>
          </p:nvSpPr>
          <p:spPr bwMode="auto">
            <a:xfrm>
              <a:off x="3242" y="179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2" name="Line 117"/>
            <p:cNvSpPr>
              <a:spLocks noChangeShapeType="1"/>
            </p:cNvSpPr>
            <p:nvPr/>
          </p:nvSpPr>
          <p:spPr bwMode="auto">
            <a:xfrm>
              <a:off x="3269" y="180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3" name="Line 118"/>
            <p:cNvSpPr>
              <a:spLocks noChangeShapeType="1"/>
            </p:cNvSpPr>
            <p:nvPr/>
          </p:nvSpPr>
          <p:spPr bwMode="auto">
            <a:xfrm>
              <a:off x="3296" y="1810"/>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4" name="Line 119"/>
            <p:cNvSpPr>
              <a:spLocks noChangeShapeType="1"/>
            </p:cNvSpPr>
            <p:nvPr/>
          </p:nvSpPr>
          <p:spPr bwMode="auto">
            <a:xfrm>
              <a:off x="3317" y="1815"/>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5" name="Line 120"/>
            <p:cNvSpPr>
              <a:spLocks noChangeShapeType="1"/>
            </p:cNvSpPr>
            <p:nvPr/>
          </p:nvSpPr>
          <p:spPr bwMode="auto">
            <a:xfrm>
              <a:off x="3344" y="1821"/>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6" name="Line 121"/>
            <p:cNvSpPr>
              <a:spLocks noChangeShapeType="1"/>
            </p:cNvSpPr>
            <p:nvPr/>
          </p:nvSpPr>
          <p:spPr bwMode="auto">
            <a:xfrm>
              <a:off x="3365" y="182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7" name="Line 122"/>
            <p:cNvSpPr>
              <a:spLocks noChangeShapeType="1"/>
            </p:cNvSpPr>
            <p:nvPr/>
          </p:nvSpPr>
          <p:spPr bwMode="auto">
            <a:xfrm>
              <a:off x="3392" y="183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8" name="Line 123"/>
            <p:cNvSpPr>
              <a:spLocks noChangeShapeType="1"/>
            </p:cNvSpPr>
            <p:nvPr/>
          </p:nvSpPr>
          <p:spPr bwMode="auto">
            <a:xfrm>
              <a:off x="3418" y="1837"/>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9" name="Line 124"/>
            <p:cNvSpPr>
              <a:spLocks noChangeShapeType="1"/>
            </p:cNvSpPr>
            <p:nvPr/>
          </p:nvSpPr>
          <p:spPr bwMode="auto">
            <a:xfrm>
              <a:off x="3440" y="1842"/>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0" name="Line 125"/>
            <p:cNvSpPr>
              <a:spLocks noChangeShapeType="1"/>
            </p:cNvSpPr>
            <p:nvPr/>
          </p:nvSpPr>
          <p:spPr bwMode="auto">
            <a:xfrm>
              <a:off x="3466" y="184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1" name="Line 126"/>
            <p:cNvSpPr>
              <a:spLocks noChangeShapeType="1"/>
            </p:cNvSpPr>
            <p:nvPr/>
          </p:nvSpPr>
          <p:spPr bwMode="auto">
            <a:xfrm>
              <a:off x="3493" y="1853"/>
              <a:ext cx="21" cy="10"/>
            </a:xfrm>
            <a:prstGeom prst="line">
              <a:avLst/>
            </a:prstGeom>
            <a:noFill/>
            <a:ln w="28575">
              <a:solidFill>
                <a:srgbClr val="FFFF00"/>
              </a:solidFill>
              <a:round/>
              <a:headEnd/>
              <a:tailEnd/>
            </a:ln>
          </p:spPr>
          <p:txBody>
            <a:bodyPr wrap="none" lIns="0" tIns="0" rIns="0" bIns="0">
              <a:spAutoFit/>
            </a:bodyPr>
            <a:lstStyle/>
            <a:p>
              <a:endParaRPr lang="en-US"/>
            </a:p>
          </p:txBody>
        </p:sp>
        <p:sp>
          <p:nvSpPr>
            <p:cNvPr id="372" name="Line 127"/>
            <p:cNvSpPr>
              <a:spLocks noChangeShapeType="1"/>
            </p:cNvSpPr>
            <p:nvPr/>
          </p:nvSpPr>
          <p:spPr bwMode="auto">
            <a:xfrm>
              <a:off x="1060"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3" name="Line 128"/>
            <p:cNvSpPr>
              <a:spLocks noChangeShapeType="1"/>
            </p:cNvSpPr>
            <p:nvPr/>
          </p:nvSpPr>
          <p:spPr bwMode="auto">
            <a:xfrm>
              <a:off x="1087" y="3070"/>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4" name="Line 129"/>
            <p:cNvSpPr>
              <a:spLocks noChangeShapeType="1"/>
            </p:cNvSpPr>
            <p:nvPr/>
          </p:nvSpPr>
          <p:spPr bwMode="auto">
            <a:xfrm>
              <a:off x="1108"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5" name="Line 130"/>
            <p:cNvSpPr>
              <a:spLocks noChangeShapeType="1"/>
            </p:cNvSpPr>
            <p:nvPr/>
          </p:nvSpPr>
          <p:spPr bwMode="auto">
            <a:xfrm>
              <a:off x="1135"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6" name="Freeform 131"/>
            <p:cNvSpPr>
              <a:spLocks/>
            </p:cNvSpPr>
            <p:nvPr/>
          </p:nvSpPr>
          <p:spPr bwMode="auto">
            <a:xfrm>
              <a:off x="1162" y="3064"/>
              <a:ext cx="0" cy="174"/>
            </a:xfrm>
            <a:custGeom>
              <a:avLst/>
              <a:gdLst>
                <a:gd name="T0" fmla="*/ 0 w 24"/>
                <a:gd name="T1" fmla="*/ 6 h 6"/>
                <a:gd name="T2" fmla="*/ 4 w 24"/>
                <a:gd name="T3" fmla="*/ 0 h 6"/>
                <a:gd name="T4" fmla="*/ 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77" name="Line 132"/>
            <p:cNvSpPr>
              <a:spLocks noChangeShapeType="1"/>
            </p:cNvSpPr>
            <p:nvPr/>
          </p:nvSpPr>
          <p:spPr bwMode="auto">
            <a:xfrm>
              <a:off x="1183" y="3064"/>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8" name="Line 133"/>
            <p:cNvSpPr>
              <a:spLocks noChangeShapeType="1"/>
            </p:cNvSpPr>
            <p:nvPr/>
          </p:nvSpPr>
          <p:spPr bwMode="auto">
            <a:xfrm>
              <a:off x="1210" y="3064"/>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9" name="Freeform 134"/>
            <p:cNvSpPr>
              <a:spLocks/>
            </p:cNvSpPr>
            <p:nvPr/>
          </p:nvSpPr>
          <p:spPr bwMode="auto">
            <a:xfrm>
              <a:off x="1236" y="3059"/>
              <a:ext cx="0" cy="174"/>
            </a:xfrm>
            <a:custGeom>
              <a:avLst/>
              <a:gdLst>
                <a:gd name="T0" fmla="*/ 0 w 24"/>
                <a:gd name="T1" fmla="*/ 3 h 6"/>
                <a:gd name="T2" fmla="*/ 6 w 24"/>
                <a:gd name="T3" fmla="*/ 0 h 6"/>
                <a:gd name="T4" fmla="*/ 6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0" name="Line 135"/>
            <p:cNvSpPr>
              <a:spLocks noChangeShapeType="1"/>
            </p:cNvSpPr>
            <p:nvPr/>
          </p:nvSpPr>
          <p:spPr bwMode="auto">
            <a:xfrm>
              <a:off x="1258" y="3059"/>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1" name="Freeform 136"/>
            <p:cNvSpPr>
              <a:spLocks/>
            </p:cNvSpPr>
            <p:nvPr/>
          </p:nvSpPr>
          <p:spPr bwMode="auto">
            <a:xfrm>
              <a:off x="1284" y="3054"/>
              <a:ext cx="0" cy="174"/>
            </a:xfrm>
            <a:custGeom>
              <a:avLst/>
              <a:gdLst>
                <a:gd name="T0" fmla="*/ 0 w 30"/>
                <a:gd name="T1" fmla="*/ 3 h 6"/>
                <a:gd name="T2" fmla="*/ 5 w 30"/>
                <a:gd name="T3" fmla="*/ 0 h 6"/>
                <a:gd name="T4" fmla="*/ 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8" y="0"/>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2" name="Line 137"/>
            <p:cNvSpPr>
              <a:spLocks noChangeShapeType="1"/>
            </p:cNvSpPr>
            <p:nvPr/>
          </p:nvSpPr>
          <p:spPr bwMode="auto">
            <a:xfrm>
              <a:off x="1311" y="3054"/>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3" name="Line 138"/>
            <p:cNvSpPr>
              <a:spLocks noChangeShapeType="1"/>
            </p:cNvSpPr>
            <p:nvPr/>
          </p:nvSpPr>
          <p:spPr bwMode="auto">
            <a:xfrm flipV="1">
              <a:off x="1332" y="304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84" name="Line 139"/>
            <p:cNvSpPr>
              <a:spLocks noChangeShapeType="1"/>
            </p:cNvSpPr>
            <p:nvPr/>
          </p:nvSpPr>
          <p:spPr bwMode="auto">
            <a:xfrm flipV="1">
              <a:off x="1359" y="3043"/>
              <a:ext cx="21"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5" name="Line 140"/>
            <p:cNvSpPr>
              <a:spLocks noChangeShapeType="1"/>
            </p:cNvSpPr>
            <p:nvPr/>
          </p:nvSpPr>
          <p:spPr bwMode="auto">
            <a:xfrm flipV="1">
              <a:off x="1380" y="3038"/>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6" name="Line 141"/>
            <p:cNvSpPr>
              <a:spLocks noChangeShapeType="1"/>
            </p:cNvSpPr>
            <p:nvPr/>
          </p:nvSpPr>
          <p:spPr bwMode="auto">
            <a:xfrm>
              <a:off x="1407" y="3038"/>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7" name="Line 142"/>
            <p:cNvSpPr>
              <a:spLocks noChangeShapeType="1"/>
            </p:cNvSpPr>
            <p:nvPr/>
          </p:nvSpPr>
          <p:spPr bwMode="auto">
            <a:xfrm flipV="1">
              <a:off x="1434" y="3032"/>
              <a:ext cx="21"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88" name="Line 143"/>
            <p:cNvSpPr>
              <a:spLocks noChangeShapeType="1"/>
            </p:cNvSpPr>
            <p:nvPr/>
          </p:nvSpPr>
          <p:spPr bwMode="auto">
            <a:xfrm flipV="1">
              <a:off x="1455" y="3027"/>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9" name="Line 144"/>
            <p:cNvSpPr>
              <a:spLocks noChangeShapeType="1"/>
            </p:cNvSpPr>
            <p:nvPr/>
          </p:nvSpPr>
          <p:spPr bwMode="auto">
            <a:xfrm flipV="1">
              <a:off x="1482" y="3022"/>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0" name="Line 145"/>
            <p:cNvSpPr>
              <a:spLocks noChangeShapeType="1"/>
            </p:cNvSpPr>
            <p:nvPr/>
          </p:nvSpPr>
          <p:spPr bwMode="auto">
            <a:xfrm flipV="1">
              <a:off x="1508" y="3016"/>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1" name="Line 146"/>
            <p:cNvSpPr>
              <a:spLocks noChangeShapeType="1"/>
            </p:cNvSpPr>
            <p:nvPr/>
          </p:nvSpPr>
          <p:spPr bwMode="auto">
            <a:xfrm flipV="1">
              <a:off x="1530" y="3011"/>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2" name="Line 147"/>
            <p:cNvSpPr>
              <a:spLocks noChangeShapeType="1"/>
            </p:cNvSpPr>
            <p:nvPr/>
          </p:nvSpPr>
          <p:spPr bwMode="auto">
            <a:xfrm flipV="1">
              <a:off x="1556" y="3006"/>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3" name="Line 148"/>
            <p:cNvSpPr>
              <a:spLocks noChangeShapeType="1"/>
            </p:cNvSpPr>
            <p:nvPr/>
          </p:nvSpPr>
          <p:spPr bwMode="auto">
            <a:xfrm flipV="1">
              <a:off x="1583" y="2995"/>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394" name="Line 149"/>
            <p:cNvSpPr>
              <a:spLocks noChangeShapeType="1"/>
            </p:cNvSpPr>
            <p:nvPr/>
          </p:nvSpPr>
          <p:spPr bwMode="auto">
            <a:xfrm flipV="1">
              <a:off x="1604" y="2990"/>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5" name="Line 150"/>
            <p:cNvSpPr>
              <a:spLocks noChangeShapeType="1"/>
            </p:cNvSpPr>
            <p:nvPr/>
          </p:nvSpPr>
          <p:spPr bwMode="auto">
            <a:xfrm flipV="1">
              <a:off x="1631" y="2984"/>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6" name="Line 151"/>
            <p:cNvSpPr>
              <a:spLocks noChangeShapeType="1"/>
            </p:cNvSpPr>
            <p:nvPr/>
          </p:nvSpPr>
          <p:spPr bwMode="auto">
            <a:xfrm flipV="1">
              <a:off x="1658" y="2974"/>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397" name="Line 152"/>
            <p:cNvSpPr>
              <a:spLocks noChangeShapeType="1"/>
            </p:cNvSpPr>
            <p:nvPr/>
          </p:nvSpPr>
          <p:spPr bwMode="auto">
            <a:xfrm flipV="1">
              <a:off x="1679" y="296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8" name="Line 153"/>
            <p:cNvSpPr>
              <a:spLocks noChangeShapeType="1"/>
            </p:cNvSpPr>
            <p:nvPr/>
          </p:nvSpPr>
          <p:spPr bwMode="auto">
            <a:xfrm flipV="1">
              <a:off x="1706" y="2958"/>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399" name="Line 154"/>
            <p:cNvSpPr>
              <a:spLocks noChangeShapeType="1"/>
            </p:cNvSpPr>
            <p:nvPr/>
          </p:nvSpPr>
          <p:spPr bwMode="auto">
            <a:xfrm flipV="1">
              <a:off x="1732" y="2952"/>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0" name="Line 155"/>
            <p:cNvSpPr>
              <a:spLocks noChangeShapeType="1"/>
            </p:cNvSpPr>
            <p:nvPr/>
          </p:nvSpPr>
          <p:spPr bwMode="auto">
            <a:xfrm flipV="1">
              <a:off x="1754" y="2942"/>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1" name="Line 156"/>
            <p:cNvSpPr>
              <a:spLocks noChangeShapeType="1"/>
            </p:cNvSpPr>
            <p:nvPr/>
          </p:nvSpPr>
          <p:spPr bwMode="auto">
            <a:xfrm flipV="1">
              <a:off x="1780" y="2936"/>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2" name="Line 157"/>
            <p:cNvSpPr>
              <a:spLocks noChangeShapeType="1"/>
            </p:cNvSpPr>
            <p:nvPr/>
          </p:nvSpPr>
          <p:spPr bwMode="auto">
            <a:xfrm flipV="1">
              <a:off x="1807" y="292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3" name="Line 158"/>
            <p:cNvSpPr>
              <a:spLocks noChangeShapeType="1"/>
            </p:cNvSpPr>
            <p:nvPr/>
          </p:nvSpPr>
          <p:spPr bwMode="auto">
            <a:xfrm flipV="1">
              <a:off x="1828" y="2915"/>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4" name="Line 159"/>
            <p:cNvSpPr>
              <a:spLocks noChangeShapeType="1"/>
            </p:cNvSpPr>
            <p:nvPr/>
          </p:nvSpPr>
          <p:spPr bwMode="auto">
            <a:xfrm flipV="1">
              <a:off x="1855" y="2904"/>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5" name="Line 160"/>
            <p:cNvSpPr>
              <a:spLocks noChangeShapeType="1"/>
            </p:cNvSpPr>
            <p:nvPr/>
          </p:nvSpPr>
          <p:spPr bwMode="auto">
            <a:xfrm flipV="1">
              <a:off x="1876" y="2894"/>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6" name="Line 161"/>
            <p:cNvSpPr>
              <a:spLocks noChangeShapeType="1"/>
            </p:cNvSpPr>
            <p:nvPr/>
          </p:nvSpPr>
          <p:spPr bwMode="auto">
            <a:xfrm flipV="1">
              <a:off x="1903" y="2883"/>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7" name="Line 162"/>
            <p:cNvSpPr>
              <a:spLocks noChangeShapeType="1"/>
            </p:cNvSpPr>
            <p:nvPr/>
          </p:nvSpPr>
          <p:spPr bwMode="auto">
            <a:xfrm flipV="1">
              <a:off x="1930" y="2872"/>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8" name="Line 163"/>
            <p:cNvSpPr>
              <a:spLocks noChangeShapeType="1"/>
            </p:cNvSpPr>
            <p:nvPr/>
          </p:nvSpPr>
          <p:spPr bwMode="auto">
            <a:xfrm flipV="1">
              <a:off x="1951" y="2862"/>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9" name="Line 164"/>
            <p:cNvSpPr>
              <a:spLocks noChangeShapeType="1"/>
            </p:cNvSpPr>
            <p:nvPr/>
          </p:nvSpPr>
          <p:spPr bwMode="auto">
            <a:xfrm flipV="1">
              <a:off x="1978" y="2851"/>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0" name="Line 165"/>
            <p:cNvSpPr>
              <a:spLocks noChangeShapeType="1"/>
            </p:cNvSpPr>
            <p:nvPr/>
          </p:nvSpPr>
          <p:spPr bwMode="auto">
            <a:xfrm flipV="1">
              <a:off x="2004" y="2840"/>
              <a:ext cx="22"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1" name="Line 166"/>
            <p:cNvSpPr>
              <a:spLocks noChangeShapeType="1"/>
            </p:cNvSpPr>
            <p:nvPr/>
          </p:nvSpPr>
          <p:spPr bwMode="auto">
            <a:xfrm flipV="1">
              <a:off x="2026" y="2830"/>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2" name="Line 167"/>
            <p:cNvSpPr>
              <a:spLocks noChangeShapeType="1"/>
            </p:cNvSpPr>
            <p:nvPr/>
          </p:nvSpPr>
          <p:spPr bwMode="auto">
            <a:xfrm flipV="1">
              <a:off x="2052" y="2819"/>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3" name="Freeform 168"/>
            <p:cNvSpPr>
              <a:spLocks/>
            </p:cNvSpPr>
            <p:nvPr/>
          </p:nvSpPr>
          <p:spPr bwMode="auto">
            <a:xfrm>
              <a:off x="2079" y="2803"/>
              <a:ext cx="0" cy="174"/>
            </a:xfrm>
            <a:custGeom>
              <a:avLst/>
              <a:gdLst>
                <a:gd name="T0" fmla="*/ 0 w 24"/>
                <a:gd name="T1" fmla="*/ 4 h 18"/>
                <a:gd name="T2" fmla="*/ 4 w 24"/>
                <a:gd name="T3" fmla="*/ 4 h 18"/>
                <a:gd name="T4" fmla="*/ 4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4" name="Line 169"/>
            <p:cNvSpPr>
              <a:spLocks noChangeShapeType="1"/>
            </p:cNvSpPr>
            <p:nvPr/>
          </p:nvSpPr>
          <p:spPr bwMode="auto">
            <a:xfrm flipV="1">
              <a:off x="2100" y="2792"/>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5" name="Freeform 170"/>
            <p:cNvSpPr>
              <a:spLocks/>
            </p:cNvSpPr>
            <p:nvPr/>
          </p:nvSpPr>
          <p:spPr bwMode="auto">
            <a:xfrm>
              <a:off x="2127" y="2776"/>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6" name="Line 171"/>
            <p:cNvSpPr>
              <a:spLocks noChangeShapeType="1"/>
            </p:cNvSpPr>
            <p:nvPr/>
          </p:nvSpPr>
          <p:spPr bwMode="auto">
            <a:xfrm flipV="1">
              <a:off x="2154" y="276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7" name="Freeform 172"/>
            <p:cNvSpPr>
              <a:spLocks/>
            </p:cNvSpPr>
            <p:nvPr/>
          </p:nvSpPr>
          <p:spPr bwMode="auto">
            <a:xfrm>
              <a:off x="2175" y="2750"/>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8" name="Line 173"/>
            <p:cNvSpPr>
              <a:spLocks noChangeShapeType="1"/>
            </p:cNvSpPr>
            <p:nvPr/>
          </p:nvSpPr>
          <p:spPr bwMode="auto">
            <a:xfrm flipV="1">
              <a:off x="2202" y="2739"/>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9" name="Line 174"/>
            <p:cNvSpPr>
              <a:spLocks noChangeShapeType="1"/>
            </p:cNvSpPr>
            <p:nvPr/>
          </p:nvSpPr>
          <p:spPr bwMode="auto">
            <a:xfrm flipV="1">
              <a:off x="2228" y="2723"/>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0" name="Line 175"/>
            <p:cNvSpPr>
              <a:spLocks noChangeShapeType="1"/>
            </p:cNvSpPr>
            <p:nvPr/>
          </p:nvSpPr>
          <p:spPr bwMode="auto">
            <a:xfrm flipV="1">
              <a:off x="2250" y="2707"/>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1" name="Line 176"/>
            <p:cNvSpPr>
              <a:spLocks noChangeShapeType="1"/>
            </p:cNvSpPr>
            <p:nvPr/>
          </p:nvSpPr>
          <p:spPr bwMode="auto">
            <a:xfrm flipV="1">
              <a:off x="2276" y="2696"/>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2" name="Line 177"/>
            <p:cNvSpPr>
              <a:spLocks noChangeShapeType="1"/>
            </p:cNvSpPr>
            <p:nvPr/>
          </p:nvSpPr>
          <p:spPr bwMode="auto">
            <a:xfrm flipV="1">
              <a:off x="2303" y="268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3" name="Line 178"/>
            <p:cNvSpPr>
              <a:spLocks noChangeShapeType="1"/>
            </p:cNvSpPr>
            <p:nvPr/>
          </p:nvSpPr>
          <p:spPr bwMode="auto">
            <a:xfrm flipV="1">
              <a:off x="2324" y="2664"/>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4" name="Line 179"/>
            <p:cNvSpPr>
              <a:spLocks noChangeShapeType="1"/>
            </p:cNvSpPr>
            <p:nvPr/>
          </p:nvSpPr>
          <p:spPr bwMode="auto">
            <a:xfrm flipV="1">
              <a:off x="2351" y="2648"/>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5" name="Line 180"/>
            <p:cNvSpPr>
              <a:spLocks noChangeShapeType="1"/>
            </p:cNvSpPr>
            <p:nvPr/>
          </p:nvSpPr>
          <p:spPr bwMode="auto">
            <a:xfrm flipV="1">
              <a:off x="2372" y="2632"/>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6" name="Line 181"/>
            <p:cNvSpPr>
              <a:spLocks noChangeShapeType="1"/>
            </p:cNvSpPr>
            <p:nvPr/>
          </p:nvSpPr>
          <p:spPr bwMode="auto">
            <a:xfrm flipV="1">
              <a:off x="2399" y="261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7" name="Line 182"/>
            <p:cNvSpPr>
              <a:spLocks noChangeShapeType="1"/>
            </p:cNvSpPr>
            <p:nvPr/>
          </p:nvSpPr>
          <p:spPr bwMode="auto">
            <a:xfrm flipV="1">
              <a:off x="2426" y="260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8" name="Freeform 183"/>
            <p:cNvSpPr>
              <a:spLocks/>
            </p:cNvSpPr>
            <p:nvPr/>
          </p:nvSpPr>
          <p:spPr bwMode="auto">
            <a:xfrm>
              <a:off x="2447" y="2579"/>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29" name="Line 184"/>
            <p:cNvSpPr>
              <a:spLocks noChangeShapeType="1"/>
            </p:cNvSpPr>
            <p:nvPr/>
          </p:nvSpPr>
          <p:spPr bwMode="auto">
            <a:xfrm flipV="1">
              <a:off x="2474" y="2563"/>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0" name="Line 185"/>
            <p:cNvSpPr>
              <a:spLocks noChangeShapeType="1"/>
            </p:cNvSpPr>
            <p:nvPr/>
          </p:nvSpPr>
          <p:spPr bwMode="auto">
            <a:xfrm flipV="1">
              <a:off x="2500" y="2547"/>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1" name="Line 186"/>
            <p:cNvSpPr>
              <a:spLocks noChangeShapeType="1"/>
            </p:cNvSpPr>
            <p:nvPr/>
          </p:nvSpPr>
          <p:spPr bwMode="auto">
            <a:xfrm flipV="1">
              <a:off x="2522" y="2531"/>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2" name="Freeform 187"/>
            <p:cNvSpPr>
              <a:spLocks/>
            </p:cNvSpPr>
            <p:nvPr/>
          </p:nvSpPr>
          <p:spPr bwMode="auto">
            <a:xfrm>
              <a:off x="2548" y="2510"/>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3" name="Line 188"/>
            <p:cNvSpPr>
              <a:spLocks noChangeShapeType="1"/>
            </p:cNvSpPr>
            <p:nvPr/>
          </p:nvSpPr>
          <p:spPr bwMode="auto">
            <a:xfrm flipV="1">
              <a:off x="2575" y="2494"/>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4" name="Freeform 189"/>
            <p:cNvSpPr>
              <a:spLocks/>
            </p:cNvSpPr>
            <p:nvPr/>
          </p:nvSpPr>
          <p:spPr bwMode="auto">
            <a:xfrm>
              <a:off x="2596" y="2472"/>
              <a:ext cx="0" cy="174"/>
            </a:xfrm>
            <a:custGeom>
              <a:avLst/>
              <a:gdLst>
                <a:gd name="T0" fmla="*/ 0 w 30"/>
                <a:gd name="T1" fmla="*/ 6 h 24"/>
                <a:gd name="T2" fmla="*/ 5 w 30"/>
                <a:gd name="T3" fmla="*/ 6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5" name="Line 190"/>
            <p:cNvSpPr>
              <a:spLocks noChangeShapeType="1"/>
            </p:cNvSpPr>
            <p:nvPr/>
          </p:nvSpPr>
          <p:spPr bwMode="auto">
            <a:xfrm flipV="1">
              <a:off x="2623" y="245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6" name="Line 191"/>
            <p:cNvSpPr>
              <a:spLocks noChangeShapeType="1"/>
            </p:cNvSpPr>
            <p:nvPr/>
          </p:nvSpPr>
          <p:spPr bwMode="auto">
            <a:xfrm flipV="1">
              <a:off x="2650" y="2435"/>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37" name="Line 192"/>
            <p:cNvSpPr>
              <a:spLocks noChangeShapeType="1"/>
            </p:cNvSpPr>
            <p:nvPr/>
          </p:nvSpPr>
          <p:spPr bwMode="auto">
            <a:xfrm flipV="1">
              <a:off x="2671" y="241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38" name="Line 193"/>
            <p:cNvSpPr>
              <a:spLocks noChangeShapeType="1"/>
            </p:cNvSpPr>
            <p:nvPr/>
          </p:nvSpPr>
          <p:spPr bwMode="auto">
            <a:xfrm flipV="1">
              <a:off x="2698" y="2398"/>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9" name="Line 194"/>
            <p:cNvSpPr>
              <a:spLocks noChangeShapeType="1"/>
            </p:cNvSpPr>
            <p:nvPr/>
          </p:nvSpPr>
          <p:spPr bwMode="auto">
            <a:xfrm flipV="1">
              <a:off x="2724" y="2376"/>
              <a:ext cx="22"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0" name="Line 195"/>
            <p:cNvSpPr>
              <a:spLocks noChangeShapeType="1"/>
            </p:cNvSpPr>
            <p:nvPr/>
          </p:nvSpPr>
          <p:spPr bwMode="auto">
            <a:xfrm flipV="1">
              <a:off x="2746" y="2355"/>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1" name="Line 196"/>
            <p:cNvSpPr>
              <a:spLocks noChangeShapeType="1"/>
            </p:cNvSpPr>
            <p:nvPr/>
          </p:nvSpPr>
          <p:spPr bwMode="auto">
            <a:xfrm flipV="1">
              <a:off x="2773" y="233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2" name="Line 197"/>
            <p:cNvSpPr>
              <a:spLocks noChangeShapeType="1"/>
            </p:cNvSpPr>
            <p:nvPr/>
          </p:nvSpPr>
          <p:spPr bwMode="auto">
            <a:xfrm flipV="1">
              <a:off x="2800" y="2312"/>
              <a:ext cx="21"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3" name="Line 198"/>
            <p:cNvSpPr>
              <a:spLocks noChangeShapeType="1"/>
            </p:cNvSpPr>
            <p:nvPr/>
          </p:nvSpPr>
          <p:spPr bwMode="auto">
            <a:xfrm flipV="1">
              <a:off x="2821" y="2291"/>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4" name="Line 199"/>
            <p:cNvSpPr>
              <a:spLocks noChangeShapeType="1"/>
            </p:cNvSpPr>
            <p:nvPr/>
          </p:nvSpPr>
          <p:spPr bwMode="auto">
            <a:xfrm flipV="1">
              <a:off x="2848" y="2270"/>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5" name="Line 200"/>
            <p:cNvSpPr>
              <a:spLocks noChangeShapeType="1"/>
            </p:cNvSpPr>
            <p:nvPr/>
          </p:nvSpPr>
          <p:spPr bwMode="auto">
            <a:xfrm flipV="1">
              <a:off x="2869" y="2248"/>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6" name="Line 201"/>
            <p:cNvSpPr>
              <a:spLocks noChangeShapeType="1"/>
            </p:cNvSpPr>
            <p:nvPr/>
          </p:nvSpPr>
          <p:spPr bwMode="auto">
            <a:xfrm flipV="1">
              <a:off x="2896" y="2227"/>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7" name="Line 202"/>
            <p:cNvSpPr>
              <a:spLocks noChangeShapeType="1"/>
            </p:cNvSpPr>
            <p:nvPr/>
          </p:nvSpPr>
          <p:spPr bwMode="auto">
            <a:xfrm flipV="1">
              <a:off x="2922" y="2200"/>
              <a:ext cx="22"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48" name="Line 203"/>
            <p:cNvSpPr>
              <a:spLocks noChangeShapeType="1"/>
            </p:cNvSpPr>
            <p:nvPr/>
          </p:nvSpPr>
          <p:spPr bwMode="auto">
            <a:xfrm flipV="1">
              <a:off x="2944" y="2179"/>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9" name="Line 204"/>
            <p:cNvSpPr>
              <a:spLocks noChangeShapeType="1"/>
            </p:cNvSpPr>
            <p:nvPr/>
          </p:nvSpPr>
          <p:spPr bwMode="auto">
            <a:xfrm flipV="1">
              <a:off x="2970" y="2158"/>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0" name="Line 205"/>
            <p:cNvSpPr>
              <a:spLocks noChangeShapeType="1"/>
            </p:cNvSpPr>
            <p:nvPr/>
          </p:nvSpPr>
          <p:spPr bwMode="auto">
            <a:xfrm flipV="1">
              <a:off x="2997" y="2131"/>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1" name="Line 206"/>
            <p:cNvSpPr>
              <a:spLocks noChangeShapeType="1"/>
            </p:cNvSpPr>
            <p:nvPr/>
          </p:nvSpPr>
          <p:spPr bwMode="auto">
            <a:xfrm flipV="1">
              <a:off x="3018" y="2109"/>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52" name="Line 207"/>
            <p:cNvSpPr>
              <a:spLocks noChangeShapeType="1"/>
            </p:cNvSpPr>
            <p:nvPr/>
          </p:nvSpPr>
          <p:spPr bwMode="auto">
            <a:xfrm flipV="1">
              <a:off x="3045" y="2082"/>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3" name="Line 208"/>
            <p:cNvSpPr>
              <a:spLocks noChangeShapeType="1"/>
            </p:cNvSpPr>
            <p:nvPr/>
          </p:nvSpPr>
          <p:spPr bwMode="auto">
            <a:xfrm flipV="1">
              <a:off x="3072" y="2061"/>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4" name="Line 209"/>
            <p:cNvSpPr>
              <a:spLocks noChangeShapeType="1"/>
            </p:cNvSpPr>
            <p:nvPr/>
          </p:nvSpPr>
          <p:spPr bwMode="auto">
            <a:xfrm flipV="1">
              <a:off x="3093" y="2034"/>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5" name="Line 210"/>
            <p:cNvSpPr>
              <a:spLocks noChangeShapeType="1"/>
            </p:cNvSpPr>
            <p:nvPr/>
          </p:nvSpPr>
          <p:spPr bwMode="auto">
            <a:xfrm flipV="1">
              <a:off x="3120" y="2007"/>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6" name="Line 211"/>
            <p:cNvSpPr>
              <a:spLocks noChangeShapeType="1"/>
            </p:cNvSpPr>
            <p:nvPr/>
          </p:nvSpPr>
          <p:spPr bwMode="auto">
            <a:xfrm flipV="1">
              <a:off x="3146" y="1981"/>
              <a:ext cx="22"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57" name="Line 212"/>
            <p:cNvSpPr>
              <a:spLocks noChangeShapeType="1"/>
            </p:cNvSpPr>
            <p:nvPr/>
          </p:nvSpPr>
          <p:spPr bwMode="auto">
            <a:xfrm flipV="1">
              <a:off x="3168" y="1959"/>
              <a:ext cx="26"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58" name="Line 213"/>
            <p:cNvSpPr>
              <a:spLocks noChangeShapeType="1"/>
            </p:cNvSpPr>
            <p:nvPr/>
          </p:nvSpPr>
          <p:spPr bwMode="auto">
            <a:xfrm flipV="1">
              <a:off x="3194" y="193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59" name="Line 214"/>
            <p:cNvSpPr>
              <a:spLocks noChangeShapeType="1"/>
            </p:cNvSpPr>
            <p:nvPr/>
          </p:nvSpPr>
          <p:spPr bwMode="auto">
            <a:xfrm flipV="1">
              <a:off x="3221" y="190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0" name="Line 215"/>
            <p:cNvSpPr>
              <a:spLocks noChangeShapeType="1"/>
            </p:cNvSpPr>
            <p:nvPr/>
          </p:nvSpPr>
          <p:spPr bwMode="auto">
            <a:xfrm flipV="1">
              <a:off x="3242" y="187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1" name="Line 216"/>
            <p:cNvSpPr>
              <a:spLocks noChangeShapeType="1"/>
            </p:cNvSpPr>
            <p:nvPr/>
          </p:nvSpPr>
          <p:spPr bwMode="auto">
            <a:xfrm flipV="1">
              <a:off x="3269" y="185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2" name="Line 217"/>
            <p:cNvSpPr>
              <a:spLocks noChangeShapeType="1"/>
            </p:cNvSpPr>
            <p:nvPr/>
          </p:nvSpPr>
          <p:spPr bwMode="auto">
            <a:xfrm flipV="1">
              <a:off x="3296" y="182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3" name="Line 218"/>
            <p:cNvSpPr>
              <a:spLocks noChangeShapeType="1"/>
            </p:cNvSpPr>
            <p:nvPr/>
          </p:nvSpPr>
          <p:spPr bwMode="auto">
            <a:xfrm flipV="1">
              <a:off x="3317" y="179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4" name="Freeform 219"/>
            <p:cNvSpPr>
              <a:spLocks/>
            </p:cNvSpPr>
            <p:nvPr/>
          </p:nvSpPr>
          <p:spPr bwMode="auto">
            <a:xfrm>
              <a:off x="3344" y="1767"/>
              <a:ext cx="0" cy="174"/>
            </a:xfrm>
            <a:custGeom>
              <a:avLst/>
              <a:gdLst>
                <a:gd name="T0" fmla="*/ 0 w 24"/>
                <a:gd name="T1" fmla="*/ 4 h 36"/>
                <a:gd name="T2" fmla="*/ 4 w 24"/>
                <a:gd name="T3" fmla="*/ 4 h 36"/>
                <a:gd name="T4" fmla="*/ 4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65" name="Line 220"/>
            <p:cNvSpPr>
              <a:spLocks noChangeShapeType="1"/>
            </p:cNvSpPr>
            <p:nvPr/>
          </p:nvSpPr>
          <p:spPr bwMode="auto">
            <a:xfrm flipV="1">
              <a:off x="3365" y="1741"/>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6" name="Line 221"/>
            <p:cNvSpPr>
              <a:spLocks noChangeShapeType="1"/>
            </p:cNvSpPr>
            <p:nvPr/>
          </p:nvSpPr>
          <p:spPr bwMode="auto">
            <a:xfrm flipV="1">
              <a:off x="3392" y="1714"/>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7" name="Freeform 222"/>
            <p:cNvSpPr>
              <a:spLocks/>
            </p:cNvSpPr>
            <p:nvPr/>
          </p:nvSpPr>
          <p:spPr bwMode="auto">
            <a:xfrm>
              <a:off x="3418" y="1682"/>
              <a:ext cx="0" cy="174"/>
            </a:xfrm>
            <a:custGeom>
              <a:avLst/>
              <a:gdLst>
                <a:gd name="T0" fmla="*/ 0 w 24"/>
                <a:gd name="T1" fmla="*/ 4 h 36"/>
                <a:gd name="T2" fmla="*/ 6 w 24"/>
                <a:gd name="T3" fmla="*/ 4 h 36"/>
                <a:gd name="T4" fmla="*/ 6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68" name="Line 223"/>
            <p:cNvSpPr>
              <a:spLocks noChangeShapeType="1"/>
            </p:cNvSpPr>
            <p:nvPr/>
          </p:nvSpPr>
          <p:spPr bwMode="auto">
            <a:xfrm flipV="1">
              <a:off x="3440" y="1655"/>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9" name="Freeform 224"/>
            <p:cNvSpPr>
              <a:spLocks/>
            </p:cNvSpPr>
            <p:nvPr/>
          </p:nvSpPr>
          <p:spPr bwMode="auto">
            <a:xfrm>
              <a:off x="3466" y="1623"/>
              <a:ext cx="0" cy="174"/>
            </a:xfrm>
            <a:custGeom>
              <a:avLst/>
              <a:gdLst>
                <a:gd name="T0" fmla="*/ 0 w 30"/>
                <a:gd name="T1" fmla="*/ 4 h 36"/>
                <a:gd name="T2" fmla="*/ 5 w 30"/>
                <a:gd name="T3" fmla="*/ 4 h 36"/>
                <a:gd name="T4" fmla="*/ 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8" y="18"/>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0" name="Line 225"/>
            <p:cNvSpPr>
              <a:spLocks noChangeShapeType="1"/>
            </p:cNvSpPr>
            <p:nvPr/>
          </p:nvSpPr>
          <p:spPr bwMode="auto">
            <a:xfrm flipV="1">
              <a:off x="3493" y="1597"/>
              <a:ext cx="21"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71" name="Rectangle 226"/>
            <p:cNvSpPr>
              <a:spLocks noChangeArrowheads="1"/>
            </p:cNvSpPr>
            <p:nvPr/>
          </p:nvSpPr>
          <p:spPr bwMode="auto">
            <a:xfrm>
              <a:off x="2164" y="882"/>
              <a:ext cx="815"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Pumping</a:t>
              </a:r>
              <a:r>
                <a:rPr lang="en-US" sz="1500">
                  <a:solidFill>
                    <a:srgbClr val="FFFFCC"/>
                  </a:solidFill>
                </a:rPr>
                <a:t> </a:t>
              </a:r>
              <a:r>
                <a:rPr lang="en-US" sz="1500">
                  <a:solidFill>
                    <a:schemeClr val="tx1"/>
                  </a:solidFill>
                </a:rPr>
                <a:t>Energy</a:t>
              </a:r>
              <a:endParaRPr lang="en-US" b="0">
                <a:solidFill>
                  <a:schemeClr val="tx1"/>
                </a:solidFill>
                <a:latin typeface="Times New Roman" pitchFamily="18" charset="0"/>
              </a:endParaRPr>
            </a:p>
          </p:txBody>
        </p:sp>
        <p:sp>
          <p:nvSpPr>
            <p:cNvPr id="472" name="Rectangle 227"/>
            <p:cNvSpPr>
              <a:spLocks noChangeArrowheads="1"/>
            </p:cNvSpPr>
            <p:nvPr/>
          </p:nvSpPr>
          <p:spPr bwMode="auto">
            <a:xfrm>
              <a:off x="895" y="3000"/>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73" name="Rectangle 228"/>
            <p:cNvSpPr>
              <a:spLocks noChangeArrowheads="1"/>
            </p:cNvSpPr>
            <p:nvPr/>
          </p:nvSpPr>
          <p:spPr bwMode="auto">
            <a:xfrm>
              <a:off x="826" y="2701"/>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a:t>
              </a:r>
              <a:endParaRPr lang="en-US" b="0">
                <a:solidFill>
                  <a:schemeClr val="tx1"/>
                </a:solidFill>
                <a:latin typeface="Times New Roman" pitchFamily="18" charset="0"/>
              </a:endParaRPr>
            </a:p>
          </p:txBody>
        </p:sp>
        <p:sp>
          <p:nvSpPr>
            <p:cNvPr id="474" name="Rectangle 229"/>
            <p:cNvSpPr>
              <a:spLocks noChangeArrowheads="1"/>
            </p:cNvSpPr>
            <p:nvPr/>
          </p:nvSpPr>
          <p:spPr bwMode="auto">
            <a:xfrm>
              <a:off x="826" y="23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a:t>
              </a:r>
              <a:endParaRPr lang="en-US" b="0">
                <a:solidFill>
                  <a:schemeClr val="tx1"/>
                </a:solidFill>
                <a:latin typeface="Times New Roman" pitchFamily="18" charset="0"/>
              </a:endParaRPr>
            </a:p>
          </p:txBody>
        </p:sp>
        <p:sp>
          <p:nvSpPr>
            <p:cNvPr id="475" name="Rectangle 230"/>
            <p:cNvSpPr>
              <a:spLocks noChangeArrowheads="1"/>
            </p:cNvSpPr>
            <p:nvPr/>
          </p:nvSpPr>
          <p:spPr bwMode="auto">
            <a:xfrm>
              <a:off x="826" y="2098"/>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30</a:t>
              </a:r>
              <a:endParaRPr lang="en-US" b="0">
                <a:solidFill>
                  <a:schemeClr val="tx1"/>
                </a:solidFill>
                <a:latin typeface="Times New Roman" pitchFamily="18" charset="0"/>
              </a:endParaRPr>
            </a:p>
          </p:txBody>
        </p:sp>
        <p:sp>
          <p:nvSpPr>
            <p:cNvPr id="476" name="Rectangle 231"/>
            <p:cNvSpPr>
              <a:spLocks noChangeArrowheads="1"/>
            </p:cNvSpPr>
            <p:nvPr/>
          </p:nvSpPr>
          <p:spPr bwMode="auto">
            <a:xfrm>
              <a:off x="826" y="1799"/>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a:t>
              </a:r>
              <a:endParaRPr lang="en-US" b="0">
                <a:solidFill>
                  <a:schemeClr val="tx1"/>
                </a:solidFill>
                <a:latin typeface="Times New Roman" pitchFamily="18" charset="0"/>
              </a:endParaRPr>
            </a:p>
          </p:txBody>
        </p:sp>
        <p:sp>
          <p:nvSpPr>
            <p:cNvPr id="477" name="Rectangle 232"/>
            <p:cNvSpPr>
              <a:spLocks noChangeArrowheads="1"/>
            </p:cNvSpPr>
            <p:nvPr/>
          </p:nvSpPr>
          <p:spPr bwMode="auto">
            <a:xfrm>
              <a:off x="826" y="1495"/>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50</a:t>
              </a:r>
              <a:endParaRPr lang="en-US" b="0">
                <a:solidFill>
                  <a:schemeClr val="tx1"/>
                </a:solidFill>
                <a:latin typeface="Times New Roman" pitchFamily="18" charset="0"/>
              </a:endParaRPr>
            </a:p>
          </p:txBody>
        </p:sp>
        <p:sp>
          <p:nvSpPr>
            <p:cNvPr id="478" name="Rectangle 233"/>
            <p:cNvSpPr>
              <a:spLocks noChangeArrowheads="1"/>
            </p:cNvSpPr>
            <p:nvPr/>
          </p:nvSpPr>
          <p:spPr bwMode="auto">
            <a:xfrm>
              <a:off x="826" y="1197"/>
              <a:ext cx="121" cy="145"/>
            </a:xfrm>
            <a:prstGeom prst="rect">
              <a:avLst/>
            </a:prstGeom>
            <a:noFill/>
            <a:ln w="9525">
              <a:noFill/>
              <a:miter lim="800000"/>
              <a:headEnd/>
              <a:tailEnd/>
            </a:ln>
          </p:spPr>
          <p:txBody>
            <a:bodyPr wrap="none" lIns="0" tIns="0" rIns="0" bIns="0">
              <a:spAutoFit/>
            </a:bodyPr>
            <a:lstStyle/>
            <a:p>
              <a:pPr defTabSz="812800"/>
              <a:r>
                <a:rPr lang="en-US" sz="1500" dirty="0">
                  <a:solidFill>
                    <a:schemeClr val="tx1"/>
                  </a:solidFill>
                </a:rPr>
                <a:t>60</a:t>
              </a:r>
              <a:endParaRPr lang="en-US" b="0" dirty="0">
                <a:solidFill>
                  <a:schemeClr val="tx1"/>
                </a:solidFill>
                <a:latin typeface="Times New Roman" pitchFamily="18" charset="0"/>
              </a:endParaRPr>
            </a:p>
          </p:txBody>
        </p:sp>
        <p:sp>
          <p:nvSpPr>
            <p:cNvPr id="479" name="Rectangle 234"/>
            <p:cNvSpPr>
              <a:spLocks noChangeArrowheads="1"/>
            </p:cNvSpPr>
            <p:nvPr/>
          </p:nvSpPr>
          <p:spPr bwMode="auto">
            <a:xfrm>
              <a:off x="1028" y="3176"/>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80" name="Rectangle 235"/>
            <p:cNvSpPr>
              <a:spLocks noChangeArrowheads="1"/>
            </p:cNvSpPr>
            <p:nvPr/>
          </p:nvSpPr>
          <p:spPr bwMode="auto">
            <a:xfrm>
              <a:off x="1455"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200</a:t>
              </a:r>
              <a:endParaRPr lang="en-US" b="0">
                <a:solidFill>
                  <a:schemeClr val="tx1"/>
                </a:solidFill>
                <a:latin typeface="Times New Roman" pitchFamily="18" charset="0"/>
              </a:endParaRPr>
            </a:p>
          </p:txBody>
        </p:sp>
        <p:sp>
          <p:nvSpPr>
            <p:cNvPr id="481" name="Rectangle 236"/>
            <p:cNvSpPr>
              <a:spLocks noChangeArrowheads="1"/>
            </p:cNvSpPr>
            <p:nvPr/>
          </p:nvSpPr>
          <p:spPr bwMode="auto">
            <a:xfrm>
              <a:off x="1951"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400</a:t>
              </a:r>
              <a:endParaRPr lang="en-US" b="0">
                <a:solidFill>
                  <a:schemeClr val="tx1"/>
                </a:solidFill>
                <a:latin typeface="Times New Roman" pitchFamily="18" charset="0"/>
              </a:endParaRPr>
            </a:p>
          </p:txBody>
        </p:sp>
        <p:sp>
          <p:nvSpPr>
            <p:cNvPr id="482" name="Rectangle 237"/>
            <p:cNvSpPr>
              <a:spLocks noChangeArrowheads="1"/>
            </p:cNvSpPr>
            <p:nvPr/>
          </p:nvSpPr>
          <p:spPr bwMode="auto">
            <a:xfrm>
              <a:off x="2447"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600</a:t>
              </a:r>
              <a:endParaRPr lang="en-US" b="0">
                <a:solidFill>
                  <a:schemeClr val="tx1"/>
                </a:solidFill>
                <a:latin typeface="Times New Roman" pitchFamily="18" charset="0"/>
              </a:endParaRPr>
            </a:p>
          </p:txBody>
        </p:sp>
        <p:sp>
          <p:nvSpPr>
            <p:cNvPr id="483" name="Rectangle 238"/>
            <p:cNvSpPr>
              <a:spLocks noChangeArrowheads="1"/>
            </p:cNvSpPr>
            <p:nvPr/>
          </p:nvSpPr>
          <p:spPr bwMode="auto">
            <a:xfrm>
              <a:off x="2944"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800</a:t>
              </a:r>
              <a:endParaRPr lang="en-US" b="0">
                <a:solidFill>
                  <a:schemeClr val="tx1"/>
                </a:solidFill>
                <a:latin typeface="Times New Roman" pitchFamily="18" charset="0"/>
              </a:endParaRPr>
            </a:p>
          </p:txBody>
        </p:sp>
        <p:sp>
          <p:nvSpPr>
            <p:cNvPr id="484" name="Rectangle 239"/>
            <p:cNvSpPr>
              <a:spLocks noChangeArrowheads="1"/>
            </p:cNvSpPr>
            <p:nvPr/>
          </p:nvSpPr>
          <p:spPr bwMode="auto">
            <a:xfrm>
              <a:off x="3402" y="3176"/>
              <a:ext cx="2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1000</a:t>
              </a:r>
              <a:endParaRPr lang="en-US" b="0">
                <a:solidFill>
                  <a:schemeClr val="tx1"/>
                </a:solidFill>
                <a:latin typeface="Times New Roman" pitchFamily="18" charset="0"/>
              </a:endParaRPr>
            </a:p>
          </p:txBody>
        </p:sp>
        <p:sp>
          <p:nvSpPr>
            <p:cNvPr id="485" name="Rectangle 240"/>
            <p:cNvSpPr>
              <a:spLocks noChangeArrowheads="1"/>
            </p:cNvSpPr>
            <p:nvPr/>
          </p:nvSpPr>
          <p:spPr bwMode="auto">
            <a:xfrm>
              <a:off x="1930" y="3384"/>
              <a:ext cx="667"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Flow in GPM</a:t>
              </a:r>
              <a:endParaRPr lang="en-US" b="0">
                <a:solidFill>
                  <a:schemeClr val="tx1"/>
                </a:solidFill>
                <a:latin typeface="Times New Roman" pitchFamily="18" charset="0"/>
              </a:endParaRPr>
            </a:p>
          </p:txBody>
        </p:sp>
        <p:sp>
          <p:nvSpPr>
            <p:cNvPr id="486" name="Rectangle 241"/>
            <p:cNvSpPr>
              <a:spLocks noChangeArrowheads="1"/>
            </p:cNvSpPr>
            <p:nvPr/>
          </p:nvSpPr>
          <p:spPr bwMode="auto">
            <a:xfrm rot="16200000">
              <a:off x="438" y="2104"/>
              <a:ext cx="51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Head in Ft</a:t>
              </a:r>
              <a:endParaRPr lang="en-US" b="0">
                <a:solidFill>
                  <a:schemeClr val="tx1"/>
                </a:solidFill>
                <a:latin typeface="Times New Roman" pitchFamily="18" charset="0"/>
              </a:endParaRPr>
            </a:p>
          </p:txBody>
        </p:sp>
        <p:sp>
          <p:nvSpPr>
            <p:cNvPr id="487" name="Rectangle 242"/>
            <p:cNvSpPr>
              <a:spLocks noChangeArrowheads="1"/>
            </p:cNvSpPr>
            <p:nvPr/>
          </p:nvSpPr>
          <p:spPr bwMode="auto">
            <a:xfrm>
              <a:off x="3754" y="1991"/>
              <a:ext cx="0" cy="174"/>
            </a:xfrm>
            <a:prstGeom prst="rect">
              <a:avLst/>
            </a:prstGeom>
            <a:noFill/>
            <a:ln w="0" cap="sq">
              <a:solidFill>
                <a:schemeClr val="tx1"/>
              </a:solidFill>
              <a:miter lim="800000"/>
              <a:headEnd/>
              <a:tailEnd/>
            </a:ln>
          </p:spPr>
          <p:txBody>
            <a:bodyPr wrap="none" lIns="0" tIns="0" rIns="0" bIns="0">
              <a:spAutoFit/>
            </a:bodyPr>
            <a:lstStyle/>
            <a:p>
              <a:endParaRPr lang="en-US"/>
            </a:p>
          </p:txBody>
        </p:sp>
        <p:sp>
          <p:nvSpPr>
            <p:cNvPr id="488" name="Line 243"/>
            <p:cNvSpPr>
              <a:spLocks noChangeShapeType="1"/>
            </p:cNvSpPr>
            <p:nvPr/>
          </p:nvSpPr>
          <p:spPr bwMode="auto">
            <a:xfrm>
              <a:off x="3797" y="2087"/>
              <a:ext cx="128"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489" name="Rectangle 244"/>
            <p:cNvSpPr>
              <a:spLocks noChangeArrowheads="1"/>
            </p:cNvSpPr>
            <p:nvPr/>
          </p:nvSpPr>
          <p:spPr bwMode="auto">
            <a:xfrm>
              <a:off x="3957" y="2018"/>
              <a:ext cx="568"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 Head</a:t>
              </a:r>
              <a:endParaRPr lang="en-US" b="0">
                <a:solidFill>
                  <a:schemeClr val="tx1"/>
                </a:solidFill>
                <a:latin typeface="Times New Roman" pitchFamily="18" charset="0"/>
              </a:endParaRPr>
            </a:p>
          </p:txBody>
        </p:sp>
        <p:sp>
          <p:nvSpPr>
            <p:cNvPr id="490" name="Line 245"/>
            <p:cNvSpPr>
              <a:spLocks noChangeShapeType="1"/>
            </p:cNvSpPr>
            <p:nvPr/>
          </p:nvSpPr>
          <p:spPr bwMode="auto">
            <a:xfrm>
              <a:off x="3797" y="2259"/>
              <a:ext cx="128"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491" name="Rectangle 246"/>
            <p:cNvSpPr>
              <a:spLocks noChangeArrowheads="1"/>
            </p:cNvSpPr>
            <p:nvPr/>
          </p:nvSpPr>
          <p:spPr bwMode="auto">
            <a:xfrm>
              <a:off x="3957" y="2190"/>
              <a:ext cx="6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System Head</a:t>
              </a:r>
              <a:endParaRPr lang="en-US" b="0">
                <a:solidFill>
                  <a:schemeClr val="tx1"/>
                </a:solidFill>
                <a:latin typeface="Times New Roman" pitchFamily="18" charset="0"/>
              </a:endParaRPr>
            </a:p>
          </p:txBody>
        </p:sp>
      </p:gr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0" y="421483"/>
            <a:ext cx="9144000" cy="891183"/>
          </a:xfrm>
        </p:spPr>
        <p:txBody>
          <a:bodyPr lIns="91422" tIns="45711" rIns="91422" bIns="45711" anchor="t"/>
          <a:lstStyle/>
          <a:p>
            <a:pPr defTabSz="1030487" fontAlgn="auto">
              <a:spcAft>
                <a:spcPts val="0"/>
              </a:spcAft>
              <a:defRPr/>
            </a:pPr>
            <a:r>
              <a:rPr lang="en-US" dirty="0" smtClean="0">
                <a:solidFill>
                  <a:schemeClr val="accent1">
                    <a:satMod val="150000"/>
                  </a:schemeClr>
                </a:solidFill>
              </a:rPr>
              <a:t>Pump Energy with Reduced Flow</a:t>
            </a:r>
          </a:p>
        </p:txBody>
      </p:sp>
      <p:sp>
        <p:nvSpPr>
          <p:cNvPr id="108546" name="Slide Number Placeholder 2"/>
          <p:cNvSpPr>
            <a:spLocks noGrp="1"/>
          </p:cNvSpPr>
          <p:nvPr>
            <p:ph type="sldNum" sz="quarter" idx="12"/>
          </p:nvPr>
        </p:nvSpPr>
        <p:spPr/>
        <p:txBody>
          <a:bodyPr/>
          <a:lstStyle/>
          <a:p>
            <a:pPr>
              <a:defRPr/>
            </a:pPr>
            <a:fld id="{9A6C9FFB-C966-4B34-9A04-5C623A0B3186}" type="slidenum">
              <a:rPr lang="en-US"/>
              <a:pPr>
                <a:defRPr/>
              </a:pPr>
              <a:t>47</a:t>
            </a:fld>
            <a:endParaRPr lang="en-US"/>
          </a:p>
        </p:txBody>
      </p:sp>
      <p:grpSp>
        <p:nvGrpSpPr>
          <p:cNvPr id="251" name="Group 3"/>
          <p:cNvGrpSpPr>
            <a:grpSpLocks/>
          </p:cNvGrpSpPr>
          <p:nvPr/>
        </p:nvGrpSpPr>
        <p:grpSpPr bwMode="auto">
          <a:xfrm>
            <a:off x="985838" y="1660526"/>
            <a:ext cx="6315075" cy="3941763"/>
            <a:chOff x="621" y="1046"/>
            <a:chExt cx="3978" cy="2483"/>
          </a:xfrm>
        </p:grpSpPr>
        <p:sp>
          <p:nvSpPr>
            <p:cNvPr id="252" name="Rectangle 4"/>
            <p:cNvSpPr>
              <a:spLocks noChangeArrowheads="1"/>
            </p:cNvSpPr>
            <p:nvPr/>
          </p:nvSpPr>
          <p:spPr bwMode="auto">
            <a:xfrm>
              <a:off x="1066" y="1686"/>
              <a:ext cx="0" cy="174"/>
            </a:xfrm>
            <a:prstGeom prst="rect">
              <a:avLst/>
            </a:prstGeom>
            <a:solidFill>
              <a:schemeClr val="bg2"/>
            </a:solidFill>
            <a:ln w="76200">
              <a:noFill/>
              <a:miter lim="800000"/>
              <a:headEnd/>
              <a:tailEnd type="none" w="lg" len="lg"/>
            </a:ln>
          </p:spPr>
          <p:txBody>
            <a:bodyPr wrap="none" lIns="0" tIns="0" rIns="0" bIns="0">
              <a:spAutoFit/>
            </a:bodyPr>
            <a:lstStyle/>
            <a:p>
              <a:endParaRPr lang="en-US"/>
            </a:p>
          </p:txBody>
        </p:sp>
        <p:sp>
          <p:nvSpPr>
            <p:cNvPr id="253" name="Rectangle 5"/>
            <p:cNvSpPr>
              <a:spLocks noChangeArrowheads="1"/>
            </p:cNvSpPr>
            <p:nvPr/>
          </p:nvSpPr>
          <p:spPr bwMode="auto">
            <a:xfrm>
              <a:off x="1060" y="1266"/>
              <a:ext cx="0" cy="174"/>
            </a:xfrm>
            <a:prstGeom prst="rect">
              <a:avLst/>
            </a:prstGeom>
            <a:noFill/>
            <a:ln w="9525">
              <a:noFill/>
              <a:miter lim="800000"/>
              <a:headEnd/>
              <a:tailEnd/>
            </a:ln>
          </p:spPr>
          <p:txBody>
            <a:bodyPr wrap="none" lIns="0" tIns="0" rIns="0" bIns="0">
              <a:spAutoFit/>
            </a:bodyPr>
            <a:lstStyle/>
            <a:p>
              <a:endParaRPr lang="en-US"/>
            </a:p>
          </p:txBody>
        </p:sp>
        <p:sp>
          <p:nvSpPr>
            <p:cNvPr id="254" name="Line 6"/>
            <p:cNvSpPr>
              <a:spLocks noChangeShapeType="1"/>
            </p:cNvSpPr>
            <p:nvPr/>
          </p:nvSpPr>
          <p:spPr bwMode="auto">
            <a:xfrm>
              <a:off x="1060" y="2771"/>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5" name="Line 7"/>
            <p:cNvSpPr>
              <a:spLocks noChangeShapeType="1"/>
            </p:cNvSpPr>
            <p:nvPr/>
          </p:nvSpPr>
          <p:spPr bwMode="auto">
            <a:xfrm>
              <a:off x="1060" y="2467"/>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6" name="Line 8"/>
            <p:cNvSpPr>
              <a:spLocks noChangeShapeType="1"/>
            </p:cNvSpPr>
            <p:nvPr/>
          </p:nvSpPr>
          <p:spPr bwMode="auto">
            <a:xfrm>
              <a:off x="1060" y="2168"/>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7" name="Line 9"/>
            <p:cNvSpPr>
              <a:spLocks noChangeShapeType="1"/>
            </p:cNvSpPr>
            <p:nvPr/>
          </p:nvSpPr>
          <p:spPr bwMode="auto">
            <a:xfrm>
              <a:off x="1060" y="1869"/>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8" name="Line 10"/>
            <p:cNvSpPr>
              <a:spLocks noChangeShapeType="1"/>
            </p:cNvSpPr>
            <p:nvPr/>
          </p:nvSpPr>
          <p:spPr bwMode="auto">
            <a:xfrm>
              <a:off x="1060" y="1565"/>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9" name="Line 11"/>
            <p:cNvSpPr>
              <a:spLocks noChangeShapeType="1"/>
            </p:cNvSpPr>
            <p:nvPr/>
          </p:nvSpPr>
          <p:spPr bwMode="auto">
            <a:xfrm>
              <a:off x="1060" y="1266"/>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0" name="Rectangle 12"/>
            <p:cNvSpPr>
              <a:spLocks noChangeArrowheads="1"/>
            </p:cNvSpPr>
            <p:nvPr/>
          </p:nvSpPr>
          <p:spPr bwMode="auto">
            <a:xfrm>
              <a:off x="1060" y="1266"/>
              <a:ext cx="0" cy="233"/>
            </a:xfrm>
            <a:prstGeom prst="rect">
              <a:avLst/>
            </a:prstGeom>
            <a:noFill/>
            <a:ln w="9525">
              <a:solidFill>
                <a:schemeClr val="tx1"/>
              </a:solidFill>
              <a:miter lim="800000"/>
              <a:headEnd/>
              <a:tailEnd/>
            </a:ln>
          </p:spPr>
          <p:txBody>
            <a:bodyPr wrap="none" lIns="0" tIns="0" rIns="0" bIns="0">
              <a:spAutoFit/>
            </a:bodyPr>
            <a:lstStyle/>
            <a:p>
              <a:endParaRPr lang="en-US" sz="2400" b="0">
                <a:solidFill>
                  <a:schemeClr val="tx1"/>
                </a:solidFill>
                <a:latin typeface="Times New Roman" pitchFamily="18" charset="0"/>
              </a:endParaRPr>
            </a:p>
          </p:txBody>
        </p:sp>
        <p:sp>
          <p:nvSpPr>
            <p:cNvPr id="261" name="Line 13"/>
            <p:cNvSpPr>
              <a:spLocks noChangeShapeType="1"/>
            </p:cNvSpPr>
            <p:nvPr/>
          </p:nvSpPr>
          <p:spPr bwMode="auto">
            <a:xfrm>
              <a:off x="1060" y="1266"/>
              <a:ext cx="1" cy="1804"/>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2" name="Line 14"/>
            <p:cNvSpPr>
              <a:spLocks noChangeShapeType="1"/>
            </p:cNvSpPr>
            <p:nvPr/>
          </p:nvSpPr>
          <p:spPr bwMode="auto">
            <a:xfrm>
              <a:off x="1023" y="3070"/>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3" name="Line 15"/>
            <p:cNvSpPr>
              <a:spLocks noChangeShapeType="1"/>
            </p:cNvSpPr>
            <p:nvPr/>
          </p:nvSpPr>
          <p:spPr bwMode="auto">
            <a:xfrm>
              <a:off x="1023" y="2771"/>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4" name="Line 16"/>
            <p:cNvSpPr>
              <a:spLocks noChangeShapeType="1"/>
            </p:cNvSpPr>
            <p:nvPr/>
          </p:nvSpPr>
          <p:spPr bwMode="auto">
            <a:xfrm>
              <a:off x="1023" y="2467"/>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5" name="Line 17"/>
            <p:cNvSpPr>
              <a:spLocks noChangeShapeType="1"/>
            </p:cNvSpPr>
            <p:nvPr/>
          </p:nvSpPr>
          <p:spPr bwMode="auto">
            <a:xfrm>
              <a:off x="1023" y="2168"/>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6" name="Line 18"/>
            <p:cNvSpPr>
              <a:spLocks noChangeShapeType="1"/>
            </p:cNvSpPr>
            <p:nvPr/>
          </p:nvSpPr>
          <p:spPr bwMode="auto">
            <a:xfrm>
              <a:off x="1023" y="1869"/>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7" name="Line 19"/>
            <p:cNvSpPr>
              <a:spLocks noChangeShapeType="1"/>
            </p:cNvSpPr>
            <p:nvPr/>
          </p:nvSpPr>
          <p:spPr bwMode="auto">
            <a:xfrm>
              <a:off x="1023" y="1565"/>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8" name="Line 20"/>
            <p:cNvSpPr>
              <a:spLocks noChangeShapeType="1"/>
            </p:cNvSpPr>
            <p:nvPr/>
          </p:nvSpPr>
          <p:spPr bwMode="auto">
            <a:xfrm>
              <a:off x="1023" y="1266"/>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9" name="Line 21"/>
            <p:cNvSpPr>
              <a:spLocks noChangeShapeType="1"/>
            </p:cNvSpPr>
            <p:nvPr/>
          </p:nvSpPr>
          <p:spPr bwMode="auto">
            <a:xfrm>
              <a:off x="1060" y="3070"/>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0" name="Line 22"/>
            <p:cNvSpPr>
              <a:spLocks noChangeShapeType="1"/>
            </p:cNvSpPr>
            <p:nvPr/>
          </p:nvSpPr>
          <p:spPr bwMode="auto">
            <a:xfrm flipV="1">
              <a:off x="1060"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1" name="Line 23"/>
            <p:cNvSpPr>
              <a:spLocks noChangeShapeType="1"/>
            </p:cNvSpPr>
            <p:nvPr/>
          </p:nvSpPr>
          <p:spPr bwMode="auto">
            <a:xfrm flipV="1">
              <a:off x="1556"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2" name="Line 24"/>
            <p:cNvSpPr>
              <a:spLocks noChangeShapeType="1"/>
            </p:cNvSpPr>
            <p:nvPr/>
          </p:nvSpPr>
          <p:spPr bwMode="auto">
            <a:xfrm flipV="1">
              <a:off x="2052"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3" name="Line 25"/>
            <p:cNvSpPr>
              <a:spLocks noChangeShapeType="1"/>
            </p:cNvSpPr>
            <p:nvPr/>
          </p:nvSpPr>
          <p:spPr bwMode="auto">
            <a:xfrm flipV="1">
              <a:off x="2548"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4" name="Line 26"/>
            <p:cNvSpPr>
              <a:spLocks noChangeShapeType="1"/>
            </p:cNvSpPr>
            <p:nvPr/>
          </p:nvSpPr>
          <p:spPr bwMode="auto">
            <a:xfrm flipV="1">
              <a:off x="3045"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5" name="Line 27"/>
            <p:cNvSpPr>
              <a:spLocks noChangeShapeType="1"/>
            </p:cNvSpPr>
            <p:nvPr/>
          </p:nvSpPr>
          <p:spPr bwMode="auto">
            <a:xfrm flipV="1">
              <a:off x="3541"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6" name="Line 28"/>
            <p:cNvSpPr>
              <a:spLocks noChangeShapeType="1"/>
            </p:cNvSpPr>
            <p:nvPr/>
          </p:nvSpPr>
          <p:spPr bwMode="auto">
            <a:xfrm>
              <a:off x="1060"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7" name="Line 29"/>
            <p:cNvSpPr>
              <a:spLocks noChangeShapeType="1"/>
            </p:cNvSpPr>
            <p:nvPr/>
          </p:nvSpPr>
          <p:spPr bwMode="auto">
            <a:xfrm>
              <a:off x="1087"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8" name="Line 30"/>
            <p:cNvSpPr>
              <a:spLocks noChangeShapeType="1"/>
            </p:cNvSpPr>
            <p:nvPr/>
          </p:nvSpPr>
          <p:spPr bwMode="auto">
            <a:xfrm>
              <a:off x="1108"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9" name="Line 31"/>
            <p:cNvSpPr>
              <a:spLocks noChangeShapeType="1"/>
            </p:cNvSpPr>
            <p:nvPr/>
          </p:nvSpPr>
          <p:spPr bwMode="auto">
            <a:xfrm>
              <a:off x="1135"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0" name="Line 32"/>
            <p:cNvSpPr>
              <a:spLocks noChangeShapeType="1"/>
            </p:cNvSpPr>
            <p:nvPr/>
          </p:nvSpPr>
          <p:spPr bwMode="auto">
            <a:xfrm>
              <a:off x="1162"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1" name="Freeform 33"/>
            <p:cNvSpPr>
              <a:spLocks/>
            </p:cNvSpPr>
            <p:nvPr/>
          </p:nvSpPr>
          <p:spPr bwMode="auto">
            <a:xfrm>
              <a:off x="1183" y="1565"/>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82" name="Line 34"/>
            <p:cNvSpPr>
              <a:spLocks noChangeShapeType="1"/>
            </p:cNvSpPr>
            <p:nvPr/>
          </p:nvSpPr>
          <p:spPr bwMode="auto">
            <a:xfrm>
              <a:off x="1210"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3" name="Line 35"/>
            <p:cNvSpPr>
              <a:spLocks noChangeShapeType="1"/>
            </p:cNvSpPr>
            <p:nvPr/>
          </p:nvSpPr>
          <p:spPr bwMode="auto">
            <a:xfrm>
              <a:off x="1236" y="1570"/>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4" name="Line 36"/>
            <p:cNvSpPr>
              <a:spLocks noChangeShapeType="1"/>
            </p:cNvSpPr>
            <p:nvPr/>
          </p:nvSpPr>
          <p:spPr bwMode="auto">
            <a:xfrm>
              <a:off x="1258"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5" name="Line 37"/>
            <p:cNvSpPr>
              <a:spLocks noChangeShapeType="1"/>
            </p:cNvSpPr>
            <p:nvPr/>
          </p:nvSpPr>
          <p:spPr bwMode="auto">
            <a:xfrm>
              <a:off x="1284"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6" name="Line 38"/>
            <p:cNvSpPr>
              <a:spLocks noChangeShapeType="1"/>
            </p:cNvSpPr>
            <p:nvPr/>
          </p:nvSpPr>
          <p:spPr bwMode="auto">
            <a:xfrm>
              <a:off x="1311"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7" name="Line 39"/>
            <p:cNvSpPr>
              <a:spLocks noChangeShapeType="1"/>
            </p:cNvSpPr>
            <p:nvPr/>
          </p:nvSpPr>
          <p:spPr bwMode="auto">
            <a:xfrm>
              <a:off x="1332"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8" name="Line 40"/>
            <p:cNvSpPr>
              <a:spLocks noChangeShapeType="1"/>
            </p:cNvSpPr>
            <p:nvPr/>
          </p:nvSpPr>
          <p:spPr bwMode="auto">
            <a:xfrm>
              <a:off x="1359"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9" name="Line 41"/>
            <p:cNvSpPr>
              <a:spLocks noChangeShapeType="1"/>
            </p:cNvSpPr>
            <p:nvPr/>
          </p:nvSpPr>
          <p:spPr bwMode="auto">
            <a:xfrm>
              <a:off x="1380"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0" name="Freeform 42"/>
            <p:cNvSpPr>
              <a:spLocks/>
            </p:cNvSpPr>
            <p:nvPr/>
          </p:nvSpPr>
          <p:spPr bwMode="auto">
            <a:xfrm>
              <a:off x="1407" y="157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1" name="Line 43"/>
            <p:cNvSpPr>
              <a:spLocks noChangeShapeType="1"/>
            </p:cNvSpPr>
            <p:nvPr/>
          </p:nvSpPr>
          <p:spPr bwMode="auto">
            <a:xfrm>
              <a:off x="1434" y="157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2" name="Line 44"/>
            <p:cNvSpPr>
              <a:spLocks noChangeShapeType="1"/>
            </p:cNvSpPr>
            <p:nvPr/>
          </p:nvSpPr>
          <p:spPr bwMode="auto">
            <a:xfrm>
              <a:off x="1455" y="157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3" name="Line 45"/>
            <p:cNvSpPr>
              <a:spLocks noChangeShapeType="1"/>
            </p:cNvSpPr>
            <p:nvPr/>
          </p:nvSpPr>
          <p:spPr bwMode="auto">
            <a:xfrm>
              <a:off x="1482" y="1575"/>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4" name="Line 46"/>
            <p:cNvSpPr>
              <a:spLocks noChangeShapeType="1"/>
            </p:cNvSpPr>
            <p:nvPr/>
          </p:nvSpPr>
          <p:spPr bwMode="auto">
            <a:xfrm>
              <a:off x="1508" y="1575"/>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5" name="Freeform 47"/>
            <p:cNvSpPr>
              <a:spLocks/>
            </p:cNvSpPr>
            <p:nvPr/>
          </p:nvSpPr>
          <p:spPr bwMode="auto">
            <a:xfrm>
              <a:off x="1530" y="1575"/>
              <a:ext cx="0" cy="174"/>
            </a:xfrm>
            <a:custGeom>
              <a:avLst/>
              <a:gdLst>
                <a:gd name="T0" fmla="*/ 0 w 30"/>
                <a:gd name="T1" fmla="*/ 0 h 6"/>
                <a:gd name="T2" fmla="*/ 3 w 30"/>
                <a:gd name="T3" fmla="*/ 0 h 6"/>
                <a:gd name="T4" fmla="*/ 3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6" name="Line 48"/>
            <p:cNvSpPr>
              <a:spLocks noChangeShapeType="1"/>
            </p:cNvSpPr>
            <p:nvPr/>
          </p:nvSpPr>
          <p:spPr bwMode="auto">
            <a:xfrm>
              <a:off x="1556"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7" name="Line 49"/>
            <p:cNvSpPr>
              <a:spLocks noChangeShapeType="1"/>
            </p:cNvSpPr>
            <p:nvPr/>
          </p:nvSpPr>
          <p:spPr bwMode="auto">
            <a:xfrm>
              <a:off x="1583" y="158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8" name="Line 50"/>
            <p:cNvSpPr>
              <a:spLocks noChangeShapeType="1"/>
            </p:cNvSpPr>
            <p:nvPr/>
          </p:nvSpPr>
          <p:spPr bwMode="auto">
            <a:xfrm>
              <a:off x="1604"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9" name="Freeform 51"/>
            <p:cNvSpPr>
              <a:spLocks/>
            </p:cNvSpPr>
            <p:nvPr/>
          </p:nvSpPr>
          <p:spPr bwMode="auto">
            <a:xfrm>
              <a:off x="1631" y="1581"/>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0" name="Line 52"/>
            <p:cNvSpPr>
              <a:spLocks noChangeShapeType="1"/>
            </p:cNvSpPr>
            <p:nvPr/>
          </p:nvSpPr>
          <p:spPr bwMode="auto">
            <a:xfrm>
              <a:off x="1658" y="1586"/>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1" name="Line 53"/>
            <p:cNvSpPr>
              <a:spLocks noChangeShapeType="1"/>
            </p:cNvSpPr>
            <p:nvPr/>
          </p:nvSpPr>
          <p:spPr bwMode="auto">
            <a:xfrm>
              <a:off x="1679" y="1586"/>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2" name="Line 54"/>
            <p:cNvSpPr>
              <a:spLocks noChangeShapeType="1"/>
            </p:cNvSpPr>
            <p:nvPr/>
          </p:nvSpPr>
          <p:spPr bwMode="auto">
            <a:xfrm>
              <a:off x="1706" y="158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3" name="Freeform 55"/>
            <p:cNvSpPr>
              <a:spLocks/>
            </p:cNvSpPr>
            <p:nvPr/>
          </p:nvSpPr>
          <p:spPr bwMode="auto">
            <a:xfrm>
              <a:off x="1732" y="1586"/>
              <a:ext cx="0" cy="174"/>
            </a:xfrm>
            <a:custGeom>
              <a:avLst/>
              <a:gdLst>
                <a:gd name="T0" fmla="*/ 0 w 24"/>
                <a:gd name="T1" fmla="*/ 0 h 6"/>
                <a:gd name="T2" fmla="*/ 6 w 24"/>
                <a:gd name="T3" fmla="*/ 0 h 6"/>
                <a:gd name="T4" fmla="*/ 6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4" name="Line 56"/>
            <p:cNvSpPr>
              <a:spLocks noChangeShapeType="1"/>
            </p:cNvSpPr>
            <p:nvPr/>
          </p:nvSpPr>
          <p:spPr bwMode="auto">
            <a:xfrm>
              <a:off x="1754" y="1591"/>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5" name="Line 57"/>
            <p:cNvSpPr>
              <a:spLocks noChangeShapeType="1"/>
            </p:cNvSpPr>
            <p:nvPr/>
          </p:nvSpPr>
          <p:spPr bwMode="auto">
            <a:xfrm>
              <a:off x="1780" y="159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6" name="Freeform 58"/>
            <p:cNvSpPr>
              <a:spLocks/>
            </p:cNvSpPr>
            <p:nvPr/>
          </p:nvSpPr>
          <p:spPr bwMode="auto">
            <a:xfrm>
              <a:off x="1807" y="1591"/>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7" name="Line 59"/>
            <p:cNvSpPr>
              <a:spLocks noChangeShapeType="1"/>
            </p:cNvSpPr>
            <p:nvPr/>
          </p:nvSpPr>
          <p:spPr bwMode="auto">
            <a:xfrm>
              <a:off x="1828" y="159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8" name="Line 60"/>
            <p:cNvSpPr>
              <a:spLocks noChangeShapeType="1"/>
            </p:cNvSpPr>
            <p:nvPr/>
          </p:nvSpPr>
          <p:spPr bwMode="auto">
            <a:xfrm>
              <a:off x="1855" y="1597"/>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9" name="Freeform 61"/>
            <p:cNvSpPr>
              <a:spLocks/>
            </p:cNvSpPr>
            <p:nvPr/>
          </p:nvSpPr>
          <p:spPr bwMode="auto">
            <a:xfrm>
              <a:off x="1876" y="1597"/>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0" name="Line 62"/>
            <p:cNvSpPr>
              <a:spLocks noChangeShapeType="1"/>
            </p:cNvSpPr>
            <p:nvPr/>
          </p:nvSpPr>
          <p:spPr bwMode="auto">
            <a:xfrm>
              <a:off x="1903" y="1602"/>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1" name="Freeform 63"/>
            <p:cNvSpPr>
              <a:spLocks/>
            </p:cNvSpPr>
            <p:nvPr/>
          </p:nvSpPr>
          <p:spPr bwMode="auto">
            <a:xfrm>
              <a:off x="1930" y="1602"/>
              <a:ext cx="0" cy="174"/>
            </a:xfrm>
            <a:custGeom>
              <a:avLst/>
              <a:gdLst>
                <a:gd name="T0" fmla="*/ 0 w 24"/>
                <a:gd name="T1" fmla="*/ 0 h 6"/>
                <a:gd name="T2" fmla="*/ 4 w 24"/>
                <a:gd name="T3" fmla="*/ 0 h 6"/>
                <a:gd name="T4" fmla="*/ 4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2" name="Line 64"/>
            <p:cNvSpPr>
              <a:spLocks noChangeShapeType="1"/>
            </p:cNvSpPr>
            <p:nvPr/>
          </p:nvSpPr>
          <p:spPr bwMode="auto">
            <a:xfrm>
              <a:off x="1951" y="160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3" name="Line 65"/>
            <p:cNvSpPr>
              <a:spLocks noChangeShapeType="1"/>
            </p:cNvSpPr>
            <p:nvPr/>
          </p:nvSpPr>
          <p:spPr bwMode="auto">
            <a:xfrm>
              <a:off x="1978" y="1607"/>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4" name="Freeform 66"/>
            <p:cNvSpPr>
              <a:spLocks/>
            </p:cNvSpPr>
            <p:nvPr/>
          </p:nvSpPr>
          <p:spPr bwMode="auto">
            <a:xfrm>
              <a:off x="2004" y="1607"/>
              <a:ext cx="0" cy="174"/>
            </a:xfrm>
            <a:custGeom>
              <a:avLst/>
              <a:gdLst>
                <a:gd name="T0" fmla="*/ 0 w 24"/>
                <a:gd name="T1" fmla="*/ 0 h 6"/>
                <a:gd name="T2" fmla="*/ 6 w 24"/>
                <a:gd name="T3" fmla="*/ 0 h 6"/>
                <a:gd name="T4" fmla="*/ 6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5" name="Line 67"/>
            <p:cNvSpPr>
              <a:spLocks noChangeShapeType="1"/>
            </p:cNvSpPr>
            <p:nvPr/>
          </p:nvSpPr>
          <p:spPr bwMode="auto">
            <a:xfrm>
              <a:off x="2026" y="1613"/>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6" name="Freeform 68"/>
            <p:cNvSpPr>
              <a:spLocks/>
            </p:cNvSpPr>
            <p:nvPr/>
          </p:nvSpPr>
          <p:spPr bwMode="auto">
            <a:xfrm>
              <a:off x="2052" y="1613"/>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7" name="Line 69"/>
            <p:cNvSpPr>
              <a:spLocks noChangeShapeType="1"/>
            </p:cNvSpPr>
            <p:nvPr/>
          </p:nvSpPr>
          <p:spPr bwMode="auto">
            <a:xfrm>
              <a:off x="2079" y="1618"/>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8" name="Freeform 70"/>
            <p:cNvSpPr>
              <a:spLocks/>
            </p:cNvSpPr>
            <p:nvPr/>
          </p:nvSpPr>
          <p:spPr bwMode="auto">
            <a:xfrm>
              <a:off x="2100" y="1618"/>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9" name="Line 71"/>
            <p:cNvSpPr>
              <a:spLocks noChangeShapeType="1"/>
            </p:cNvSpPr>
            <p:nvPr/>
          </p:nvSpPr>
          <p:spPr bwMode="auto">
            <a:xfrm>
              <a:off x="2127" y="1623"/>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0" name="Freeform 72"/>
            <p:cNvSpPr>
              <a:spLocks/>
            </p:cNvSpPr>
            <p:nvPr/>
          </p:nvSpPr>
          <p:spPr bwMode="auto">
            <a:xfrm>
              <a:off x="2154" y="1623"/>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1" name="Line 73"/>
            <p:cNvSpPr>
              <a:spLocks noChangeShapeType="1"/>
            </p:cNvSpPr>
            <p:nvPr/>
          </p:nvSpPr>
          <p:spPr bwMode="auto">
            <a:xfrm>
              <a:off x="2175" y="162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2" name="Freeform 74"/>
            <p:cNvSpPr>
              <a:spLocks/>
            </p:cNvSpPr>
            <p:nvPr/>
          </p:nvSpPr>
          <p:spPr bwMode="auto">
            <a:xfrm>
              <a:off x="2202" y="1629"/>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3" name="Line 75"/>
            <p:cNvSpPr>
              <a:spLocks noChangeShapeType="1"/>
            </p:cNvSpPr>
            <p:nvPr/>
          </p:nvSpPr>
          <p:spPr bwMode="auto">
            <a:xfrm>
              <a:off x="2228" y="1634"/>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4" name="Freeform 76"/>
            <p:cNvSpPr>
              <a:spLocks/>
            </p:cNvSpPr>
            <p:nvPr/>
          </p:nvSpPr>
          <p:spPr bwMode="auto">
            <a:xfrm>
              <a:off x="2250" y="1634"/>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5" name="Line 77"/>
            <p:cNvSpPr>
              <a:spLocks noChangeShapeType="1"/>
            </p:cNvSpPr>
            <p:nvPr/>
          </p:nvSpPr>
          <p:spPr bwMode="auto">
            <a:xfrm>
              <a:off x="2276" y="163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6" name="Line 78"/>
            <p:cNvSpPr>
              <a:spLocks noChangeShapeType="1"/>
            </p:cNvSpPr>
            <p:nvPr/>
          </p:nvSpPr>
          <p:spPr bwMode="auto">
            <a:xfrm>
              <a:off x="2303" y="1639"/>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27" name="Line 79"/>
            <p:cNvSpPr>
              <a:spLocks noChangeShapeType="1"/>
            </p:cNvSpPr>
            <p:nvPr/>
          </p:nvSpPr>
          <p:spPr bwMode="auto">
            <a:xfrm>
              <a:off x="2324" y="164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28" name="Line 80"/>
            <p:cNvSpPr>
              <a:spLocks noChangeShapeType="1"/>
            </p:cNvSpPr>
            <p:nvPr/>
          </p:nvSpPr>
          <p:spPr bwMode="auto">
            <a:xfrm>
              <a:off x="2351" y="165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9" name="Freeform 81"/>
            <p:cNvSpPr>
              <a:spLocks/>
            </p:cNvSpPr>
            <p:nvPr/>
          </p:nvSpPr>
          <p:spPr bwMode="auto">
            <a:xfrm>
              <a:off x="2372" y="165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30" name="Line 82"/>
            <p:cNvSpPr>
              <a:spLocks noChangeShapeType="1"/>
            </p:cNvSpPr>
            <p:nvPr/>
          </p:nvSpPr>
          <p:spPr bwMode="auto">
            <a:xfrm>
              <a:off x="2399" y="165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1" name="Line 83"/>
            <p:cNvSpPr>
              <a:spLocks noChangeShapeType="1"/>
            </p:cNvSpPr>
            <p:nvPr/>
          </p:nvSpPr>
          <p:spPr bwMode="auto">
            <a:xfrm>
              <a:off x="2426" y="1655"/>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2" name="Line 84"/>
            <p:cNvSpPr>
              <a:spLocks noChangeShapeType="1"/>
            </p:cNvSpPr>
            <p:nvPr/>
          </p:nvSpPr>
          <p:spPr bwMode="auto">
            <a:xfrm>
              <a:off x="2447" y="1661"/>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3" name="Line 85"/>
            <p:cNvSpPr>
              <a:spLocks noChangeShapeType="1"/>
            </p:cNvSpPr>
            <p:nvPr/>
          </p:nvSpPr>
          <p:spPr bwMode="auto">
            <a:xfrm>
              <a:off x="2474" y="166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4" name="Line 86"/>
            <p:cNvSpPr>
              <a:spLocks noChangeShapeType="1"/>
            </p:cNvSpPr>
            <p:nvPr/>
          </p:nvSpPr>
          <p:spPr bwMode="auto">
            <a:xfrm>
              <a:off x="2500" y="1666"/>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5" name="Line 87"/>
            <p:cNvSpPr>
              <a:spLocks noChangeShapeType="1"/>
            </p:cNvSpPr>
            <p:nvPr/>
          </p:nvSpPr>
          <p:spPr bwMode="auto">
            <a:xfrm>
              <a:off x="2522" y="167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6" name="Line 88"/>
            <p:cNvSpPr>
              <a:spLocks noChangeShapeType="1"/>
            </p:cNvSpPr>
            <p:nvPr/>
          </p:nvSpPr>
          <p:spPr bwMode="auto">
            <a:xfrm>
              <a:off x="2548" y="167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7" name="Line 89"/>
            <p:cNvSpPr>
              <a:spLocks noChangeShapeType="1"/>
            </p:cNvSpPr>
            <p:nvPr/>
          </p:nvSpPr>
          <p:spPr bwMode="auto">
            <a:xfrm>
              <a:off x="2575" y="1677"/>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8" name="Line 90"/>
            <p:cNvSpPr>
              <a:spLocks noChangeShapeType="1"/>
            </p:cNvSpPr>
            <p:nvPr/>
          </p:nvSpPr>
          <p:spPr bwMode="auto">
            <a:xfrm>
              <a:off x="2596" y="1682"/>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9" name="Line 91"/>
            <p:cNvSpPr>
              <a:spLocks noChangeShapeType="1"/>
            </p:cNvSpPr>
            <p:nvPr/>
          </p:nvSpPr>
          <p:spPr bwMode="auto">
            <a:xfrm>
              <a:off x="2623" y="168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0" name="Line 92"/>
            <p:cNvSpPr>
              <a:spLocks noChangeShapeType="1"/>
            </p:cNvSpPr>
            <p:nvPr/>
          </p:nvSpPr>
          <p:spPr bwMode="auto">
            <a:xfrm>
              <a:off x="2650" y="1687"/>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1" name="Line 93"/>
            <p:cNvSpPr>
              <a:spLocks noChangeShapeType="1"/>
            </p:cNvSpPr>
            <p:nvPr/>
          </p:nvSpPr>
          <p:spPr bwMode="auto">
            <a:xfrm>
              <a:off x="2671" y="1693"/>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2" name="Line 94"/>
            <p:cNvSpPr>
              <a:spLocks noChangeShapeType="1"/>
            </p:cNvSpPr>
            <p:nvPr/>
          </p:nvSpPr>
          <p:spPr bwMode="auto">
            <a:xfrm>
              <a:off x="2698" y="1698"/>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3" name="Line 95"/>
            <p:cNvSpPr>
              <a:spLocks noChangeShapeType="1"/>
            </p:cNvSpPr>
            <p:nvPr/>
          </p:nvSpPr>
          <p:spPr bwMode="auto">
            <a:xfrm>
              <a:off x="2724" y="1703"/>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4" name="Line 96"/>
            <p:cNvSpPr>
              <a:spLocks noChangeShapeType="1"/>
            </p:cNvSpPr>
            <p:nvPr/>
          </p:nvSpPr>
          <p:spPr bwMode="auto">
            <a:xfrm>
              <a:off x="2746" y="1703"/>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5" name="Line 97"/>
            <p:cNvSpPr>
              <a:spLocks noChangeShapeType="1"/>
            </p:cNvSpPr>
            <p:nvPr/>
          </p:nvSpPr>
          <p:spPr bwMode="auto">
            <a:xfrm>
              <a:off x="2773" y="170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6" name="Line 98"/>
            <p:cNvSpPr>
              <a:spLocks noChangeShapeType="1"/>
            </p:cNvSpPr>
            <p:nvPr/>
          </p:nvSpPr>
          <p:spPr bwMode="auto">
            <a:xfrm>
              <a:off x="2800" y="171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7" name="Line 99"/>
            <p:cNvSpPr>
              <a:spLocks noChangeShapeType="1"/>
            </p:cNvSpPr>
            <p:nvPr/>
          </p:nvSpPr>
          <p:spPr bwMode="auto">
            <a:xfrm>
              <a:off x="2821" y="171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8" name="Line 100"/>
            <p:cNvSpPr>
              <a:spLocks noChangeShapeType="1"/>
            </p:cNvSpPr>
            <p:nvPr/>
          </p:nvSpPr>
          <p:spPr bwMode="auto">
            <a:xfrm>
              <a:off x="2848" y="172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9" name="Line 101"/>
            <p:cNvSpPr>
              <a:spLocks noChangeShapeType="1"/>
            </p:cNvSpPr>
            <p:nvPr/>
          </p:nvSpPr>
          <p:spPr bwMode="auto">
            <a:xfrm>
              <a:off x="2869" y="172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0" name="Line 102"/>
            <p:cNvSpPr>
              <a:spLocks noChangeShapeType="1"/>
            </p:cNvSpPr>
            <p:nvPr/>
          </p:nvSpPr>
          <p:spPr bwMode="auto">
            <a:xfrm>
              <a:off x="2896" y="1730"/>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1" name="Line 103"/>
            <p:cNvSpPr>
              <a:spLocks noChangeShapeType="1"/>
            </p:cNvSpPr>
            <p:nvPr/>
          </p:nvSpPr>
          <p:spPr bwMode="auto">
            <a:xfrm>
              <a:off x="2922" y="1735"/>
              <a:ext cx="22"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2" name="Line 104"/>
            <p:cNvSpPr>
              <a:spLocks noChangeShapeType="1"/>
            </p:cNvSpPr>
            <p:nvPr/>
          </p:nvSpPr>
          <p:spPr bwMode="auto">
            <a:xfrm>
              <a:off x="2944" y="1741"/>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3" name="Line 105"/>
            <p:cNvSpPr>
              <a:spLocks noChangeShapeType="1"/>
            </p:cNvSpPr>
            <p:nvPr/>
          </p:nvSpPr>
          <p:spPr bwMode="auto">
            <a:xfrm>
              <a:off x="2970" y="174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4" name="Line 106"/>
            <p:cNvSpPr>
              <a:spLocks noChangeShapeType="1"/>
            </p:cNvSpPr>
            <p:nvPr/>
          </p:nvSpPr>
          <p:spPr bwMode="auto">
            <a:xfrm>
              <a:off x="2997" y="175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55" name="Line 107"/>
            <p:cNvSpPr>
              <a:spLocks noChangeShapeType="1"/>
            </p:cNvSpPr>
            <p:nvPr/>
          </p:nvSpPr>
          <p:spPr bwMode="auto">
            <a:xfrm>
              <a:off x="3018" y="1751"/>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6" name="Line 108"/>
            <p:cNvSpPr>
              <a:spLocks noChangeShapeType="1"/>
            </p:cNvSpPr>
            <p:nvPr/>
          </p:nvSpPr>
          <p:spPr bwMode="auto">
            <a:xfrm>
              <a:off x="3045" y="1757"/>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7" name="Line 109"/>
            <p:cNvSpPr>
              <a:spLocks noChangeShapeType="1"/>
            </p:cNvSpPr>
            <p:nvPr/>
          </p:nvSpPr>
          <p:spPr bwMode="auto">
            <a:xfrm>
              <a:off x="3072" y="1762"/>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8" name="Line 110"/>
            <p:cNvSpPr>
              <a:spLocks noChangeShapeType="1"/>
            </p:cNvSpPr>
            <p:nvPr/>
          </p:nvSpPr>
          <p:spPr bwMode="auto">
            <a:xfrm>
              <a:off x="3093" y="176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9" name="Line 111"/>
            <p:cNvSpPr>
              <a:spLocks noChangeShapeType="1"/>
            </p:cNvSpPr>
            <p:nvPr/>
          </p:nvSpPr>
          <p:spPr bwMode="auto">
            <a:xfrm>
              <a:off x="3120" y="1773"/>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0" name="Line 112"/>
            <p:cNvSpPr>
              <a:spLocks noChangeShapeType="1"/>
            </p:cNvSpPr>
            <p:nvPr/>
          </p:nvSpPr>
          <p:spPr bwMode="auto">
            <a:xfrm>
              <a:off x="3146" y="1778"/>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1" name="Line 113"/>
            <p:cNvSpPr>
              <a:spLocks noChangeShapeType="1"/>
            </p:cNvSpPr>
            <p:nvPr/>
          </p:nvSpPr>
          <p:spPr bwMode="auto">
            <a:xfrm>
              <a:off x="3168" y="1783"/>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2" name="Line 114"/>
            <p:cNvSpPr>
              <a:spLocks noChangeShapeType="1"/>
            </p:cNvSpPr>
            <p:nvPr/>
          </p:nvSpPr>
          <p:spPr bwMode="auto">
            <a:xfrm>
              <a:off x="3194" y="178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3" name="Line 115"/>
            <p:cNvSpPr>
              <a:spLocks noChangeShapeType="1"/>
            </p:cNvSpPr>
            <p:nvPr/>
          </p:nvSpPr>
          <p:spPr bwMode="auto">
            <a:xfrm>
              <a:off x="3221" y="179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4" name="Line 116"/>
            <p:cNvSpPr>
              <a:spLocks noChangeShapeType="1"/>
            </p:cNvSpPr>
            <p:nvPr/>
          </p:nvSpPr>
          <p:spPr bwMode="auto">
            <a:xfrm>
              <a:off x="3242" y="179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5" name="Line 117"/>
            <p:cNvSpPr>
              <a:spLocks noChangeShapeType="1"/>
            </p:cNvSpPr>
            <p:nvPr/>
          </p:nvSpPr>
          <p:spPr bwMode="auto">
            <a:xfrm>
              <a:off x="3269" y="180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6" name="Line 118"/>
            <p:cNvSpPr>
              <a:spLocks noChangeShapeType="1"/>
            </p:cNvSpPr>
            <p:nvPr/>
          </p:nvSpPr>
          <p:spPr bwMode="auto">
            <a:xfrm>
              <a:off x="3296" y="1810"/>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7" name="Line 119"/>
            <p:cNvSpPr>
              <a:spLocks noChangeShapeType="1"/>
            </p:cNvSpPr>
            <p:nvPr/>
          </p:nvSpPr>
          <p:spPr bwMode="auto">
            <a:xfrm>
              <a:off x="3317" y="1815"/>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8" name="Line 120"/>
            <p:cNvSpPr>
              <a:spLocks noChangeShapeType="1"/>
            </p:cNvSpPr>
            <p:nvPr/>
          </p:nvSpPr>
          <p:spPr bwMode="auto">
            <a:xfrm>
              <a:off x="3344" y="1821"/>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9" name="Line 121"/>
            <p:cNvSpPr>
              <a:spLocks noChangeShapeType="1"/>
            </p:cNvSpPr>
            <p:nvPr/>
          </p:nvSpPr>
          <p:spPr bwMode="auto">
            <a:xfrm>
              <a:off x="3365" y="182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0" name="Line 122"/>
            <p:cNvSpPr>
              <a:spLocks noChangeShapeType="1"/>
            </p:cNvSpPr>
            <p:nvPr/>
          </p:nvSpPr>
          <p:spPr bwMode="auto">
            <a:xfrm>
              <a:off x="3392" y="183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1" name="Line 123"/>
            <p:cNvSpPr>
              <a:spLocks noChangeShapeType="1"/>
            </p:cNvSpPr>
            <p:nvPr/>
          </p:nvSpPr>
          <p:spPr bwMode="auto">
            <a:xfrm>
              <a:off x="3418" y="1837"/>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2" name="Line 124"/>
            <p:cNvSpPr>
              <a:spLocks noChangeShapeType="1"/>
            </p:cNvSpPr>
            <p:nvPr/>
          </p:nvSpPr>
          <p:spPr bwMode="auto">
            <a:xfrm>
              <a:off x="3440" y="1842"/>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3" name="Line 125"/>
            <p:cNvSpPr>
              <a:spLocks noChangeShapeType="1"/>
            </p:cNvSpPr>
            <p:nvPr/>
          </p:nvSpPr>
          <p:spPr bwMode="auto">
            <a:xfrm>
              <a:off x="3466" y="184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4" name="Line 126"/>
            <p:cNvSpPr>
              <a:spLocks noChangeShapeType="1"/>
            </p:cNvSpPr>
            <p:nvPr/>
          </p:nvSpPr>
          <p:spPr bwMode="auto">
            <a:xfrm>
              <a:off x="3493" y="1853"/>
              <a:ext cx="21" cy="10"/>
            </a:xfrm>
            <a:prstGeom prst="line">
              <a:avLst/>
            </a:prstGeom>
            <a:noFill/>
            <a:ln w="28575">
              <a:solidFill>
                <a:srgbClr val="FFFF00"/>
              </a:solidFill>
              <a:round/>
              <a:headEnd/>
              <a:tailEnd/>
            </a:ln>
          </p:spPr>
          <p:txBody>
            <a:bodyPr wrap="none" lIns="0" tIns="0" rIns="0" bIns="0">
              <a:spAutoFit/>
            </a:bodyPr>
            <a:lstStyle/>
            <a:p>
              <a:endParaRPr lang="en-US"/>
            </a:p>
          </p:txBody>
        </p:sp>
        <p:sp>
          <p:nvSpPr>
            <p:cNvPr id="375" name="Line 127"/>
            <p:cNvSpPr>
              <a:spLocks noChangeShapeType="1"/>
            </p:cNvSpPr>
            <p:nvPr/>
          </p:nvSpPr>
          <p:spPr bwMode="auto">
            <a:xfrm>
              <a:off x="1060"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6" name="Line 128"/>
            <p:cNvSpPr>
              <a:spLocks noChangeShapeType="1"/>
            </p:cNvSpPr>
            <p:nvPr/>
          </p:nvSpPr>
          <p:spPr bwMode="auto">
            <a:xfrm>
              <a:off x="1087" y="3070"/>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7" name="Line 129"/>
            <p:cNvSpPr>
              <a:spLocks noChangeShapeType="1"/>
            </p:cNvSpPr>
            <p:nvPr/>
          </p:nvSpPr>
          <p:spPr bwMode="auto">
            <a:xfrm>
              <a:off x="1108"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8" name="Line 130"/>
            <p:cNvSpPr>
              <a:spLocks noChangeShapeType="1"/>
            </p:cNvSpPr>
            <p:nvPr/>
          </p:nvSpPr>
          <p:spPr bwMode="auto">
            <a:xfrm>
              <a:off x="1135"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9" name="Freeform 131"/>
            <p:cNvSpPr>
              <a:spLocks/>
            </p:cNvSpPr>
            <p:nvPr/>
          </p:nvSpPr>
          <p:spPr bwMode="auto">
            <a:xfrm>
              <a:off x="1162" y="3064"/>
              <a:ext cx="0" cy="174"/>
            </a:xfrm>
            <a:custGeom>
              <a:avLst/>
              <a:gdLst>
                <a:gd name="T0" fmla="*/ 0 w 24"/>
                <a:gd name="T1" fmla="*/ 6 h 6"/>
                <a:gd name="T2" fmla="*/ 4 w 24"/>
                <a:gd name="T3" fmla="*/ 0 h 6"/>
                <a:gd name="T4" fmla="*/ 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0" name="Line 132"/>
            <p:cNvSpPr>
              <a:spLocks noChangeShapeType="1"/>
            </p:cNvSpPr>
            <p:nvPr/>
          </p:nvSpPr>
          <p:spPr bwMode="auto">
            <a:xfrm>
              <a:off x="1183" y="3064"/>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1" name="Line 133"/>
            <p:cNvSpPr>
              <a:spLocks noChangeShapeType="1"/>
            </p:cNvSpPr>
            <p:nvPr/>
          </p:nvSpPr>
          <p:spPr bwMode="auto">
            <a:xfrm>
              <a:off x="1210" y="3064"/>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2" name="Freeform 134"/>
            <p:cNvSpPr>
              <a:spLocks/>
            </p:cNvSpPr>
            <p:nvPr/>
          </p:nvSpPr>
          <p:spPr bwMode="auto">
            <a:xfrm>
              <a:off x="1236" y="3059"/>
              <a:ext cx="0" cy="174"/>
            </a:xfrm>
            <a:custGeom>
              <a:avLst/>
              <a:gdLst>
                <a:gd name="T0" fmla="*/ 0 w 24"/>
                <a:gd name="T1" fmla="*/ 3 h 6"/>
                <a:gd name="T2" fmla="*/ 6 w 24"/>
                <a:gd name="T3" fmla="*/ 0 h 6"/>
                <a:gd name="T4" fmla="*/ 6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3" name="Line 135"/>
            <p:cNvSpPr>
              <a:spLocks noChangeShapeType="1"/>
            </p:cNvSpPr>
            <p:nvPr/>
          </p:nvSpPr>
          <p:spPr bwMode="auto">
            <a:xfrm>
              <a:off x="1258" y="3059"/>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4" name="Freeform 136"/>
            <p:cNvSpPr>
              <a:spLocks/>
            </p:cNvSpPr>
            <p:nvPr/>
          </p:nvSpPr>
          <p:spPr bwMode="auto">
            <a:xfrm>
              <a:off x="1284" y="3054"/>
              <a:ext cx="0" cy="174"/>
            </a:xfrm>
            <a:custGeom>
              <a:avLst/>
              <a:gdLst>
                <a:gd name="T0" fmla="*/ 0 w 30"/>
                <a:gd name="T1" fmla="*/ 3 h 6"/>
                <a:gd name="T2" fmla="*/ 5 w 30"/>
                <a:gd name="T3" fmla="*/ 0 h 6"/>
                <a:gd name="T4" fmla="*/ 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8" y="0"/>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5" name="Line 137"/>
            <p:cNvSpPr>
              <a:spLocks noChangeShapeType="1"/>
            </p:cNvSpPr>
            <p:nvPr/>
          </p:nvSpPr>
          <p:spPr bwMode="auto">
            <a:xfrm>
              <a:off x="1311" y="3054"/>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6" name="Line 138"/>
            <p:cNvSpPr>
              <a:spLocks noChangeShapeType="1"/>
            </p:cNvSpPr>
            <p:nvPr/>
          </p:nvSpPr>
          <p:spPr bwMode="auto">
            <a:xfrm flipV="1">
              <a:off x="1332" y="304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87" name="Line 139"/>
            <p:cNvSpPr>
              <a:spLocks noChangeShapeType="1"/>
            </p:cNvSpPr>
            <p:nvPr/>
          </p:nvSpPr>
          <p:spPr bwMode="auto">
            <a:xfrm flipV="1">
              <a:off x="1359" y="3043"/>
              <a:ext cx="21"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8" name="Line 140"/>
            <p:cNvSpPr>
              <a:spLocks noChangeShapeType="1"/>
            </p:cNvSpPr>
            <p:nvPr/>
          </p:nvSpPr>
          <p:spPr bwMode="auto">
            <a:xfrm flipV="1">
              <a:off x="1380" y="3038"/>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9" name="Line 141"/>
            <p:cNvSpPr>
              <a:spLocks noChangeShapeType="1"/>
            </p:cNvSpPr>
            <p:nvPr/>
          </p:nvSpPr>
          <p:spPr bwMode="auto">
            <a:xfrm>
              <a:off x="1407" y="3038"/>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90" name="Line 142"/>
            <p:cNvSpPr>
              <a:spLocks noChangeShapeType="1"/>
            </p:cNvSpPr>
            <p:nvPr/>
          </p:nvSpPr>
          <p:spPr bwMode="auto">
            <a:xfrm flipV="1">
              <a:off x="1434" y="3032"/>
              <a:ext cx="21"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1" name="Line 143"/>
            <p:cNvSpPr>
              <a:spLocks noChangeShapeType="1"/>
            </p:cNvSpPr>
            <p:nvPr/>
          </p:nvSpPr>
          <p:spPr bwMode="auto">
            <a:xfrm flipV="1">
              <a:off x="1455" y="3027"/>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2" name="Line 144"/>
            <p:cNvSpPr>
              <a:spLocks noChangeShapeType="1"/>
            </p:cNvSpPr>
            <p:nvPr/>
          </p:nvSpPr>
          <p:spPr bwMode="auto">
            <a:xfrm flipV="1">
              <a:off x="1482" y="3022"/>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3" name="Line 145"/>
            <p:cNvSpPr>
              <a:spLocks noChangeShapeType="1"/>
            </p:cNvSpPr>
            <p:nvPr/>
          </p:nvSpPr>
          <p:spPr bwMode="auto">
            <a:xfrm flipV="1">
              <a:off x="1508" y="3016"/>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4" name="Line 146"/>
            <p:cNvSpPr>
              <a:spLocks noChangeShapeType="1"/>
            </p:cNvSpPr>
            <p:nvPr/>
          </p:nvSpPr>
          <p:spPr bwMode="auto">
            <a:xfrm flipV="1">
              <a:off x="1530" y="3011"/>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5" name="Line 147"/>
            <p:cNvSpPr>
              <a:spLocks noChangeShapeType="1"/>
            </p:cNvSpPr>
            <p:nvPr/>
          </p:nvSpPr>
          <p:spPr bwMode="auto">
            <a:xfrm flipV="1">
              <a:off x="1556" y="3006"/>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6" name="Line 148"/>
            <p:cNvSpPr>
              <a:spLocks noChangeShapeType="1"/>
            </p:cNvSpPr>
            <p:nvPr/>
          </p:nvSpPr>
          <p:spPr bwMode="auto">
            <a:xfrm flipV="1">
              <a:off x="1583" y="2995"/>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397" name="Line 149"/>
            <p:cNvSpPr>
              <a:spLocks noChangeShapeType="1"/>
            </p:cNvSpPr>
            <p:nvPr/>
          </p:nvSpPr>
          <p:spPr bwMode="auto">
            <a:xfrm flipV="1">
              <a:off x="1604" y="2990"/>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8" name="Line 150"/>
            <p:cNvSpPr>
              <a:spLocks noChangeShapeType="1"/>
            </p:cNvSpPr>
            <p:nvPr/>
          </p:nvSpPr>
          <p:spPr bwMode="auto">
            <a:xfrm flipV="1">
              <a:off x="1631" y="2984"/>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9" name="Line 151"/>
            <p:cNvSpPr>
              <a:spLocks noChangeShapeType="1"/>
            </p:cNvSpPr>
            <p:nvPr/>
          </p:nvSpPr>
          <p:spPr bwMode="auto">
            <a:xfrm flipV="1">
              <a:off x="1658" y="2974"/>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0" name="Line 152"/>
            <p:cNvSpPr>
              <a:spLocks noChangeShapeType="1"/>
            </p:cNvSpPr>
            <p:nvPr/>
          </p:nvSpPr>
          <p:spPr bwMode="auto">
            <a:xfrm flipV="1">
              <a:off x="1679" y="296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1" name="Line 153"/>
            <p:cNvSpPr>
              <a:spLocks noChangeShapeType="1"/>
            </p:cNvSpPr>
            <p:nvPr/>
          </p:nvSpPr>
          <p:spPr bwMode="auto">
            <a:xfrm flipV="1">
              <a:off x="1706" y="2958"/>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2" name="Line 154"/>
            <p:cNvSpPr>
              <a:spLocks noChangeShapeType="1"/>
            </p:cNvSpPr>
            <p:nvPr/>
          </p:nvSpPr>
          <p:spPr bwMode="auto">
            <a:xfrm flipV="1">
              <a:off x="1732" y="2952"/>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3" name="Line 155"/>
            <p:cNvSpPr>
              <a:spLocks noChangeShapeType="1"/>
            </p:cNvSpPr>
            <p:nvPr/>
          </p:nvSpPr>
          <p:spPr bwMode="auto">
            <a:xfrm flipV="1">
              <a:off x="1754" y="2942"/>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4" name="Line 156"/>
            <p:cNvSpPr>
              <a:spLocks noChangeShapeType="1"/>
            </p:cNvSpPr>
            <p:nvPr/>
          </p:nvSpPr>
          <p:spPr bwMode="auto">
            <a:xfrm flipV="1">
              <a:off x="1780" y="2936"/>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5" name="Line 157"/>
            <p:cNvSpPr>
              <a:spLocks noChangeShapeType="1"/>
            </p:cNvSpPr>
            <p:nvPr/>
          </p:nvSpPr>
          <p:spPr bwMode="auto">
            <a:xfrm flipV="1">
              <a:off x="1807" y="292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6" name="Line 158"/>
            <p:cNvSpPr>
              <a:spLocks noChangeShapeType="1"/>
            </p:cNvSpPr>
            <p:nvPr/>
          </p:nvSpPr>
          <p:spPr bwMode="auto">
            <a:xfrm flipV="1">
              <a:off x="1828" y="2915"/>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7" name="Line 159"/>
            <p:cNvSpPr>
              <a:spLocks noChangeShapeType="1"/>
            </p:cNvSpPr>
            <p:nvPr/>
          </p:nvSpPr>
          <p:spPr bwMode="auto">
            <a:xfrm flipV="1">
              <a:off x="1855" y="2904"/>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8" name="Line 160"/>
            <p:cNvSpPr>
              <a:spLocks noChangeShapeType="1"/>
            </p:cNvSpPr>
            <p:nvPr/>
          </p:nvSpPr>
          <p:spPr bwMode="auto">
            <a:xfrm flipV="1">
              <a:off x="1876" y="2894"/>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9" name="Line 161"/>
            <p:cNvSpPr>
              <a:spLocks noChangeShapeType="1"/>
            </p:cNvSpPr>
            <p:nvPr/>
          </p:nvSpPr>
          <p:spPr bwMode="auto">
            <a:xfrm flipV="1">
              <a:off x="1903" y="2883"/>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0" name="Line 162"/>
            <p:cNvSpPr>
              <a:spLocks noChangeShapeType="1"/>
            </p:cNvSpPr>
            <p:nvPr/>
          </p:nvSpPr>
          <p:spPr bwMode="auto">
            <a:xfrm flipV="1">
              <a:off x="1930" y="2872"/>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1" name="Line 163"/>
            <p:cNvSpPr>
              <a:spLocks noChangeShapeType="1"/>
            </p:cNvSpPr>
            <p:nvPr/>
          </p:nvSpPr>
          <p:spPr bwMode="auto">
            <a:xfrm flipV="1">
              <a:off x="1951" y="2862"/>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2" name="Line 164"/>
            <p:cNvSpPr>
              <a:spLocks noChangeShapeType="1"/>
            </p:cNvSpPr>
            <p:nvPr/>
          </p:nvSpPr>
          <p:spPr bwMode="auto">
            <a:xfrm flipV="1">
              <a:off x="1978" y="2851"/>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3" name="Line 165"/>
            <p:cNvSpPr>
              <a:spLocks noChangeShapeType="1"/>
            </p:cNvSpPr>
            <p:nvPr/>
          </p:nvSpPr>
          <p:spPr bwMode="auto">
            <a:xfrm flipV="1">
              <a:off x="2004" y="2840"/>
              <a:ext cx="22"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4" name="Line 166"/>
            <p:cNvSpPr>
              <a:spLocks noChangeShapeType="1"/>
            </p:cNvSpPr>
            <p:nvPr/>
          </p:nvSpPr>
          <p:spPr bwMode="auto">
            <a:xfrm flipV="1">
              <a:off x="2026" y="2830"/>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5" name="Line 167"/>
            <p:cNvSpPr>
              <a:spLocks noChangeShapeType="1"/>
            </p:cNvSpPr>
            <p:nvPr/>
          </p:nvSpPr>
          <p:spPr bwMode="auto">
            <a:xfrm flipV="1">
              <a:off x="2052" y="2819"/>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6" name="Freeform 168"/>
            <p:cNvSpPr>
              <a:spLocks/>
            </p:cNvSpPr>
            <p:nvPr/>
          </p:nvSpPr>
          <p:spPr bwMode="auto">
            <a:xfrm>
              <a:off x="2079" y="2803"/>
              <a:ext cx="0" cy="174"/>
            </a:xfrm>
            <a:custGeom>
              <a:avLst/>
              <a:gdLst>
                <a:gd name="T0" fmla="*/ 0 w 24"/>
                <a:gd name="T1" fmla="*/ 4 h 18"/>
                <a:gd name="T2" fmla="*/ 4 w 24"/>
                <a:gd name="T3" fmla="*/ 4 h 18"/>
                <a:gd name="T4" fmla="*/ 4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7" name="Line 169"/>
            <p:cNvSpPr>
              <a:spLocks noChangeShapeType="1"/>
            </p:cNvSpPr>
            <p:nvPr/>
          </p:nvSpPr>
          <p:spPr bwMode="auto">
            <a:xfrm flipV="1">
              <a:off x="2100" y="2792"/>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8" name="Freeform 170"/>
            <p:cNvSpPr>
              <a:spLocks/>
            </p:cNvSpPr>
            <p:nvPr/>
          </p:nvSpPr>
          <p:spPr bwMode="auto">
            <a:xfrm>
              <a:off x="2127" y="2776"/>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9" name="Line 171"/>
            <p:cNvSpPr>
              <a:spLocks noChangeShapeType="1"/>
            </p:cNvSpPr>
            <p:nvPr/>
          </p:nvSpPr>
          <p:spPr bwMode="auto">
            <a:xfrm flipV="1">
              <a:off x="2154" y="276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20" name="Freeform 172"/>
            <p:cNvSpPr>
              <a:spLocks/>
            </p:cNvSpPr>
            <p:nvPr/>
          </p:nvSpPr>
          <p:spPr bwMode="auto">
            <a:xfrm>
              <a:off x="2175" y="2750"/>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21" name="Line 173"/>
            <p:cNvSpPr>
              <a:spLocks noChangeShapeType="1"/>
            </p:cNvSpPr>
            <p:nvPr/>
          </p:nvSpPr>
          <p:spPr bwMode="auto">
            <a:xfrm flipV="1">
              <a:off x="2202" y="2739"/>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2" name="Line 174"/>
            <p:cNvSpPr>
              <a:spLocks noChangeShapeType="1"/>
            </p:cNvSpPr>
            <p:nvPr/>
          </p:nvSpPr>
          <p:spPr bwMode="auto">
            <a:xfrm flipV="1">
              <a:off x="2228" y="2723"/>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3" name="Line 175"/>
            <p:cNvSpPr>
              <a:spLocks noChangeShapeType="1"/>
            </p:cNvSpPr>
            <p:nvPr/>
          </p:nvSpPr>
          <p:spPr bwMode="auto">
            <a:xfrm flipV="1">
              <a:off x="2250" y="2707"/>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4" name="Line 176"/>
            <p:cNvSpPr>
              <a:spLocks noChangeShapeType="1"/>
            </p:cNvSpPr>
            <p:nvPr/>
          </p:nvSpPr>
          <p:spPr bwMode="auto">
            <a:xfrm flipV="1">
              <a:off x="2276" y="2696"/>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5" name="Line 177"/>
            <p:cNvSpPr>
              <a:spLocks noChangeShapeType="1"/>
            </p:cNvSpPr>
            <p:nvPr/>
          </p:nvSpPr>
          <p:spPr bwMode="auto">
            <a:xfrm flipV="1">
              <a:off x="2303" y="268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6" name="Line 178"/>
            <p:cNvSpPr>
              <a:spLocks noChangeShapeType="1"/>
            </p:cNvSpPr>
            <p:nvPr/>
          </p:nvSpPr>
          <p:spPr bwMode="auto">
            <a:xfrm flipV="1">
              <a:off x="2324" y="2664"/>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7" name="Line 179"/>
            <p:cNvSpPr>
              <a:spLocks noChangeShapeType="1"/>
            </p:cNvSpPr>
            <p:nvPr/>
          </p:nvSpPr>
          <p:spPr bwMode="auto">
            <a:xfrm flipV="1">
              <a:off x="2351" y="2648"/>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8" name="Line 180"/>
            <p:cNvSpPr>
              <a:spLocks noChangeShapeType="1"/>
            </p:cNvSpPr>
            <p:nvPr/>
          </p:nvSpPr>
          <p:spPr bwMode="auto">
            <a:xfrm flipV="1">
              <a:off x="2372" y="2632"/>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9" name="Line 181"/>
            <p:cNvSpPr>
              <a:spLocks noChangeShapeType="1"/>
            </p:cNvSpPr>
            <p:nvPr/>
          </p:nvSpPr>
          <p:spPr bwMode="auto">
            <a:xfrm flipV="1">
              <a:off x="2399" y="261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0" name="Line 182"/>
            <p:cNvSpPr>
              <a:spLocks noChangeShapeType="1"/>
            </p:cNvSpPr>
            <p:nvPr/>
          </p:nvSpPr>
          <p:spPr bwMode="auto">
            <a:xfrm flipV="1">
              <a:off x="2426" y="260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1" name="Freeform 183"/>
            <p:cNvSpPr>
              <a:spLocks/>
            </p:cNvSpPr>
            <p:nvPr/>
          </p:nvSpPr>
          <p:spPr bwMode="auto">
            <a:xfrm>
              <a:off x="2447" y="2579"/>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2" name="Line 184"/>
            <p:cNvSpPr>
              <a:spLocks noChangeShapeType="1"/>
            </p:cNvSpPr>
            <p:nvPr/>
          </p:nvSpPr>
          <p:spPr bwMode="auto">
            <a:xfrm flipV="1">
              <a:off x="2474" y="2563"/>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3" name="Line 185"/>
            <p:cNvSpPr>
              <a:spLocks noChangeShapeType="1"/>
            </p:cNvSpPr>
            <p:nvPr/>
          </p:nvSpPr>
          <p:spPr bwMode="auto">
            <a:xfrm flipV="1">
              <a:off x="2500" y="2547"/>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4" name="Line 186"/>
            <p:cNvSpPr>
              <a:spLocks noChangeShapeType="1"/>
            </p:cNvSpPr>
            <p:nvPr/>
          </p:nvSpPr>
          <p:spPr bwMode="auto">
            <a:xfrm flipV="1">
              <a:off x="2522" y="2531"/>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5" name="Freeform 187"/>
            <p:cNvSpPr>
              <a:spLocks/>
            </p:cNvSpPr>
            <p:nvPr/>
          </p:nvSpPr>
          <p:spPr bwMode="auto">
            <a:xfrm>
              <a:off x="2548" y="2510"/>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6" name="Line 188"/>
            <p:cNvSpPr>
              <a:spLocks noChangeShapeType="1"/>
            </p:cNvSpPr>
            <p:nvPr/>
          </p:nvSpPr>
          <p:spPr bwMode="auto">
            <a:xfrm flipV="1">
              <a:off x="2575" y="2494"/>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7" name="Freeform 189"/>
            <p:cNvSpPr>
              <a:spLocks/>
            </p:cNvSpPr>
            <p:nvPr/>
          </p:nvSpPr>
          <p:spPr bwMode="auto">
            <a:xfrm>
              <a:off x="2596" y="2472"/>
              <a:ext cx="0" cy="174"/>
            </a:xfrm>
            <a:custGeom>
              <a:avLst/>
              <a:gdLst>
                <a:gd name="T0" fmla="*/ 0 w 30"/>
                <a:gd name="T1" fmla="*/ 6 h 24"/>
                <a:gd name="T2" fmla="*/ 5 w 30"/>
                <a:gd name="T3" fmla="*/ 6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8" name="Line 190"/>
            <p:cNvSpPr>
              <a:spLocks noChangeShapeType="1"/>
            </p:cNvSpPr>
            <p:nvPr/>
          </p:nvSpPr>
          <p:spPr bwMode="auto">
            <a:xfrm flipV="1">
              <a:off x="2623" y="245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9" name="Line 191"/>
            <p:cNvSpPr>
              <a:spLocks noChangeShapeType="1"/>
            </p:cNvSpPr>
            <p:nvPr/>
          </p:nvSpPr>
          <p:spPr bwMode="auto">
            <a:xfrm flipV="1">
              <a:off x="2650" y="2435"/>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0" name="Line 192"/>
            <p:cNvSpPr>
              <a:spLocks noChangeShapeType="1"/>
            </p:cNvSpPr>
            <p:nvPr/>
          </p:nvSpPr>
          <p:spPr bwMode="auto">
            <a:xfrm flipV="1">
              <a:off x="2671" y="241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1" name="Line 193"/>
            <p:cNvSpPr>
              <a:spLocks noChangeShapeType="1"/>
            </p:cNvSpPr>
            <p:nvPr/>
          </p:nvSpPr>
          <p:spPr bwMode="auto">
            <a:xfrm flipV="1">
              <a:off x="2698" y="2398"/>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42" name="Line 194"/>
            <p:cNvSpPr>
              <a:spLocks noChangeShapeType="1"/>
            </p:cNvSpPr>
            <p:nvPr/>
          </p:nvSpPr>
          <p:spPr bwMode="auto">
            <a:xfrm flipV="1">
              <a:off x="2724" y="2376"/>
              <a:ext cx="22"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3" name="Line 195"/>
            <p:cNvSpPr>
              <a:spLocks noChangeShapeType="1"/>
            </p:cNvSpPr>
            <p:nvPr/>
          </p:nvSpPr>
          <p:spPr bwMode="auto">
            <a:xfrm flipV="1">
              <a:off x="2746" y="2355"/>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4" name="Line 196"/>
            <p:cNvSpPr>
              <a:spLocks noChangeShapeType="1"/>
            </p:cNvSpPr>
            <p:nvPr/>
          </p:nvSpPr>
          <p:spPr bwMode="auto">
            <a:xfrm flipV="1">
              <a:off x="2773" y="233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5" name="Line 197"/>
            <p:cNvSpPr>
              <a:spLocks noChangeShapeType="1"/>
            </p:cNvSpPr>
            <p:nvPr/>
          </p:nvSpPr>
          <p:spPr bwMode="auto">
            <a:xfrm flipV="1">
              <a:off x="2800" y="2312"/>
              <a:ext cx="21"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6" name="Line 198"/>
            <p:cNvSpPr>
              <a:spLocks noChangeShapeType="1"/>
            </p:cNvSpPr>
            <p:nvPr/>
          </p:nvSpPr>
          <p:spPr bwMode="auto">
            <a:xfrm flipV="1">
              <a:off x="2821" y="2291"/>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7" name="Line 199"/>
            <p:cNvSpPr>
              <a:spLocks noChangeShapeType="1"/>
            </p:cNvSpPr>
            <p:nvPr/>
          </p:nvSpPr>
          <p:spPr bwMode="auto">
            <a:xfrm flipV="1">
              <a:off x="2848" y="2270"/>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8" name="Line 200"/>
            <p:cNvSpPr>
              <a:spLocks noChangeShapeType="1"/>
            </p:cNvSpPr>
            <p:nvPr/>
          </p:nvSpPr>
          <p:spPr bwMode="auto">
            <a:xfrm flipV="1">
              <a:off x="2869" y="2248"/>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9" name="Line 201"/>
            <p:cNvSpPr>
              <a:spLocks noChangeShapeType="1"/>
            </p:cNvSpPr>
            <p:nvPr/>
          </p:nvSpPr>
          <p:spPr bwMode="auto">
            <a:xfrm flipV="1">
              <a:off x="2896" y="2227"/>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0" name="Line 202"/>
            <p:cNvSpPr>
              <a:spLocks noChangeShapeType="1"/>
            </p:cNvSpPr>
            <p:nvPr/>
          </p:nvSpPr>
          <p:spPr bwMode="auto">
            <a:xfrm flipV="1">
              <a:off x="2922" y="2200"/>
              <a:ext cx="22"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1" name="Line 203"/>
            <p:cNvSpPr>
              <a:spLocks noChangeShapeType="1"/>
            </p:cNvSpPr>
            <p:nvPr/>
          </p:nvSpPr>
          <p:spPr bwMode="auto">
            <a:xfrm flipV="1">
              <a:off x="2944" y="2179"/>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2" name="Line 204"/>
            <p:cNvSpPr>
              <a:spLocks noChangeShapeType="1"/>
            </p:cNvSpPr>
            <p:nvPr/>
          </p:nvSpPr>
          <p:spPr bwMode="auto">
            <a:xfrm flipV="1">
              <a:off x="2970" y="2158"/>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3" name="Line 205"/>
            <p:cNvSpPr>
              <a:spLocks noChangeShapeType="1"/>
            </p:cNvSpPr>
            <p:nvPr/>
          </p:nvSpPr>
          <p:spPr bwMode="auto">
            <a:xfrm flipV="1">
              <a:off x="2997" y="2131"/>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4" name="Line 206"/>
            <p:cNvSpPr>
              <a:spLocks noChangeShapeType="1"/>
            </p:cNvSpPr>
            <p:nvPr/>
          </p:nvSpPr>
          <p:spPr bwMode="auto">
            <a:xfrm flipV="1">
              <a:off x="3018" y="2109"/>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55" name="Line 207"/>
            <p:cNvSpPr>
              <a:spLocks noChangeShapeType="1"/>
            </p:cNvSpPr>
            <p:nvPr/>
          </p:nvSpPr>
          <p:spPr bwMode="auto">
            <a:xfrm flipV="1">
              <a:off x="3045" y="2082"/>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6" name="Line 208"/>
            <p:cNvSpPr>
              <a:spLocks noChangeShapeType="1"/>
            </p:cNvSpPr>
            <p:nvPr/>
          </p:nvSpPr>
          <p:spPr bwMode="auto">
            <a:xfrm flipV="1">
              <a:off x="3072" y="2061"/>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7" name="Line 209"/>
            <p:cNvSpPr>
              <a:spLocks noChangeShapeType="1"/>
            </p:cNvSpPr>
            <p:nvPr/>
          </p:nvSpPr>
          <p:spPr bwMode="auto">
            <a:xfrm flipV="1">
              <a:off x="3093" y="2034"/>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8" name="Line 210"/>
            <p:cNvSpPr>
              <a:spLocks noChangeShapeType="1"/>
            </p:cNvSpPr>
            <p:nvPr/>
          </p:nvSpPr>
          <p:spPr bwMode="auto">
            <a:xfrm flipV="1">
              <a:off x="3120" y="2007"/>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9" name="Line 211"/>
            <p:cNvSpPr>
              <a:spLocks noChangeShapeType="1"/>
            </p:cNvSpPr>
            <p:nvPr/>
          </p:nvSpPr>
          <p:spPr bwMode="auto">
            <a:xfrm flipV="1">
              <a:off x="3146" y="1981"/>
              <a:ext cx="22"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0" name="Line 212"/>
            <p:cNvSpPr>
              <a:spLocks noChangeShapeType="1"/>
            </p:cNvSpPr>
            <p:nvPr/>
          </p:nvSpPr>
          <p:spPr bwMode="auto">
            <a:xfrm flipV="1">
              <a:off x="3168" y="1959"/>
              <a:ext cx="26"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61" name="Line 213"/>
            <p:cNvSpPr>
              <a:spLocks noChangeShapeType="1"/>
            </p:cNvSpPr>
            <p:nvPr/>
          </p:nvSpPr>
          <p:spPr bwMode="auto">
            <a:xfrm flipV="1">
              <a:off x="3194" y="193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2" name="Line 214"/>
            <p:cNvSpPr>
              <a:spLocks noChangeShapeType="1"/>
            </p:cNvSpPr>
            <p:nvPr/>
          </p:nvSpPr>
          <p:spPr bwMode="auto">
            <a:xfrm flipV="1">
              <a:off x="3221" y="190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3" name="Line 215"/>
            <p:cNvSpPr>
              <a:spLocks noChangeShapeType="1"/>
            </p:cNvSpPr>
            <p:nvPr/>
          </p:nvSpPr>
          <p:spPr bwMode="auto">
            <a:xfrm flipV="1">
              <a:off x="3242" y="187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4" name="Line 216"/>
            <p:cNvSpPr>
              <a:spLocks noChangeShapeType="1"/>
            </p:cNvSpPr>
            <p:nvPr/>
          </p:nvSpPr>
          <p:spPr bwMode="auto">
            <a:xfrm flipV="1">
              <a:off x="3269" y="185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5" name="Line 217"/>
            <p:cNvSpPr>
              <a:spLocks noChangeShapeType="1"/>
            </p:cNvSpPr>
            <p:nvPr/>
          </p:nvSpPr>
          <p:spPr bwMode="auto">
            <a:xfrm flipV="1">
              <a:off x="3296" y="182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6" name="Line 218"/>
            <p:cNvSpPr>
              <a:spLocks noChangeShapeType="1"/>
            </p:cNvSpPr>
            <p:nvPr/>
          </p:nvSpPr>
          <p:spPr bwMode="auto">
            <a:xfrm flipV="1">
              <a:off x="3317" y="179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7" name="Freeform 219"/>
            <p:cNvSpPr>
              <a:spLocks/>
            </p:cNvSpPr>
            <p:nvPr/>
          </p:nvSpPr>
          <p:spPr bwMode="auto">
            <a:xfrm>
              <a:off x="3344" y="1767"/>
              <a:ext cx="0" cy="174"/>
            </a:xfrm>
            <a:custGeom>
              <a:avLst/>
              <a:gdLst>
                <a:gd name="T0" fmla="*/ 0 w 24"/>
                <a:gd name="T1" fmla="*/ 4 h 36"/>
                <a:gd name="T2" fmla="*/ 4 w 24"/>
                <a:gd name="T3" fmla="*/ 4 h 36"/>
                <a:gd name="T4" fmla="*/ 4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68" name="Line 220"/>
            <p:cNvSpPr>
              <a:spLocks noChangeShapeType="1"/>
            </p:cNvSpPr>
            <p:nvPr/>
          </p:nvSpPr>
          <p:spPr bwMode="auto">
            <a:xfrm flipV="1">
              <a:off x="3365" y="1741"/>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9" name="Line 221"/>
            <p:cNvSpPr>
              <a:spLocks noChangeShapeType="1"/>
            </p:cNvSpPr>
            <p:nvPr/>
          </p:nvSpPr>
          <p:spPr bwMode="auto">
            <a:xfrm flipV="1">
              <a:off x="3392" y="1714"/>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70" name="Freeform 222"/>
            <p:cNvSpPr>
              <a:spLocks/>
            </p:cNvSpPr>
            <p:nvPr/>
          </p:nvSpPr>
          <p:spPr bwMode="auto">
            <a:xfrm>
              <a:off x="3418" y="1682"/>
              <a:ext cx="0" cy="174"/>
            </a:xfrm>
            <a:custGeom>
              <a:avLst/>
              <a:gdLst>
                <a:gd name="T0" fmla="*/ 0 w 24"/>
                <a:gd name="T1" fmla="*/ 4 h 36"/>
                <a:gd name="T2" fmla="*/ 6 w 24"/>
                <a:gd name="T3" fmla="*/ 4 h 36"/>
                <a:gd name="T4" fmla="*/ 6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1" name="Line 223"/>
            <p:cNvSpPr>
              <a:spLocks noChangeShapeType="1"/>
            </p:cNvSpPr>
            <p:nvPr/>
          </p:nvSpPr>
          <p:spPr bwMode="auto">
            <a:xfrm flipV="1">
              <a:off x="3440" y="1655"/>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72" name="Freeform 224"/>
            <p:cNvSpPr>
              <a:spLocks/>
            </p:cNvSpPr>
            <p:nvPr/>
          </p:nvSpPr>
          <p:spPr bwMode="auto">
            <a:xfrm>
              <a:off x="3466" y="1623"/>
              <a:ext cx="0" cy="174"/>
            </a:xfrm>
            <a:custGeom>
              <a:avLst/>
              <a:gdLst>
                <a:gd name="T0" fmla="*/ 0 w 30"/>
                <a:gd name="T1" fmla="*/ 4 h 36"/>
                <a:gd name="T2" fmla="*/ 5 w 30"/>
                <a:gd name="T3" fmla="*/ 4 h 36"/>
                <a:gd name="T4" fmla="*/ 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8" y="18"/>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3" name="Line 225"/>
            <p:cNvSpPr>
              <a:spLocks noChangeShapeType="1"/>
            </p:cNvSpPr>
            <p:nvPr/>
          </p:nvSpPr>
          <p:spPr bwMode="auto">
            <a:xfrm flipV="1">
              <a:off x="3493" y="1597"/>
              <a:ext cx="21"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74" name="Rectangle 226"/>
            <p:cNvSpPr>
              <a:spLocks noChangeArrowheads="1"/>
            </p:cNvSpPr>
            <p:nvPr/>
          </p:nvSpPr>
          <p:spPr bwMode="auto">
            <a:xfrm>
              <a:off x="2164" y="1056"/>
              <a:ext cx="815"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Pumping</a:t>
              </a:r>
              <a:r>
                <a:rPr lang="en-US" sz="1500">
                  <a:solidFill>
                    <a:srgbClr val="FFFFCC"/>
                  </a:solidFill>
                </a:rPr>
                <a:t> </a:t>
              </a:r>
              <a:r>
                <a:rPr lang="en-US" sz="1500">
                  <a:solidFill>
                    <a:schemeClr val="tx1"/>
                  </a:solidFill>
                </a:rPr>
                <a:t>Energy</a:t>
              </a:r>
              <a:endParaRPr lang="en-US" b="0">
                <a:solidFill>
                  <a:schemeClr val="tx1"/>
                </a:solidFill>
                <a:latin typeface="Times New Roman" pitchFamily="18" charset="0"/>
              </a:endParaRPr>
            </a:p>
          </p:txBody>
        </p:sp>
        <p:sp>
          <p:nvSpPr>
            <p:cNvPr id="475" name="Rectangle 227"/>
            <p:cNvSpPr>
              <a:spLocks noChangeArrowheads="1"/>
            </p:cNvSpPr>
            <p:nvPr/>
          </p:nvSpPr>
          <p:spPr bwMode="auto">
            <a:xfrm>
              <a:off x="895" y="3000"/>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76" name="Rectangle 228"/>
            <p:cNvSpPr>
              <a:spLocks noChangeArrowheads="1"/>
            </p:cNvSpPr>
            <p:nvPr/>
          </p:nvSpPr>
          <p:spPr bwMode="auto">
            <a:xfrm>
              <a:off x="826" y="2701"/>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a:t>
              </a:r>
              <a:endParaRPr lang="en-US" b="0">
                <a:solidFill>
                  <a:schemeClr val="tx1"/>
                </a:solidFill>
                <a:latin typeface="Times New Roman" pitchFamily="18" charset="0"/>
              </a:endParaRPr>
            </a:p>
          </p:txBody>
        </p:sp>
        <p:sp>
          <p:nvSpPr>
            <p:cNvPr id="477" name="Rectangle 229"/>
            <p:cNvSpPr>
              <a:spLocks noChangeArrowheads="1"/>
            </p:cNvSpPr>
            <p:nvPr/>
          </p:nvSpPr>
          <p:spPr bwMode="auto">
            <a:xfrm>
              <a:off x="826" y="23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a:t>
              </a:r>
              <a:endParaRPr lang="en-US" b="0">
                <a:solidFill>
                  <a:schemeClr val="tx1"/>
                </a:solidFill>
                <a:latin typeface="Times New Roman" pitchFamily="18" charset="0"/>
              </a:endParaRPr>
            </a:p>
          </p:txBody>
        </p:sp>
        <p:sp>
          <p:nvSpPr>
            <p:cNvPr id="478" name="Rectangle 230"/>
            <p:cNvSpPr>
              <a:spLocks noChangeArrowheads="1"/>
            </p:cNvSpPr>
            <p:nvPr/>
          </p:nvSpPr>
          <p:spPr bwMode="auto">
            <a:xfrm>
              <a:off x="826" y="2098"/>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30</a:t>
              </a:r>
              <a:endParaRPr lang="en-US" b="0">
                <a:solidFill>
                  <a:schemeClr val="tx1"/>
                </a:solidFill>
                <a:latin typeface="Times New Roman" pitchFamily="18" charset="0"/>
              </a:endParaRPr>
            </a:p>
          </p:txBody>
        </p:sp>
        <p:sp>
          <p:nvSpPr>
            <p:cNvPr id="479" name="Rectangle 231"/>
            <p:cNvSpPr>
              <a:spLocks noChangeArrowheads="1"/>
            </p:cNvSpPr>
            <p:nvPr/>
          </p:nvSpPr>
          <p:spPr bwMode="auto">
            <a:xfrm>
              <a:off x="826" y="1799"/>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a:t>
              </a:r>
              <a:endParaRPr lang="en-US" b="0">
                <a:solidFill>
                  <a:schemeClr val="tx1"/>
                </a:solidFill>
                <a:latin typeface="Times New Roman" pitchFamily="18" charset="0"/>
              </a:endParaRPr>
            </a:p>
          </p:txBody>
        </p:sp>
        <p:sp>
          <p:nvSpPr>
            <p:cNvPr id="480" name="Rectangle 232"/>
            <p:cNvSpPr>
              <a:spLocks noChangeArrowheads="1"/>
            </p:cNvSpPr>
            <p:nvPr/>
          </p:nvSpPr>
          <p:spPr bwMode="auto">
            <a:xfrm>
              <a:off x="826" y="1495"/>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50</a:t>
              </a:r>
              <a:endParaRPr lang="en-US" b="0">
                <a:solidFill>
                  <a:schemeClr val="tx1"/>
                </a:solidFill>
                <a:latin typeface="Times New Roman" pitchFamily="18" charset="0"/>
              </a:endParaRPr>
            </a:p>
          </p:txBody>
        </p:sp>
        <p:sp>
          <p:nvSpPr>
            <p:cNvPr id="481" name="Rectangle 233"/>
            <p:cNvSpPr>
              <a:spLocks noChangeArrowheads="1"/>
            </p:cNvSpPr>
            <p:nvPr/>
          </p:nvSpPr>
          <p:spPr bwMode="auto">
            <a:xfrm>
              <a:off x="826" y="11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a:t>
              </a:r>
              <a:endParaRPr lang="en-US" b="0">
                <a:solidFill>
                  <a:schemeClr val="tx1"/>
                </a:solidFill>
                <a:latin typeface="Times New Roman" pitchFamily="18" charset="0"/>
              </a:endParaRPr>
            </a:p>
          </p:txBody>
        </p:sp>
        <p:sp>
          <p:nvSpPr>
            <p:cNvPr id="482" name="Rectangle 234"/>
            <p:cNvSpPr>
              <a:spLocks noChangeArrowheads="1"/>
            </p:cNvSpPr>
            <p:nvPr/>
          </p:nvSpPr>
          <p:spPr bwMode="auto">
            <a:xfrm>
              <a:off x="1028" y="3176"/>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83" name="Rectangle 235"/>
            <p:cNvSpPr>
              <a:spLocks noChangeArrowheads="1"/>
            </p:cNvSpPr>
            <p:nvPr/>
          </p:nvSpPr>
          <p:spPr bwMode="auto">
            <a:xfrm>
              <a:off x="1455"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200</a:t>
              </a:r>
              <a:endParaRPr lang="en-US" b="0">
                <a:solidFill>
                  <a:schemeClr val="tx1"/>
                </a:solidFill>
                <a:latin typeface="Times New Roman" pitchFamily="18" charset="0"/>
              </a:endParaRPr>
            </a:p>
          </p:txBody>
        </p:sp>
        <p:sp>
          <p:nvSpPr>
            <p:cNvPr id="484" name="Rectangle 236"/>
            <p:cNvSpPr>
              <a:spLocks noChangeArrowheads="1"/>
            </p:cNvSpPr>
            <p:nvPr/>
          </p:nvSpPr>
          <p:spPr bwMode="auto">
            <a:xfrm>
              <a:off x="1951"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400</a:t>
              </a:r>
              <a:endParaRPr lang="en-US" b="0">
                <a:solidFill>
                  <a:schemeClr val="tx1"/>
                </a:solidFill>
                <a:latin typeface="Times New Roman" pitchFamily="18" charset="0"/>
              </a:endParaRPr>
            </a:p>
          </p:txBody>
        </p:sp>
        <p:sp>
          <p:nvSpPr>
            <p:cNvPr id="485" name="Rectangle 237"/>
            <p:cNvSpPr>
              <a:spLocks noChangeArrowheads="1"/>
            </p:cNvSpPr>
            <p:nvPr/>
          </p:nvSpPr>
          <p:spPr bwMode="auto">
            <a:xfrm>
              <a:off x="2447"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600</a:t>
              </a:r>
              <a:endParaRPr lang="en-US" b="0">
                <a:solidFill>
                  <a:schemeClr val="tx1"/>
                </a:solidFill>
                <a:latin typeface="Times New Roman" pitchFamily="18" charset="0"/>
              </a:endParaRPr>
            </a:p>
          </p:txBody>
        </p:sp>
        <p:sp>
          <p:nvSpPr>
            <p:cNvPr id="486" name="Rectangle 238"/>
            <p:cNvSpPr>
              <a:spLocks noChangeArrowheads="1"/>
            </p:cNvSpPr>
            <p:nvPr/>
          </p:nvSpPr>
          <p:spPr bwMode="auto">
            <a:xfrm>
              <a:off x="2944"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800</a:t>
              </a:r>
              <a:endParaRPr lang="en-US" b="0">
                <a:solidFill>
                  <a:schemeClr val="tx1"/>
                </a:solidFill>
                <a:latin typeface="Times New Roman" pitchFamily="18" charset="0"/>
              </a:endParaRPr>
            </a:p>
          </p:txBody>
        </p:sp>
        <p:sp>
          <p:nvSpPr>
            <p:cNvPr id="487" name="Rectangle 239"/>
            <p:cNvSpPr>
              <a:spLocks noChangeArrowheads="1"/>
            </p:cNvSpPr>
            <p:nvPr/>
          </p:nvSpPr>
          <p:spPr bwMode="auto">
            <a:xfrm>
              <a:off x="3402" y="3176"/>
              <a:ext cx="2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1000</a:t>
              </a:r>
              <a:endParaRPr lang="en-US" b="0">
                <a:solidFill>
                  <a:schemeClr val="tx1"/>
                </a:solidFill>
                <a:latin typeface="Times New Roman" pitchFamily="18" charset="0"/>
              </a:endParaRPr>
            </a:p>
          </p:txBody>
        </p:sp>
        <p:sp>
          <p:nvSpPr>
            <p:cNvPr id="488" name="Rectangle 240"/>
            <p:cNvSpPr>
              <a:spLocks noChangeArrowheads="1"/>
            </p:cNvSpPr>
            <p:nvPr/>
          </p:nvSpPr>
          <p:spPr bwMode="auto">
            <a:xfrm>
              <a:off x="1930" y="3384"/>
              <a:ext cx="667"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Flow in GPM</a:t>
              </a:r>
              <a:endParaRPr lang="en-US" b="0">
                <a:solidFill>
                  <a:schemeClr val="tx1"/>
                </a:solidFill>
                <a:latin typeface="Times New Roman" pitchFamily="18" charset="0"/>
              </a:endParaRPr>
            </a:p>
          </p:txBody>
        </p:sp>
        <p:sp>
          <p:nvSpPr>
            <p:cNvPr id="489" name="Rectangle 241"/>
            <p:cNvSpPr>
              <a:spLocks noChangeArrowheads="1"/>
            </p:cNvSpPr>
            <p:nvPr/>
          </p:nvSpPr>
          <p:spPr bwMode="auto">
            <a:xfrm rot="16200000">
              <a:off x="438" y="2104"/>
              <a:ext cx="51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Head in Ft</a:t>
              </a:r>
              <a:endParaRPr lang="en-US" b="0">
                <a:solidFill>
                  <a:schemeClr val="tx1"/>
                </a:solidFill>
                <a:latin typeface="Times New Roman" pitchFamily="18" charset="0"/>
              </a:endParaRPr>
            </a:p>
          </p:txBody>
        </p:sp>
        <p:sp>
          <p:nvSpPr>
            <p:cNvPr id="490" name="Rectangle 242"/>
            <p:cNvSpPr>
              <a:spLocks noChangeArrowheads="1"/>
            </p:cNvSpPr>
            <p:nvPr/>
          </p:nvSpPr>
          <p:spPr bwMode="auto">
            <a:xfrm>
              <a:off x="3754" y="1991"/>
              <a:ext cx="0" cy="174"/>
            </a:xfrm>
            <a:prstGeom prst="rect">
              <a:avLst/>
            </a:prstGeom>
            <a:noFill/>
            <a:ln w="0" cap="sq">
              <a:solidFill>
                <a:schemeClr val="tx1"/>
              </a:solidFill>
              <a:miter lim="800000"/>
              <a:headEnd/>
              <a:tailEnd/>
            </a:ln>
          </p:spPr>
          <p:txBody>
            <a:bodyPr wrap="none" lIns="0" tIns="0" rIns="0" bIns="0">
              <a:spAutoFit/>
            </a:bodyPr>
            <a:lstStyle/>
            <a:p>
              <a:endParaRPr lang="en-US"/>
            </a:p>
          </p:txBody>
        </p:sp>
        <p:sp>
          <p:nvSpPr>
            <p:cNvPr id="491" name="Line 243"/>
            <p:cNvSpPr>
              <a:spLocks noChangeShapeType="1"/>
            </p:cNvSpPr>
            <p:nvPr/>
          </p:nvSpPr>
          <p:spPr bwMode="auto">
            <a:xfrm>
              <a:off x="3797" y="2087"/>
              <a:ext cx="128"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492" name="Rectangle 244"/>
            <p:cNvSpPr>
              <a:spLocks noChangeArrowheads="1"/>
            </p:cNvSpPr>
            <p:nvPr/>
          </p:nvSpPr>
          <p:spPr bwMode="auto">
            <a:xfrm>
              <a:off x="3957" y="2018"/>
              <a:ext cx="568"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3" name="Line 245"/>
            <p:cNvSpPr>
              <a:spLocks noChangeShapeType="1"/>
            </p:cNvSpPr>
            <p:nvPr/>
          </p:nvSpPr>
          <p:spPr bwMode="auto">
            <a:xfrm>
              <a:off x="3797" y="2259"/>
              <a:ext cx="128"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494" name="Rectangle 246"/>
            <p:cNvSpPr>
              <a:spLocks noChangeArrowheads="1"/>
            </p:cNvSpPr>
            <p:nvPr/>
          </p:nvSpPr>
          <p:spPr bwMode="auto">
            <a:xfrm>
              <a:off x="3957" y="2190"/>
              <a:ext cx="6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System</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5" name="Line 247"/>
            <p:cNvSpPr>
              <a:spLocks noChangeShapeType="1"/>
            </p:cNvSpPr>
            <p:nvPr/>
          </p:nvSpPr>
          <p:spPr bwMode="auto">
            <a:xfrm flipV="1">
              <a:off x="2560" y="1366"/>
              <a:ext cx="0" cy="1706"/>
            </a:xfrm>
            <a:prstGeom prst="line">
              <a:avLst/>
            </a:prstGeom>
            <a:noFill/>
            <a:ln w="38100">
              <a:solidFill>
                <a:schemeClr val="tx1"/>
              </a:solidFill>
              <a:round/>
              <a:headEnd/>
              <a:tailEnd type="none" w="lg" len="lg"/>
            </a:ln>
          </p:spPr>
          <p:txBody>
            <a:bodyPr wrap="none" lIns="0" tIns="0" rIns="0" bIns="0">
              <a:spAutoFit/>
            </a:bodyPr>
            <a:lstStyle/>
            <a:p>
              <a:endParaRPr lang="en-US"/>
            </a:p>
          </p:txBody>
        </p:sp>
        <p:sp>
          <p:nvSpPr>
            <p:cNvPr id="496" name="Text Box 248"/>
            <p:cNvSpPr txBox="1">
              <a:spLocks noChangeArrowheads="1"/>
            </p:cNvSpPr>
            <p:nvPr/>
          </p:nvSpPr>
          <p:spPr bwMode="auto">
            <a:xfrm>
              <a:off x="3292" y="1046"/>
              <a:ext cx="853" cy="155"/>
            </a:xfrm>
            <a:prstGeom prst="rect">
              <a:avLst/>
            </a:prstGeom>
            <a:noFill/>
            <a:ln w="76200">
              <a:noFill/>
              <a:miter lim="800000"/>
              <a:headEnd/>
              <a:tailEnd type="none" w="lg" len="lg"/>
            </a:ln>
          </p:spPr>
          <p:txBody>
            <a:bodyPr wrap="none" lIns="0" tIns="0" rIns="0" bIns="0">
              <a:spAutoFit/>
            </a:bodyPr>
            <a:lstStyle/>
            <a:p>
              <a:pPr defTabSz="812800"/>
              <a:r>
                <a:rPr lang="en-US" sz="1600" b="0">
                  <a:solidFill>
                    <a:schemeClr val="tx1"/>
                  </a:solidFill>
                  <a:latin typeface="Tahoma" pitchFamily="34" charset="0"/>
                </a:rPr>
                <a:t>With Throttling</a:t>
              </a:r>
              <a:endParaRPr lang="en-US" b="0">
                <a:solidFill>
                  <a:schemeClr val="tx1"/>
                </a:solidFill>
                <a:latin typeface="Times New Roman" pitchFamily="18" charset="0"/>
              </a:endParaRPr>
            </a:p>
          </p:txBody>
        </p:sp>
        <p:sp>
          <p:nvSpPr>
            <p:cNvPr id="497" name="Line 249"/>
            <p:cNvSpPr>
              <a:spLocks noChangeShapeType="1"/>
            </p:cNvSpPr>
            <p:nvPr/>
          </p:nvSpPr>
          <p:spPr bwMode="auto">
            <a:xfrm>
              <a:off x="3544" y="1252"/>
              <a:ext cx="0" cy="1824"/>
            </a:xfrm>
            <a:prstGeom prst="line">
              <a:avLst/>
            </a:prstGeom>
            <a:noFill/>
            <a:ln w="9525">
              <a:solidFill>
                <a:schemeClr val="tx1"/>
              </a:solidFill>
              <a:round/>
              <a:headEnd/>
              <a:tailEnd/>
            </a:ln>
          </p:spPr>
          <p:txBody>
            <a:bodyPr wrap="none" anchor="ctr"/>
            <a:lstStyle/>
            <a:p>
              <a:endParaRPr lang="en-US"/>
            </a:p>
          </p:txBody>
        </p:sp>
      </p:gr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0" y="421483"/>
            <a:ext cx="9144000" cy="891183"/>
          </a:xfrm>
        </p:spPr>
        <p:txBody>
          <a:bodyPr lIns="91422" tIns="45711" rIns="91422" bIns="45711" anchor="t"/>
          <a:lstStyle/>
          <a:p>
            <a:pPr defTabSz="1030487" fontAlgn="auto">
              <a:spcAft>
                <a:spcPts val="0"/>
              </a:spcAft>
              <a:defRPr/>
            </a:pPr>
            <a:r>
              <a:rPr lang="en-US" dirty="0" smtClean="0">
                <a:solidFill>
                  <a:schemeClr val="accent1">
                    <a:satMod val="150000"/>
                  </a:schemeClr>
                </a:solidFill>
              </a:rPr>
              <a:t>Pump Energy with Reduced Flow</a:t>
            </a:r>
          </a:p>
        </p:txBody>
      </p:sp>
      <p:sp>
        <p:nvSpPr>
          <p:cNvPr id="108546" name="Slide Number Placeholder 2"/>
          <p:cNvSpPr>
            <a:spLocks noGrp="1"/>
          </p:cNvSpPr>
          <p:nvPr>
            <p:ph type="sldNum" sz="quarter" idx="12"/>
          </p:nvPr>
        </p:nvSpPr>
        <p:spPr/>
        <p:txBody>
          <a:bodyPr/>
          <a:lstStyle/>
          <a:p>
            <a:pPr>
              <a:defRPr/>
            </a:pPr>
            <a:fld id="{9A6C9FFB-C966-4B34-9A04-5C623A0B3186}" type="slidenum">
              <a:rPr lang="en-US"/>
              <a:pPr>
                <a:defRPr/>
              </a:pPr>
              <a:t>48</a:t>
            </a:fld>
            <a:endParaRPr lang="en-US"/>
          </a:p>
        </p:txBody>
      </p:sp>
      <p:grpSp>
        <p:nvGrpSpPr>
          <p:cNvPr id="2" name="Group 3"/>
          <p:cNvGrpSpPr>
            <a:grpSpLocks/>
          </p:cNvGrpSpPr>
          <p:nvPr/>
        </p:nvGrpSpPr>
        <p:grpSpPr bwMode="auto">
          <a:xfrm>
            <a:off x="985838" y="1660526"/>
            <a:ext cx="6315075" cy="3941763"/>
            <a:chOff x="621" y="1046"/>
            <a:chExt cx="3978" cy="2483"/>
          </a:xfrm>
        </p:grpSpPr>
        <p:sp>
          <p:nvSpPr>
            <p:cNvPr id="252" name="Rectangle 4"/>
            <p:cNvSpPr>
              <a:spLocks noChangeArrowheads="1"/>
            </p:cNvSpPr>
            <p:nvPr/>
          </p:nvSpPr>
          <p:spPr bwMode="auto">
            <a:xfrm>
              <a:off x="1066" y="1686"/>
              <a:ext cx="0" cy="174"/>
            </a:xfrm>
            <a:prstGeom prst="rect">
              <a:avLst/>
            </a:prstGeom>
            <a:solidFill>
              <a:schemeClr val="bg2"/>
            </a:solidFill>
            <a:ln w="76200">
              <a:noFill/>
              <a:miter lim="800000"/>
              <a:headEnd/>
              <a:tailEnd type="none" w="lg" len="lg"/>
            </a:ln>
          </p:spPr>
          <p:txBody>
            <a:bodyPr wrap="none" lIns="0" tIns="0" rIns="0" bIns="0">
              <a:spAutoFit/>
            </a:bodyPr>
            <a:lstStyle/>
            <a:p>
              <a:endParaRPr lang="en-US"/>
            </a:p>
          </p:txBody>
        </p:sp>
        <p:sp>
          <p:nvSpPr>
            <p:cNvPr id="253" name="Rectangle 5"/>
            <p:cNvSpPr>
              <a:spLocks noChangeArrowheads="1"/>
            </p:cNvSpPr>
            <p:nvPr/>
          </p:nvSpPr>
          <p:spPr bwMode="auto">
            <a:xfrm>
              <a:off x="1060" y="1266"/>
              <a:ext cx="0" cy="174"/>
            </a:xfrm>
            <a:prstGeom prst="rect">
              <a:avLst/>
            </a:prstGeom>
            <a:noFill/>
            <a:ln w="9525">
              <a:noFill/>
              <a:miter lim="800000"/>
              <a:headEnd/>
              <a:tailEnd/>
            </a:ln>
          </p:spPr>
          <p:txBody>
            <a:bodyPr wrap="none" lIns="0" tIns="0" rIns="0" bIns="0">
              <a:spAutoFit/>
            </a:bodyPr>
            <a:lstStyle/>
            <a:p>
              <a:endParaRPr lang="en-US"/>
            </a:p>
          </p:txBody>
        </p:sp>
        <p:sp>
          <p:nvSpPr>
            <p:cNvPr id="254" name="Line 6"/>
            <p:cNvSpPr>
              <a:spLocks noChangeShapeType="1"/>
            </p:cNvSpPr>
            <p:nvPr/>
          </p:nvSpPr>
          <p:spPr bwMode="auto">
            <a:xfrm>
              <a:off x="1060" y="2771"/>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5" name="Line 7"/>
            <p:cNvSpPr>
              <a:spLocks noChangeShapeType="1"/>
            </p:cNvSpPr>
            <p:nvPr/>
          </p:nvSpPr>
          <p:spPr bwMode="auto">
            <a:xfrm>
              <a:off x="1060" y="2467"/>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6" name="Line 8"/>
            <p:cNvSpPr>
              <a:spLocks noChangeShapeType="1"/>
            </p:cNvSpPr>
            <p:nvPr/>
          </p:nvSpPr>
          <p:spPr bwMode="auto">
            <a:xfrm>
              <a:off x="1060" y="2168"/>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7" name="Line 9"/>
            <p:cNvSpPr>
              <a:spLocks noChangeShapeType="1"/>
            </p:cNvSpPr>
            <p:nvPr/>
          </p:nvSpPr>
          <p:spPr bwMode="auto">
            <a:xfrm>
              <a:off x="1060" y="1869"/>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8" name="Line 10"/>
            <p:cNvSpPr>
              <a:spLocks noChangeShapeType="1"/>
            </p:cNvSpPr>
            <p:nvPr/>
          </p:nvSpPr>
          <p:spPr bwMode="auto">
            <a:xfrm>
              <a:off x="1060" y="1565"/>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9" name="Line 11"/>
            <p:cNvSpPr>
              <a:spLocks noChangeShapeType="1"/>
            </p:cNvSpPr>
            <p:nvPr/>
          </p:nvSpPr>
          <p:spPr bwMode="auto">
            <a:xfrm>
              <a:off x="1060" y="1266"/>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0" name="Rectangle 12"/>
            <p:cNvSpPr>
              <a:spLocks noChangeArrowheads="1"/>
            </p:cNvSpPr>
            <p:nvPr/>
          </p:nvSpPr>
          <p:spPr bwMode="auto">
            <a:xfrm>
              <a:off x="1060" y="1266"/>
              <a:ext cx="0" cy="233"/>
            </a:xfrm>
            <a:prstGeom prst="rect">
              <a:avLst/>
            </a:prstGeom>
            <a:noFill/>
            <a:ln w="9525">
              <a:solidFill>
                <a:schemeClr val="tx1"/>
              </a:solidFill>
              <a:miter lim="800000"/>
              <a:headEnd/>
              <a:tailEnd/>
            </a:ln>
          </p:spPr>
          <p:txBody>
            <a:bodyPr wrap="none" lIns="0" tIns="0" rIns="0" bIns="0">
              <a:spAutoFit/>
            </a:bodyPr>
            <a:lstStyle/>
            <a:p>
              <a:endParaRPr lang="en-US" sz="2400" b="0">
                <a:solidFill>
                  <a:schemeClr val="tx1"/>
                </a:solidFill>
                <a:latin typeface="Times New Roman" pitchFamily="18" charset="0"/>
              </a:endParaRPr>
            </a:p>
          </p:txBody>
        </p:sp>
        <p:sp>
          <p:nvSpPr>
            <p:cNvPr id="261" name="Line 13"/>
            <p:cNvSpPr>
              <a:spLocks noChangeShapeType="1"/>
            </p:cNvSpPr>
            <p:nvPr/>
          </p:nvSpPr>
          <p:spPr bwMode="auto">
            <a:xfrm>
              <a:off x="1060" y="1266"/>
              <a:ext cx="1" cy="1804"/>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2" name="Line 14"/>
            <p:cNvSpPr>
              <a:spLocks noChangeShapeType="1"/>
            </p:cNvSpPr>
            <p:nvPr/>
          </p:nvSpPr>
          <p:spPr bwMode="auto">
            <a:xfrm>
              <a:off x="1023" y="3070"/>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3" name="Line 15"/>
            <p:cNvSpPr>
              <a:spLocks noChangeShapeType="1"/>
            </p:cNvSpPr>
            <p:nvPr/>
          </p:nvSpPr>
          <p:spPr bwMode="auto">
            <a:xfrm>
              <a:off x="1023" y="2771"/>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4" name="Line 16"/>
            <p:cNvSpPr>
              <a:spLocks noChangeShapeType="1"/>
            </p:cNvSpPr>
            <p:nvPr/>
          </p:nvSpPr>
          <p:spPr bwMode="auto">
            <a:xfrm>
              <a:off x="1023" y="2467"/>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5" name="Line 17"/>
            <p:cNvSpPr>
              <a:spLocks noChangeShapeType="1"/>
            </p:cNvSpPr>
            <p:nvPr/>
          </p:nvSpPr>
          <p:spPr bwMode="auto">
            <a:xfrm>
              <a:off x="1023" y="2168"/>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6" name="Line 18"/>
            <p:cNvSpPr>
              <a:spLocks noChangeShapeType="1"/>
            </p:cNvSpPr>
            <p:nvPr/>
          </p:nvSpPr>
          <p:spPr bwMode="auto">
            <a:xfrm>
              <a:off x="1023" y="1869"/>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7" name="Line 19"/>
            <p:cNvSpPr>
              <a:spLocks noChangeShapeType="1"/>
            </p:cNvSpPr>
            <p:nvPr/>
          </p:nvSpPr>
          <p:spPr bwMode="auto">
            <a:xfrm>
              <a:off x="1023" y="1565"/>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8" name="Line 20"/>
            <p:cNvSpPr>
              <a:spLocks noChangeShapeType="1"/>
            </p:cNvSpPr>
            <p:nvPr/>
          </p:nvSpPr>
          <p:spPr bwMode="auto">
            <a:xfrm>
              <a:off x="1023" y="1266"/>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9" name="Line 21"/>
            <p:cNvSpPr>
              <a:spLocks noChangeShapeType="1"/>
            </p:cNvSpPr>
            <p:nvPr/>
          </p:nvSpPr>
          <p:spPr bwMode="auto">
            <a:xfrm>
              <a:off x="1060" y="3070"/>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0" name="Line 22"/>
            <p:cNvSpPr>
              <a:spLocks noChangeShapeType="1"/>
            </p:cNvSpPr>
            <p:nvPr/>
          </p:nvSpPr>
          <p:spPr bwMode="auto">
            <a:xfrm flipV="1">
              <a:off x="1060"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1" name="Line 23"/>
            <p:cNvSpPr>
              <a:spLocks noChangeShapeType="1"/>
            </p:cNvSpPr>
            <p:nvPr/>
          </p:nvSpPr>
          <p:spPr bwMode="auto">
            <a:xfrm flipV="1">
              <a:off x="1556"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2" name="Line 24"/>
            <p:cNvSpPr>
              <a:spLocks noChangeShapeType="1"/>
            </p:cNvSpPr>
            <p:nvPr/>
          </p:nvSpPr>
          <p:spPr bwMode="auto">
            <a:xfrm flipV="1">
              <a:off x="2052"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3" name="Line 25"/>
            <p:cNvSpPr>
              <a:spLocks noChangeShapeType="1"/>
            </p:cNvSpPr>
            <p:nvPr/>
          </p:nvSpPr>
          <p:spPr bwMode="auto">
            <a:xfrm flipV="1">
              <a:off x="2548"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4" name="Line 26"/>
            <p:cNvSpPr>
              <a:spLocks noChangeShapeType="1"/>
            </p:cNvSpPr>
            <p:nvPr/>
          </p:nvSpPr>
          <p:spPr bwMode="auto">
            <a:xfrm flipV="1">
              <a:off x="3045"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5" name="Line 27"/>
            <p:cNvSpPr>
              <a:spLocks noChangeShapeType="1"/>
            </p:cNvSpPr>
            <p:nvPr/>
          </p:nvSpPr>
          <p:spPr bwMode="auto">
            <a:xfrm flipV="1">
              <a:off x="3541"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6" name="Line 28"/>
            <p:cNvSpPr>
              <a:spLocks noChangeShapeType="1"/>
            </p:cNvSpPr>
            <p:nvPr/>
          </p:nvSpPr>
          <p:spPr bwMode="auto">
            <a:xfrm>
              <a:off x="1060"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7" name="Line 29"/>
            <p:cNvSpPr>
              <a:spLocks noChangeShapeType="1"/>
            </p:cNvSpPr>
            <p:nvPr/>
          </p:nvSpPr>
          <p:spPr bwMode="auto">
            <a:xfrm>
              <a:off x="1087"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8" name="Line 30"/>
            <p:cNvSpPr>
              <a:spLocks noChangeShapeType="1"/>
            </p:cNvSpPr>
            <p:nvPr/>
          </p:nvSpPr>
          <p:spPr bwMode="auto">
            <a:xfrm>
              <a:off x="1108"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9" name="Line 31"/>
            <p:cNvSpPr>
              <a:spLocks noChangeShapeType="1"/>
            </p:cNvSpPr>
            <p:nvPr/>
          </p:nvSpPr>
          <p:spPr bwMode="auto">
            <a:xfrm>
              <a:off x="1135"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0" name="Line 32"/>
            <p:cNvSpPr>
              <a:spLocks noChangeShapeType="1"/>
            </p:cNvSpPr>
            <p:nvPr/>
          </p:nvSpPr>
          <p:spPr bwMode="auto">
            <a:xfrm>
              <a:off x="1162"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1" name="Freeform 33"/>
            <p:cNvSpPr>
              <a:spLocks/>
            </p:cNvSpPr>
            <p:nvPr/>
          </p:nvSpPr>
          <p:spPr bwMode="auto">
            <a:xfrm>
              <a:off x="1183" y="1565"/>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82" name="Line 34"/>
            <p:cNvSpPr>
              <a:spLocks noChangeShapeType="1"/>
            </p:cNvSpPr>
            <p:nvPr/>
          </p:nvSpPr>
          <p:spPr bwMode="auto">
            <a:xfrm>
              <a:off x="1210"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3" name="Line 35"/>
            <p:cNvSpPr>
              <a:spLocks noChangeShapeType="1"/>
            </p:cNvSpPr>
            <p:nvPr/>
          </p:nvSpPr>
          <p:spPr bwMode="auto">
            <a:xfrm>
              <a:off x="1236" y="1570"/>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4" name="Line 36"/>
            <p:cNvSpPr>
              <a:spLocks noChangeShapeType="1"/>
            </p:cNvSpPr>
            <p:nvPr/>
          </p:nvSpPr>
          <p:spPr bwMode="auto">
            <a:xfrm>
              <a:off x="1258"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5" name="Line 37"/>
            <p:cNvSpPr>
              <a:spLocks noChangeShapeType="1"/>
            </p:cNvSpPr>
            <p:nvPr/>
          </p:nvSpPr>
          <p:spPr bwMode="auto">
            <a:xfrm>
              <a:off x="1284"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6" name="Line 38"/>
            <p:cNvSpPr>
              <a:spLocks noChangeShapeType="1"/>
            </p:cNvSpPr>
            <p:nvPr/>
          </p:nvSpPr>
          <p:spPr bwMode="auto">
            <a:xfrm>
              <a:off x="1311"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7" name="Line 39"/>
            <p:cNvSpPr>
              <a:spLocks noChangeShapeType="1"/>
            </p:cNvSpPr>
            <p:nvPr/>
          </p:nvSpPr>
          <p:spPr bwMode="auto">
            <a:xfrm>
              <a:off x="1332"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8" name="Line 40"/>
            <p:cNvSpPr>
              <a:spLocks noChangeShapeType="1"/>
            </p:cNvSpPr>
            <p:nvPr/>
          </p:nvSpPr>
          <p:spPr bwMode="auto">
            <a:xfrm>
              <a:off x="1359"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9" name="Line 41"/>
            <p:cNvSpPr>
              <a:spLocks noChangeShapeType="1"/>
            </p:cNvSpPr>
            <p:nvPr/>
          </p:nvSpPr>
          <p:spPr bwMode="auto">
            <a:xfrm>
              <a:off x="1380"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0" name="Freeform 42"/>
            <p:cNvSpPr>
              <a:spLocks/>
            </p:cNvSpPr>
            <p:nvPr/>
          </p:nvSpPr>
          <p:spPr bwMode="auto">
            <a:xfrm>
              <a:off x="1407" y="157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1" name="Line 43"/>
            <p:cNvSpPr>
              <a:spLocks noChangeShapeType="1"/>
            </p:cNvSpPr>
            <p:nvPr/>
          </p:nvSpPr>
          <p:spPr bwMode="auto">
            <a:xfrm>
              <a:off x="1434" y="157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2" name="Line 44"/>
            <p:cNvSpPr>
              <a:spLocks noChangeShapeType="1"/>
            </p:cNvSpPr>
            <p:nvPr/>
          </p:nvSpPr>
          <p:spPr bwMode="auto">
            <a:xfrm>
              <a:off x="1455" y="157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3" name="Line 45"/>
            <p:cNvSpPr>
              <a:spLocks noChangeShapeType="1"/>
            </p:cNvSpPr>
            <p:nvPr/>
          </p:nvSpPr>
          <p:spPr bwMode="auto">
            <a:xfrm>
              <a:off x="1482" y="1575"/>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4" name="Line 46"/>
            <p:cNvSpPr>
              <a:spLocks noChangeShapeType="1"/>
            </p:cNvSpPr>
            <p:nvPr/>
          </p:nvSpPr>
          <p:spPr bwMode="auto">
            <a:xfrm>
              <a:off x="1508" y="1575"/>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5" name="Freeform 47"/>
            <p:cNvSpPr>
              <a:spLocks/>
            </p:cNvSpPr>
            <p:nvPr/>
          </p:nvSpPr>
          <p:spPr bwMode="auto">
            <a:xfrm>
              <a:off x="1530" y="1575"/>
              <a:ext cx="0" cy="174"/>
            </a:xfrm>
            <a:custGeom>
              <a:avLst/>
              <a:gdLst>
                <a:gd name="T0" fmla="*/ 0 w 30"/>
                <a:gd name="T1" fmla="*/ 0 h 6"/>
                <a:gd name="T2" fmla="*/ 3 w 30"/>
                <a:gd name="T3" fmla="*/ 0 h 6"/>
                <a:gd name="T4" fmla="*/ 3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6" name="Line 48"/>
            <p:cNvSpPr>
              <a:spLocks noChangeShapeType="1"/>
            </p:cNvSpPr>
            <p:nvPr/>
          </p:nvSpPr>
          <p:spPr bwMode="auto">
            <a:xfrm>
              <a:off x="1556"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7" name="Line 49"/>
            <p:cNvSpPr>
              <a:spLocks noChangeShapeType="1"/>
            </p:cNvSpPr>
            <p:nvPr/>
          </p:nvSpPr>
          <p:spPr bwMode="auto">
            <a:xfrm>
              <a:off x="1583" y="158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8" name="Line 50"/>
            <p:cNvSpPr>
              <a:spLocks noChangeShapeType="1"/>
            </p:cNvSpPr>
            <p:nvPr/>
          </p:nvSpPr>
          <p:spPr bwMode="auto">
            <a:xfrm>
              <a:off x="1604"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9" name="Freeform 51"/>
            <p:cNvSpPr>
              <a:spLocks/>
            </p:cNvSpPr>
            <p:nvPr/>
          </p:nvSpPr>
          <p:spPr bwMode="auto">
            <a:xfrm>
              <a:off x="1631" y="1581"/>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0" name="Line 52"/>
            <p:cNvSpPr>
              <a:spLocks noChangeShapeType="1"/>
            </p:cNvSpPr>
            <p:nvPr/>
          </p:nvSpPr>
          <p:spPr bwMode="auto">
            <a:xfrm>
              <a:off x="1658" y="1586"/>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1" name="Line 53"/>
            <p:cNvSpPr>
              <a:spLocks noChangeShapeType="1"/>
            </p:cNvSpPr>
            <p:nvPr/>
          </p:nvSpPr>
          <p:spPr bwMode="auto">
            <a:xfrm>
              <a:off x="1679" y="1586"/>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2" name="Line 54"/>
            <p:cNvSpPr>
              <a:spLocks noChangeShapeType="1"/>
            </p:cNvSpPr>
            <p:nvPr/>
          </p:nvSpPr>
          <p:spPr bwMode="auto">
            <a:xfrm>
              <a:off x="1706" y="158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3" name="Freeform 55"/>
            <p:cNvSpPr>
              <a:spLocks/>
            </p:cNvSpPr>
            <p:nvPr/>
          </p:nvSpPr>
          <p:spPr bwMode="auto">
            <a:xfrm>
              <a:off x="1732" y="1586"/>
              <a:ext cx="0" cy="174"/>
            </a:xfrm>
            <a:custGeom>
              <a:avLst/>
              <a:gdLst>
                <a:gd name="T0" fmla="*/ 0 w 24"/>
                <a:gd name="T1" fmla="*/ 0 h 6"/>
                <a:gd name="T2" fmla="*/ 6 w 24"/>
                <a:gd name="T3" fmla="*/ 0 h 6"/>
                <a:gd name="T4" fmla="*/ 6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4" name="Line 56"/>
            <p:cNvSpPr>
              <a:spLocks noChangeShapeType="1"/>
            </p:cNvSpPr>
            <p:nvPr/>
          </p:nvSpPr>
          <p:spPr bwMode="auto">
            <a:xfrm>
              <a:off x="1754" y="1591"/>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5" name="Line 57"/>
            <p:cNvSpPr>
              <a:spLocks noChangeShapeType="1"/>
            </p:cNvSpPr>
            <p:nvPr/>
          </p:nvSpPr>
          <p:spPr bwMode="auto">
            <a:xfrm>
              <a:off x="1780" y="159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6" name="Freeform 58"/>
            <p:cNvSpPr>
              <a:spLocks/>
            </p:cNvSpPr>
            <p:nvPr/>
          </p:nvSpPr>
          <p:spPr bwMode="auto">
            <a:xfrm>
              <a:off x="1807" y="1591"/>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7" name="Line 59"/>
            <p:cNvSpPr>
              <a:spLocks noChangeShapeType="1"/>
            </p:cNvSpPr>
            <p:nvPr/>
          </p:nvSpPr>
          <p:spPr bwMode="auto">
            <a:xfrm>
              <a:off x="1828" y="159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8" name="Line 60"/>
            <p:cNvSpPr>
              <a:spLocks noChangeShapeType="1"/>
            </p:cNvSpPr>
            <p:nvPr/>
          </p:nvSpPr>
          <p:spPr bwMode="auto">
            <a:xfrm>
              <a:off x="1855" y="1597"/>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9" name="Freeform 61"/>
            <p:cNvSpPr>
              <a:spLocks/>
            </p:cNvSpPr>
            <p:nvPr/>
          </p:nvSpPr>
          <p:spPr bwMode="auto">
            <a:xfrm>
              <a:off x="1876" y="1597"/>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0" name="Line 62"/>
            <p:cNvSpPr>
              <a:spLocks noChangeShapeType="1"/>
            </p:cNvSpPr>
            <p:nvPr/>
          </p:nvSpPr>
          <p:spPr bwMode="auto">
            <a:xfrm>
              <a:off x="1903" y="1602"/>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1" name="Freeform 63"/>
            <p:cNvSpPr>
              <a:spLocks/>
            </p:cNvSpPr>
            <p:nvPr/>
          </p:nvSpPr>
          <p:spPr bwMode="auto">
            <a:xfrm>
              <a:off x="1930" y="1602"/>
              <a:ext cx="0" cy="174"/>
            </a:xfrm>
            <a:custGeom>
              <a:avLst/>
              <a:gdLst>
                <a:gd name="T0" fmla="*/ 0 w 24"/>
                <a:gd name="T1" fmla="*/ 0 h 6"/>
                <a:gd name="T2" fmla="*/ 4 w 24"/>
                <a:gd name="T3" fmla="*/ 0 h 6"/>
                <a:gd name="T4" fmla="*/ 4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2" name="Line 64"/>
            <p:cNvSpPr>
              <a:spLocks noChangeShapeType="1"/>
            </p:cNvSpPr>
            <p:nvPr/>
          </p:nvSpPr>
          <p:spPr bwMode="auto">
            <a:xfrm>
              <a:off x="1951" y="160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3" name="Line 65"/>
            <p:cNvSpPr>
              <a:spLocks noChangeShapeType="1"/>
            </p:cNvSpPr>
            <p:nvPr/>
          </p:nvSpPr>
          <p:spPr bwMode="auto">
            <a:xfrm>
              <a:off x="1978" y="1607"/>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4" name="Freeform 66"/>
            <p:cNvSpPr>
              <a:spLocks/>
            </p:cNvSpPr>
            <p:nvPr/>
          </p:nvSpPr>
          <p:spPr bwMode="auto">
            <a:xfrm>
              <a:off x="2004" y="1607"/>
              <a:ext cx="0" cy="174"/>
            </a:xfrm>
            <a:custGeom>
              <a:avLst/>
              <a:gdLst>
                <a:gd name="T0" fmla="*/ 0 w 24"/>
                <a:gd name="T1" fmla="*/ 0 h 6"/>
                <a:gd name="T2" fmla="*/ 6 w 24"/>
                <a:gd name="T3" fmla="*/ 0 h 6"/>
                <a:gd name="T4" fmla="*/ 6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5" name="Line 67"/>
            <p:cNvSpPr>
              <a:spLocks noChangeShapeType="1"/>
            </p:cNvSpPr>
            <p:nvPr/>
          </p:nvSpPr>
          <p:spPr bwMode="auto">
            <a:xfrm>
              <a:off x="2026" y="1613"/>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6" name="Freeform 68"/>
            <p:cNvSpPr>
              <a:spLocks/>
            </p:cNvSpPr>
            <p:nvPr/>
          </p:nvSpPr>
          <p:spPr bwMode="auto">
            <a:xfrm>
              <a:off x="2052" y="1613"/>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7" name="Line 69"/>
            <p:cNvSpPr>
              <a:spLocks noChangeShapeType="1"/>
            </p:cNvSpPr>
            <p:nvPr/>
          </p:nvSpPr>
          <p:spPr bwMode="auto">
            <a:xfrm>
              <a:off x="2079" y="1618"/>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8" name="Freeform 70"/>
            <p:cNvSpPr>
              <a:spLocks/>
            </p:cNvSpPr>
            <p:nvPr/>
          </p:nvSpPr>
          <p:spPr bwMode="auto">
            <a:xfrm>
              <a:off x="2100" y="1618"/>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9" name="Line 71"/>
            <p:cNvSpPr>
              <a:spLocks noChangeShapeType="1"/>
            </p:cNvSpPr>
            <p:nvPr/>
          </p:nvSpPr>
          <p:spPr bwMode="auto">
            <a:xfrm>
              <a:off x="2127" y="1623"/>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0" name="Freeform 72"/>
            <p:cNvSpPr>
              <a:spLocks/>
            </p:cNvSpPr>
            <p:nvPr/>
          </p:nvSpPr>
          <p:spPr bwMode="auto">
            <a:xfrm>
              <a:off x="2154" y="1623"/>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1" name="Line 73"/>
            <p:cNvSpPr>
              <a:spLocks noChangeShapeType="1"/>
            </p:cNvSpPr>
            <p:nvPr/>
          </p:nvSpPr>
          <p:spPr bwMode="auto">
            <a:xfrm>
              <a:off x="2175" y="162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2" name="Freeform 74"/>
            <p:cNvSpPr>
              <a:spLocks/>
            </p:cNvSpPr>
            <p:nvPr/>
          </p:nvSpPr>
          <p:spPr bwMode="auto">
            <a:xfrm>
              <a:off x="2202" y="1629"/>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3" name="Line 75"/>
            <p:cNvSpPr>
              <a:spLocks noChangeShapeType="1"/>
            </p:cNvSpPr>
            <p:nvPr/>
          </p:nvSpPr>
          <p:spPr bwMode="auto">
            <a:xfrm>
              <a:off x="2228" y="1634"/>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4" name="Freeform 76"/>
            <p:cNvSpPr>
              <a:spLocks/>
            </p:cNvSpPr>
            <p:nvPr/>
          </p:nvSpPr>
          <p:spPr bwMode="auto">
            <a:xfrm>
              <a:off x="2250" y="1634"/>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5" name="Line 77"/>
            <p:cNvSpPr>
              <a:spLocks noChangeShapeType="1"/>
            </p:cNvSpPr>
            <p:nvPr/>
          </p:nvSpPr>
          <p:spPr bwMode="auto">
            <a:xfrm>
              <a:off x="2276" y="163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6" name="Line 78"/>
            <p:cNvSpPr>
              <a:spLocks noChangeShapeType="1"/>
            </p:cNvSpPr>
            <p:nvPr/>
          </p:nvSpPr>
          <p:spPr bwMode="auto">
            <a:xfrm>
              <a:off x="2303" y="1639"/>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27" name="Line 79"/>
            <p:cNvSpPr>
              <a:spLocks noChangeShapeType="1"/>
            </p:cNvSpPr>
            <p:nvPr/>
          </p:nvSpPr>
          <p:spPr bwMode="auto">
            <a:xfrm>
              <a:off x="2324" y="164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28" name="Line 80"/>
            <p:cNvSpPr>
              <a:spLocks noChangeShapeType="1"/>
            </p:cNvSpPr>
            <p:nvPr/>
          </p:nvSpPr>
          <p:spPr bwMode="auto">
            <a:xfrm>
              <a:off x="2351" y="165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9" name="Freeform 81"/>
            <p:cNvSpPr>
              <a:spLocks/>
            </p:cNvSpPr>
            <p:nvPr/>
          </p:nvSpPr>
          <p:spPr bwMode="auto">
            <a:xfrm>
              <a:off x="2372" y="165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30" name="Line 82"/>
            <p:cNvSpPr>
              <a:spLocks noChangeShapeType="1"/>
            </p:cNvSpPr>
            <p:nvPr/>
          </p:nvSpPr>
          <p:spPr bwMode="auto">
            <a:xfrm>
              <a:off x="2399" y="165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1" name="Line 83"/>
            <p:cNvSpPr>
              <a:spLocks noChangeShapeType="1"/>
            </p:cNvSpPr>
            <p:nvPr/>
          </p:nvSpPr>
          <p:spPr bwMode="auto">
            <a:xfrm>
              <a:off x="2426" y="1655"/>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2" name="Line 84"/>
            <p:cNvSpPr>
              <a:spLocks noChangeShapeType="1"/>
            </p:cNvSpPr>
            <p:nvPr/>
          </p:nvSpPr>
          <p:spPr bwMode="auto">
            <a:xfrm>
              <a:off x="2447" y="1661"/>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3" name="Line 85"/>
            <p:cNvSpPr>
              <a:spLocks noChangeShapeType="1"/>
            </p:cNvSpPr>
            <p:nvPr/>
          </p:nvSpPr>
          <p:spPr bwMode="auto">
            <a:xfrm>
              <a:off x="2474" y="166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4" name="Line 86"/>
            <p:cNvSpPr>
              <a:spLocks noChangeShapeType="1"/>
            </p:cNvSpPr>
            <p:nvPr/>
          </p:nvSpPr>
          <p:spPr bwMode="auto">
            <a:xfrm>
              <a:off x="2500" y="1666"/>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5" name="Line 87"/>
            <p:cNvSpPr>
              <a:spLocks noChangeShapeType="1"/>
            </p:cNvSpPr>
            <p:nvPr/>
          </p:nvSpPr>
          <p:spPr bwMode="auto">
            <a:xfrm>
              <a:off x="2522" y="167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6" name="Line 88"/>
            <p:cNvSpPr>
              <a:spLocks noChangeShapeType="1"/>
            </p:cNvSpPr>
            <p:nvPr/>
          </p:nvSpPr>
          <p:spPr bwMode="auto">
            <a:xfrm>
              <a:off x="2548" y="167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7" name="Line 89"/>
            <p:cNvSpPr>
              <a:spLocks noChangeShapeType="1"/>
            </p:cNvSpPr>
            <p:nvPr/>
          </p:nvSpPr>
          <p:spPr bwMode="auto">
            <a:xfrm>
              <a:off x="2575" y="1677"/>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8" name="Line 90"/>
            <p:cNvSpPr>
              <a:spLocks noChangeShapeType="1"/>
            </p:cNvSpPr>
            <p:nvPr/>
          </p:nvSpPr>
          <p:spPr bwMode="auto">
            <a:xfrm>
              <a:off x="2596" y="1682"/>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9" name="Line 91"/>
            <p:cNvSpPr>
              <a:spLocks noChangeShapeType="1"/>
            </p:cNvSpPr>
            <p:nvPr/>
          </p:nvSpPr>
          <p:spPr bwMode="auto">
            <a:xfrm>
              <a:off x="2623" y="168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0" name="Line 92"/>
            <p:cNvSpPr>
              <a:spLocks noChangeShapeType="1"/>
            </p:cNvSpPr>
            <p:nvPr/>
          </p:nvSpPr>
          <p:spPr bwMode="auto">
            <a:xfrm>
              <a:off x="2650" y="1687"/>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1" name="Line 93"/>
            <p:cNvSpPr>
              <a:spLocks noChangeShapeType="1"/>
            </p:cNvSpPr>
            <p:nvPr/>
          </p:nvSpPr>
          <p:spPr bwMode="auto">
            <a:xfrm>
              <a:off x="2671" y="1693"/>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2" name="Line 94"/>
            <p:cNvSpPr>
              <a:spLocks noChangeShapeType="1"/>
            </p:cNvSpPr>
            <p:nvPr/>
          </p:nvSpPr>
          <p:spPr bwMode="auto">
            <a:xfrm>
              <a:off x="2698" y="1698"/>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3" name="Line 95"/>
            <p:cNvSpPr>
              <a:spLocks noChangeShapeType="1"/>
            </p:cNvSpPr>
            <p:nvPr/>
          </p:nvSpPr>
          <p:spPr bwMode="auto">
            <a:xfrm>
              <a:off x="2724" y="1703"/>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4" name="Line 96"/>
            <p:cNvSpPr>
              <a:spLocks noChangeShapeType="1"/>
            </p:cNvSpPr>
            <p:nvPr/>
          </p:nvSpPr>
          <p:spPr bwMode="auto">
            <a:xfrm>
              <a:off x="2746" y="1703"/>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5" name="Line 97"/>
            <p:cNvSpPr>
              <a:spLocks noChangeShapeType="1"/>
            </p:cNvSpPr>
            <p:nvPr/>
          </p:nvSpPr>
          <p:spPr bwMode="auto">
            <a:xfrm>
              <a:off x="2773" y="170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6" name="Line 98"/>
            <p:cNvSpPr>
              <a:spLocks noChangeShapeType="1"/>
            </p:cNvSpPr>
            <p:nvPr/>
          </p:nvSpPr>
          <p:spPr bwMode="auto">
            <a:xfrm>
              <a:off x="2800" y="171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7" name="Line 99"/>
            <p:cNvSpPr>
              <a:spLocks noChangeShapeType="1"/>
            </p:cNvSpPr>
            <p:nvPr/>
          </p:nvSpPr>
          <p:spPr bwMode="auto">
            <a:xfrm>
              <a:off x="2821" y="171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8" name="Line 100"/>
            <p:cNvSpPr>
              <a:spLocks noChangeShapeType="1"/>
            </p:cNvSpPr>
            <p:nvPr/>
          </p:nvSpPr>
          <p:spPr bwMode="auto">
            <a:xfrm>
              <a:off x="2848" y="172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9" name="Line 101"/>
            <p:cNvSpPr>
              <a:spLocks noChangeShapeType="1"/>
            </p:cNvSpPr>
            <p:nvPr/>
          </p:nvSpPr>
          <p:spPr bwMode="auto">
            <a:xfrm>
              <a:off x="2869" y="172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0" name="Line 102"/>
            <p:cNvSpPr>
              <a:spLocks noChangeShapeType="1"/>
            </p:cNvSpPr>
            <p:nvPr/>
          </p:nvSpPr>
          <p:spPr bwMode="auto">
            <a:xfrm>
              <a:off x="2896" y="1730"/>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1" name="Line 103"/>
            <p:cNvSpPr>
              <a:spLocks noChangeShapeType="1"/>
            </p:cNvSpPr>
            <p:nvPr/>
          </p:nvSpPr>
          <p:spPr bwMode="auto">
            <a:xfrm>
              <a:off x="2922" y="1735"/>
              <a:ext cx="22"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2" name="Line 104"/>
            <p:cNvSpPr>
              <a:spLocks noChangeShapeType="1"/>
            </p:cNvSpPr>
            <p:nvPr/>
          </p:nvSpPr>
          <p:spPr bwMode="auto">
            <a:xfrm>
              <a:off x="2944" y="1741"/>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3" name="Line 105"/>
            <p:cNvSpPr>
              <a:spLocks noChangeShapeType="1"/>
            </p:cNvSpPr>
            <p:nvPr/>
          </p:nvSpPr>
          <p:spPr bwMode="auto">
            <a:xfrm>
              <a:off x="2970" y="174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4" name="Line 106"/>
            <p:cNvSpPr>
              <a:spLocks noChangeShapeType="1"/>
            </p:cNvSpPr>
            <p:nvPr/>
          </p:nvSpPr>
          <p:spPr bwMode="auto">
            <a:xfrm>
              <a:off x="2997" y="175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55" name="Line 107"/>
            <p:cNvSpPr>
              <a:spLocks noChangeShapeType="1"/>
            </p:cNvSpPr>
            <p:nvPr/>
          </p:nvSpPr>
          <p:spPr bwMode="auto">
            <a:xfrm>
              <a:off x="3018" y="1751"/>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6" name="Line 108"/>
            <p:cNvSpPr>
              <a:spLocks noChangeShapeType="1"/>
            </p:cNvSpPr>
            <p:nvPr/>
          </p:nvSpPr>
          <p:spPr bwMode="auto">
            <a:xfrm>
              <a:off x="3045" y="1757"/>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7" name="Line 109"/>
            <p:cNvSpPr>
              <a:spLocks noChangeShapeType="1"/>
            </p:cNvSpPr>
            <p:nvPr/>
          </p:nvSpPr>
          <p:spPr bwMode="auto">
            <a:xfrm>
              <a:off x="3072" y="1762"/>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8" name="Line 110"/>
            <p:cNvSpPr>
              <a:spLocks noChangeShapeType="1"/>
            </p:cNvSpPr>
            <p:nvPr/>
          </p:nvSpPr>
          <p:spPr bwMode="auto">
            <a:xfrm>
              <a:off x="3093" y="176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9" name="Line 111"/>
            <p:cNvSpPr>
              <a:spLocks noChangeShapeType="1"/>
            </p:cNvSpPr>
            <p:nvPr/>
          </p:nvSpPr>
          <p:spPr bwMode="auto">
            <a:xfrm>
              <a:off x="3120" y="1773"/>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0" name="Line 112"/>
            <p:cNvSpPr>
              <a:spLocks noChangeShapeType="1"/>
            </p:cNvSpPr>
            <p:nvPr/>
          </p:nvSpPr>
          <p:spPr bwMode="auto">
            <a:xfrm>
              <a:off x="3146" y="1778"/>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1" name="Line 113"/>
            <p:cNvSpPr>
              <a:spLocks noChangeShapeType="1"/>
            </p:cNvSpPr>
            <p:nvPr/>
          </p:nvSpPr>
          <p:spPr bwMode="auto">
            <a:xfrm>
              <a:off x="3168" y="1783"/>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2" name="Line 114"/>
            <p:cNvSpPr>
              <a:spLocks noChangeShapeType="1"/>
            </p:cNvSpPr>
            <p:nvPr/>
          </p:nvSpPr>
          <p:spPr bwMode="auto">
            <a:xfrm>
              <a:off x="3194" y="178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3" name="Line 115"/>
            <p:cNvSpPr>
              <a:spLocks noChangeShapeType="1"/>
            </p:cNvSpPr>
            <p:nvPr/>
          </p:nvSpPr>
          <p:spPr bwMode="auto">
            <a:xfrm>
              <a:off x="3221" y="179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4" name="Line 116"/>
            <p:cNvSpPr>
              <a:spLocks noChangeShapeType="1"/>
            </p:cNvSpPr>
            <p:nvPr/>
          </p:nvSpPr>
          <p:spPr bwMode="auto">
            <a:xfrm>
              <a:off x="3242" y="179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5" name="Line 117"/>
            <p:cNvSpPr>
              <a:spLocks noChangeShapeType="1"/>
            </p:cNvSpPr>
            <p:nvPr/>
          </p:nvSpPr>
          <p:spPr bwMode="auto">
            <a:xfrm>
              <a:off x="3269" y="180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6" name="Line 118"/>
            <p:cNvSpPr>
              <a:spLocks noChangeShapeType="1"/>
            </p:cNvSpPr>
            <p:nvPr/>
          </p:nvSpPr>
          <p:spPr bwMode="auto">
            <a:xfrm>
              <a:off x="3296" y="1810"/>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7" name="Line 119"/>
            <p:cNvSpPr>
              <a:spLocks noChangeShapeType="1"/>
            </p:cNvSpPr>
            <p:nvPr/>
          </p:nvSpPr>
          <p:spPr bwMode="auto">
            <a:xfrm>
              <a:off x="3317" y="1815"/>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8" name="Line 120"/>
            <p:cNvSpPr>
              <a:spLocks noChangeShapeType="1"/>
            </p:cNvSpPr>
            <p:nvPr/>
          </p:nvSpPr>
          <p:spPr bwMode="auto">
            <a:xfrm>
              <a:off x="3344" y="1821"/>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9" name="Line 121"/>
            <p:cNvSpPr>
              <a:spLocks noChangeShapeType="1"/>
            </p:cNvSpPr>
            <p:nvPr/>
          </p:nvSpPr>
          <p:spPr bwMode="auto">
            <a:xfrm>
              <a:off x="3365" y="182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0" name="Line 122"/>
            <p:cNvSpPr>
              <a:spLocks noChangeShapeType="1"/>
            </p:cNvSpPr>
            <p:nvPr/>
          </p:nvSpPr>
          <p:spPr bwMode="auto">
            <a:xfrm>
              <a:off x="3392" y="183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1" name="Line 123"/>
            <p:cNvSpPr>
              <a:spLocks noChangeShapeType="1"/>
            </p:cNvSpPr>
            <p:nvPr/>
          </p:nvSpPr>
          <p:spPr bwMode="auto">
            <a:xfrm>
              <a:off x="3418" y="1837"/>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2" name="Line 124"/>
            <p:cNvSpPr>
              <a:spLocks noChangeShapeType="1"/>
            </p:cNvSpPr>
            <p:nvPr/>
          </p:nvSpPr>
          <p:spPr bwMode="auto">
            <a:xfrm>
              <a:off x="3440" y="1842"/>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3" name="Line 125"/>
            <p:cNvSpPr>
              <a:spLocks noChangeShapeType="1"/>
            </p:cNvSpPr>
            <p:nvPr/>
          </p:nvSpPr>
          <p:spPr bwMode="auto">
            <a:xfrm>
              <a:off x="3466" y="184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4" name="Line 126"/>
            <p:cNvSpPr>
              <a:spLocks noChangeShapeType="1"/>
            </p:cNvSpPr>
            <p:nvPr/>
          </p:nvSpPr>
          <p:spPr bwMode="auto">
            <a:xfrm>
              <a:off x="3493" y="1853"/>
              <a:ext cx="21" cy="10"/>
            </a:xfrm>
            <a:prstGeom prst="line">
              <a:avLst/>
            </a:prstGeom>
            <a:noFill/>
            <a:ln w="28575">
              <a:solidFill>
                <a:srgbClr val="FFFF00"/>
              </a:solidFill>
              <a:round/>
              <a:headEnd/>
              <a:tailEnd/>
            </a:ln>
          </p:spPr>
          <p:txBody>
            <a:bodyPr wrap="none" lIns="0" tIns="0" rIns="0" bIns="0">
              <a:spAutoFit/>
            </a:bodyPr>
            <a:lstStyle/>
            <a:p>
              <a:endParaRPr lang="en-US"/>
            </a:p>
          </p:txBody>
        </p:sp>
        <p:sp>
          <p:nvSpPr>
            <p:cNvPr id="375" name="Line 127"/>
            <p:cNvSpPr>
              <a:spLocks noChangeShapeType="1"/>
            </p:cNvSpPr>
            <p:nvPr/>
          </p:nvSpPr>
          <p:spPr bwMode="auto">
            <a:xfrm>
              <a:off x="1060"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6" name="Line 128"/>
            <p:cNvSpPr>
              <a:spLocks noChangeShapeType="1"/>
            </p:cNvSpPr>
            <p:nvPr/>
          </p:nvSpPr>
          <p:spPr bwMode="auto">
            <a:xfrm>
              <a:off x="1087" y="3070"/>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7" name="Line 129"/>
            <p:cNvSpPr>
              <a:spLocks noChangeShapeType="1"/>
            </p:cNvSpPr>
            <p:nvPr/>
          </p:nvSpPr>
          <p:spPr bwMode="auto">
            <a:xfrm>
              <a:off x="1108"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8" name="Line 130"/>
            <p:cNvSpPr>
              <a:spLocks noChangeShapeType="1"/>
            </p:cNvSpPr>
            <p:nvPr/>
          </p:nvSpPr>
          <p:spPr bwMode="auto">
            <a:xfrm>
              <a:off x="1135"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9" name="Freeform 131"/>
            <p:cNvSpPr>
              <a:spLocks/>
            </p:cNvSpPr>
            <p:nvPr/>
          </p:nvSpPr>
          <p:spPr bwMode="auto">
            <a:xfrm>
              <a:off x="1162" y="3064"/>
              <a:ext cx="0" cy="174"/>
            </a:xfrm>
            <a:custGeom>
              <a:avLst/>
              <a:gdLst>
                <a:gd name="T0" fmla="*/ 0 w 24"/>
                <a:gd name="T1" fmla="*/ 6 h 6"/>
                <a:gd name="T2" fmla="*/ 4 w 24"/>
                <a:gd name="T3" fmla="*/ 0 h 6"/>
                <a:gd name="T4" fmla="*/ 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0" name="Line 132"/>
            <p:cNvSpPr>
              <a:spLocks noChangeShapeType="1"/>
            </p:cNvSpPr>
            <p:nvPr/>
          </p:nvSpPr>
          <p:spPr bwMode="auto">
            <a:xfrm>
              <a:off x="1183" y="3064"/>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1" name="Line 133"/>
            <p:cNvSpPr>
              <a:spLocks noChangeShapeType="1"/>
            </p:cNvSpPr>
            <p:nvPr/>
          </p:nvSpPr>
          <p:spPr bwMode="auto">
            <a:xfrm>
              <a:off x="1210" y="3064"/>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2" name="Freeform 134"/>
            <p:cNvSpPr>
              <a:spLocks/>
            </p:cNvSpPr>
            <p:nvPr/>
          </p:nvSpPr>
          <p:spPr bwMode="auto">
            <a:xfrm>
              <a:off x="1236" y="3059"/>
              <a:ext cx="0" cy="174"/>
            </a:xfrm>
            <a:custGeom>
              <a:avLst/>
              <a:gdLst>
                <a:gd name="T0" fmla="*/ 0 w 24"/>
                <a:gd name="T1" fmla="*/ 3 h 6"/>
                <a:gd name="T2" fmla="*/ 6 w 24"/>
                <a:gd name="T3" fmla="*/ 0 h 6"/>
                <a:gd name="T4" fmla="*/ 6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3" name="Line 135"/>
            <p:cNvSpPr>
              <a:spLocks noChangeShapeType="1"/>
            </p:cNvSpPr>
            <p:nvPr/>
          </p:nvSpPr>
          <p:spPr bwMode="auto">
            <a:xfrm>
              <a:off x="1258" y="3059"/>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4" name="Freeform 136"/>
            <p:cNvSpPr>
              <a:spLocks/>
            </p:cNvSpPr>
            <p:nvPr/>
          </p:nvSpPr>
          <p:spPr bwMode="auto">
            <a:xfrm>
              <a:off x="1284" y="3054"/>
              <a:ext cx="0" cy="174"/>
            </a:xfrm>
            <a:custGeom>
              <a:avLst/>
              <a:gdLst>
                <a:gd name="T0" fmla="*/ 0 w 30"/>
                <a:gd name="T1" fmla="*/ 3 h 6"/>
                <a:gd name="T2" fmla="*/ 5 w 30"/>
                <a:gd name="T3" fmla="*/ 0 h 6"/>
                <a:gd name="T4" fmla="*/ 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8" y="0"/>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5" name="Line 137"/>
            <p:cNvSpPr>
              <a:spLocks noChangeShapeType="1"/>
            </p:cNvSpPr>
            <p:nvPr/>
          </p:nvSpPr>
          <p:spPr bwMode="auto">
            <a:xfrm>
              <a:off x="1311" y="3054"/>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6" name="Line 138"/>
            <p:cNvSpPr>
              <a:spLocks noChangeShapeType="1"/>
            </p:cNvSpPr>
            <p:nvPr/>
          </p:nvSpPr>
          <p:spPr bwMode="auto">
            <a:xfrm flipV="1">
              <a:off x="1332" y="304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87" name="Line 139"/>
            <p:cNvSpPr>
              <a:spLocks noChangeShapeType="1"/>
            </p:cNvSpPr>
            <p:nvPr/>
          </p:nvSpPr>
          <p:spPr bwMode="auto">
            <a:xfrm flipV="1">
              <a:off x="1359" y="3043"/>
              <a:ext cx="21"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8" name="Line 140"/>
            <p:cNvSpPr>
              <a:spLocks noChangeShapeType="1"/>
            </p:cNvSpPr>
            <p:nvPr/>
          </p:nvSpPr>
          <p:spPr bwMode="auto">
            <a:xfrm flipV="1">
              <a:off x="1380" y="3038"/>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9" name="Line 141"/>
            <p:cNvSpPr>
              <a:spLocks noChangeShapeType="1"/>
            </p:cNvSpPr>
            <p:nvPr/>
          </p:nvSpPr>
          <p:spPr bwMode="auto">
            <a:xfrm>
              <a:off x="1407" y="3038"/>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90" name="Line 142"/>
            <p:cNvSpPr>
              <a:spLocks noChangeShapeType="1"/>
            </p:cNvSpPr>
            <p:nvPr/>
          </p:nvSpPr>
          <p:spPr bwMode="auto">
            <a:xfrm flipV="1">
              <a:off x="1434" y="3032"/>
              <a:ext cx="21"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1" name="Line 143"/>
            <p:cNvSpPr>
              <a:spLocks noChangeShapeType="1"/>
            </p:cNvSpPr>
            <p:nvPr/>
          </p:nvSpPr>
          <p:spPr bwMode="auto">
            <a:xfrm flipV="1">
              <a:off x="1455" y="3027"/>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2" name="Line 144"/>
            <p:cNvSpPr>
              <a:spLocks noChangeShapeType="1"/>
            </p:cNvSpPr>
            <p:nvPr/>
          </p:nvSpPr>
          <p:spPr bwMode="auto">
            <a:xfrm flipV="1">
              <a:off x="1482" y="3022"/>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3" name="Line 145"/>
            <p:cNvSpPr>
              <a:spLocks noChangeShapeType="1"/>
            </p:cNvSpPr>
            <p:nvPr/>
          </p:nvSpPr>
          <p:spPr bwMode="auto">
            <a:xfrm flipV="1">
              <a:off x="1508" y="3016"/>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4" name="Line 146"/>
            <p:cNvSpPr>
              <a:spLocks noChangeShapeType="1"/>
            </p:cNvSpPr>
            <p:nvPr/>
          </p:nvSpPr>
          <p:spPr bwMode="auto">
            <a:xfrm flipV="1">
              <a:off x="1530" y="3011"/>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5" name="Line 147"/>
            <p:cNvSpPr>
              <a:spLocks noChangeShapeType="1"/>
            </p:cNvSpPr>
            <p:nvPr/>
          </p:nvSpPr>
          <p:spPr bwMode="auto">
            <a:xfrm flipV="1">
              <a:off x="1556" y="3006"/>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6" name="Line 148"/>
            <p:cNvSpPr>
              <a:spLocks noChangeShapeType="1"/>
            </p:cNvSpPr>
            <p:nvPr/>
          </p:nvSpPr>
          <p:spPr bwMode="auto">
            <a:xfrm flipV="1">
              <a:off x="1583" y="2995"/>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397" name="Line 149"/>
            <p:cNvSpPr>
              <a:spLocks noChangeShapeType="1"/>
            </p:cNvSpPr>
            <p:nvPr/>
          </p:nvSpPr>
          <p:spPr bwMode="auto">
            <a:xfrm flipV="1">
              <a:off x="1604" y="2990"/>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8" name="Line 150"/>
            <p:cNvSpPr>
              <a:spLocks noChangeShapeType="1"/>
            </p:cNvSpPr>
            <p:nvPr/>
          </p:nvSpPr>
          <p:spPr bwMode="auto">
            <a:xfrm flipV="1">
              <a:off x="1631" y="2984"/>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9" name="Line 151"/>
            <p:cNvSpPr>
              <a:spLocks noChangeShapeType="1"/>
            </p:cNvSpPr>
            <p:nvPr/>
          </p:nvSpPr>
          <p:spPr bwMode="auto">
            <a:xfrm flipV="1">
              <a:off x="1658" y="2974"/>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0" name="Line 152"/>
            <p:cNvSpPr>
              <a:spLocks noChangeShapeType="1"/>
            </p:cNvSpPr>
            <p:nvPr/>
          </p:nvSpPr>
          <p:spPr bwMode="auto">
            <a:xfrm flipV="1">
              <a:off x="1679" y="296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1" name="Line 153"/>
            <p:cNvSpPr>
              <a:spLocks noChangeShapeType="1"/>
            </p:cNvSpPr>
            <p:nvPr/>
          </p:nvSpPr>
          <p:spPr bwMode="auto">
            <a:xfrm flipV="1">
              <a:off x="1706" y="2958"/>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2" name="Line 154"/>
            <p:cNvSpPr>
              <a:spLocks noChangeShapeType="1"/>
            </p:cNvSpPr>
            <p:nvPr/>
          </p:nvSpPr>
          <p:spPr bwMode="auto">
            <a:xfrm flipV="1">
              <a:off x="1732" y="2952"/>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3" name="Line 155"/>
            <p:cNvSpPr>
              <a:spLocks noChangeShapeType="1"/>
            </p:cNvSpPr>
            <p:nvPr/>
          </p:nvSpPr>
          <p:spPr bwMode="auto">
            <a:xfrm flipV="1">
              <a:off x="1754" y="2942"/>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4" name="Line 156"/>
            <p:cNvSpPr>
              <a:spLocks noChangeShapeType="1"/>
            </p:cNvSpPr>
            <p:nvPr/>
          </p:nvSpPr>
          <p:spPr bwMode="auto">
            <a:xfrm flipV="1">
              <a:off x="1780" y="2936"/>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5" name="Line 157"/>
            <p:cNvSpPr>
              <a:spLocks noChangeShapeType="1"/>
            </p:cNvSpPr>
            <p:nvPr/>
          </p:nvSpPr>
          <p:spPr bwMode="auto">
            <a:xfrm flipV="1">
              <a:off x="1807" y="292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6" name="Line 158"/>
            <p:cNvSpPr>
              <a:spLocks noChangeShapeType="1"/>
            </p:cNvSpPr>
            <p:nvPr/>
          </p:nvSpPr>
          <p:spPr bwMode="auto">
            <a:xfrm flipV="1">
              <a:off x="1828" y="2915"/>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7" name="Line 159"/>
            <p:cNvSpPr>
              <a:spLocks noChangeShapeType="1"/>
            </p:cNvSpPr>
            <p:nvPr/>
          </p:nvSpPr>
          <p:spPr bwMode="auto">
            <a:xfrm flipV="1">
              <a:off x="1855" y="2904"/>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8" name="Line 160"/>
            <p:cNvSpPr>
              <a:spLocks noChangeShapeType="1"/>
            </p:cNvSpPr>
            <p:nvPr/>
          </p:nvSpPr>
          <p:spPr bwMode="auto">
            <a:xfrm flipV="1">
              <a:off x="1876" y="2894"/>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9" name="Line 161"/>
            <p:cNvSpPr>
              <a:spLocks noChangeShapeType="1"/>
            </p:cNvSpPr>
            <p:nvPr/>
          </p:nvSpPr>
          <p:spPr bwMode="auto">
            <a:xfrm flipV="1">
              <a:off x="1903" y="2883"/>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0" name="Line 162"/>
            <p:cNvSpPr>
              <a:spLocks noChangeShapeType="1"/>
            </p:cNvSpPr>
            <p:nvPr/>
          </p:nvSpPr>
          <p:spPr bwMode="auto">
            <a:xfrm flipV="1">
              <a:off x="1930" y="2872"/>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1" name="Line 163"/>
            <p:cNvSpPr>
              <a:spLocks noChangeShapeType="1"/>
            </p:cNvSpPr>
            <p:nvPr/>
          </p:nvSpPr>
          <p:spPr bwMode="auto">
            <a:xfrm flipV="1">
              <a:off x="1951" y="2862"/>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2" name="Line 164"/>
            <p:cNvSpPr>
              <a:spLocks noChangeShapeType="1"/>
            </p:cNvSpPr>
            <p:nvPr/>
          </p:nvSpPr>
          <p:spPr bwMode="auto">
            <a:xfrm flipV="1">
              <a:off x="1978" y="2851"/>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3" name="Line 165"/>
            <p:cNvSpPr>
              <a:spLocks noChangeShapeType="1"/>
            </p:cNvSpPr>
            <p:nvPr/>
          </p:nvSpPr>
          <p:spPr bwMode="auto">
            <a:xfrm flipV="1">
              <a:off x="2004" y="2840"/>
              <a:ext cx="22"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4" name="Line 166"/>
            <p:cNvSpPr>
              <a:spLocks noChangeShapeType="1"/>
            </p:cNvSpPr>
            <p:nvPr/>
          </p:nvSpPr>
          <p:spPr bwMode="auto">
            <a:xfrm flipV="1">
              <a:off x="2026" y="2830"/>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5" name="Line 167"/>
            <p:cNvSpPr>
              <a:spLocks noChangeShapeType="1"/>
            </p:cNvSpPr>
            <p:nvPr/>
          </p:nvSpPr>
          <p:spPr bwMode="auto">
            <a:xfrm flipV="1">
              <a:off x="2052" y="2819"/>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6" name="Freeform 168"/>
            <p:cNvSpPr>
              <a:spLocks/>
            </p:cNvSpPr>
            <p:nvPr/>
          </p:nvSpPr>
          <p:spPr bwMode="auto">
            <a:xfrm>
              <a:off x="2079" y="2803"/>
              <a:ext cx="0" cy="174"/>
            </a:xfrm>
            <a:custGeom>
              <a:avLst/>
              <a:gdLst>
                <a:gd name="T0" fmla="*/ 0 w 24"/>
                <a:gd name="T1" fmla="*/ 4 h 18"/>
                <a:gd name="T2" fmla="*/ 4 w 24"/>
                <a:gd name="T3" fmla="*/ 4 h 18"/>
                <a:gd name="T4" fmla="*/ 4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7" name="Line 169"/>
            <p:cNvSpPr>
              <a:spLocks noChangeShapeType="1"/>
            </p:cNvSpPr>
            <p:nvPr/>
          </p:nvSpPr>
          <p:spPr bwMode="auto">
            <a:xfrm flipV="1">
              <a:off x="2100" y="2792"/>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8" name="Freeform 170"/>
            <p:cNvSpPr>
              <a:spLocks/>
            </p:cNvSpPr>
            <p:nvPr/>
          </p:nvSpPr>
          <p:spPr bwMode="auto">
            <a:xfrm>
              <a:off x="2127" y="2776"/>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9" name="Line 171"/>
            <p:cNvSpPr>
              <a:spLocks noChangeShapeType="1"/>
            </p:cNvSpPr>
            <p:nvPr/>
          </p:nvSpPr>
          <p:spPr bwMode="auto">
            <a:xfrm flipV="1">
              <a:off x="2154" y="276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20" name="Freeform 172"/>
            <p:cNvSpPr>
              <a:spLocks/>
            </p:cNvSpPr>
            <p:nvPr/>
          </p:nvSpPr>
          <p:spPr bwMode="auto">
            <a:xfrm>
              <a:off x="2175" y="2750"/>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21" name="Line 173"/>
            <p:cNvSpPr>
              <a:spLocks noChangeShapeType="1"/>
            </p:cNvSpPr>
            <p:nvPr/>
          </p:nvSpPr>
          <p:spPr bwMode="auto">
            <a:xfrm flipV="1">
              <a:off x="2202" y="2739"/>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2" name="Line 174"/>
            <p:cNvSpPr>
              <a:spLocks noChangeShapeType="1"/>
            </p:cNvSpPr>
            <p:nvPr/>
          </p:nvSpPr>
          <p:spPr bwMode="auto">
            <a:xfrm flipV="1">
              <a:off x="2228" y="2723"/>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3" name="Line 175"/>
            <p:cNvSpPr>
              <a:spLocks noChangeShapeType="1"/>
            </p:cNvSpPr>
            <p:nvPr/>
          </p:nvSpPr>
          <p:spPr bwMode="auto">
            <a:xfrm flipV="1">
              <a:off x="2250" y="2707"/>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4" name="Line 176"/>
            <p:cNvSpPr>
              <a:spLocks noChangeShapeType="1"/>
            </p:cNvSpPr>
            <p:nvPr/>
          </p:nvSpPr>
          <p:spPr bwMode="auto">
            <a:xfrm flipV="1">
              <a:off x="2276" y="2696"/>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5" name="Line 177"/>
            <p:cNvSpPr>
              <a:spLocks noChangeShapeType="1"/>
            </p:cNvSpPr>
            <p:nvPr/>
          </p:nvSpPr>
          <p:spPr bwMode="auto">
            <a:xfrm flipV="1">
              <a:off x="2303" y="268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6" name="Line 178"/>
            <p:cNvSpPr>
              <a:spLocks noChangeShapeType="1"/>
            </p:cNvSpPr>
            <p:nvPr/>
          </p:nvSpPr>
          <p:spPr bwMode="auto">
            <a:xfrm flipV="1">
              <a:off x="2324" y="2664"/>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7" name="Line 179"/>
            <p:cNvSpPr>
              <a:spLocks noChangeShapeType="1"/>
            </p:cNvSpPr>
            <p:nvPr/>
          </p:nvSpPr>
          <p:spPr bwMode="auto">
            <a:xfrm flipV="1">
              <a:off x="2351" y="2648"/>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8" name="Line 180"/>
            <p:cNvSpPr>
              <a:spLocks noChangeShapeType="1"/>
            </p:cNvSpPr>
            <p:nvPr/>
          </p:nvSpPr>
          <p:spPr bwMode="auto">
            <a:xfrm flipV="1">
              <a:off x="2372" y="2632"/>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9" name="Line 181"/>
            <p:cNvSpPr>
              <a:spLocks noChangeShapeType="1"/>
            </p:cNvSpPr>
            <p:nvPr/>
          </p:nvSpPr>
          <p:spPr bwMode="auto">
            <a:xfrm flipV="1">
              <a:off x="2399" y="261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0" name="Line 182"/>
            <p:cNvSpPr>
              <a:spLocks noChangeShapeType="1"/>
            </p:cNvSpPr>
            <p:nvPr/>
          </p:nvSpPr>
          <p:spPr bwMode="auto">
            <a:xfrm flipV="1">
              <a:off x="2426" y="260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1" name="Freeform 183"/>
            <p:cNvSpPr>
              <a:spLocks/>
            </p:cNvSpPr>
            <p:nvPr/>
          </p:nvSpPr>
          <p:spPr bwMode="auto">
            <a:xfrm>
              <a:off x="2447" y="2579"/>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2" name="Line 184"/>
            <p:cNvSpPr>
              <a:spLocks noChangeShapeType="1"/>
            </p:cNvSpPr>
            <p:nvPr/>
          </p:nvSpPr>
          <p:spPr bwMode="auto">
            <a:xfrm flipV="1">
              <a:off x="2474" y="2563"/>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3" name="Line 185"/>
            <p:cNvSpPr>
              <a:spLocks noChangeShapeType="1"/>
            </p:cNvSpPr>
            <p:nvPr/>
          </p:nvSpPr>
          <p:spPr bwMode="auto">
            <a:xfrm flipV="1">
              <a:off x="2500" y="2547"/>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4" name="Line 186"/>
            <p:cNvSpPr>
              <a:spLocks noChangeShapeType="1"/>
            </p:cNvSpPr>
            <p:nvPr/>
          </p:nvSpPr>
          <p:spPr bwMode="auto">
            <a:xfrm flipV="1">
              <a:off x="2522" y="2531"/>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5" name="Freeform 187"/>
            <p:cNvSpPr>
              <a:spLocks/>
            </p:cNvSpPr>
            <p:nvPr/>
          </p:nvSpPr>
          <p:spPr bwMode="auto">
            <a:xfrm>
              <a:off x="2548" y="2510"/>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6" name="Line 188"/>
            <p:cNvSpPr>
              <a:spLocks noChangeShapeType="1"/>
            </p:cNvSpPr>
            <p:nvPr/>
          </p:nvSpPr>
          <p:spPr bwMode="auto">
            <a:xfrm flipV="1">
              <a:off x="2575" y="2494"/>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7" name="Freeform 189"/>
            <p:cNvSpPr>
              <a:spLocks/>
            </p:cNvSpPr>
            <p:nvPr/>
          </p:nvSpPr>
          <p:spPr bwMode="auto">
            <a:xfrm>
              <a:off x="2596" y="2472"/>
              <a:ext cx="0" cy="174"/>
            </a:xfrm>
            <a:custGeom>
              <a:avLst/>
              <a:gdLst>
                <a:gd name="T0" fmla="*/ 0 w 30"/>
                <a:gd name="T1" fmla="*/ 6 h 24"/>
                <a:gd name="T2" fmla="*/ 5 w 30"/>
                <a:gd name="T3" fmla="*/ 6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8" name="Line 190"/>
            <p:cNvSpPr>
              <a:spLocks noChangeShapeType="1"/>
            </p:cNvSpPr>
            <p:nvPr/>
          </p:nvSpPr>
          <p:spPr bwMode="auto">
            <a:xfrm flipV="1">
              <a:off x="2623" y="245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9" name="Line 191"/>
            <p:cNvSpPr>
              <a:spLocks noChangeShapeType="1"/>
            </p:cNvSpPr>
            <p:nvPr/>
          </p:nvSpPr>
          <p:spPr bwMode="auto">
            <a:xfrm flipV="1">
              <a:off x="2650" y="2435"/>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0" name="Line 192"/>
            <p:cNvSpPr>
              <a:spLocks noChangeShapeType="1"/>
            </p:cNvSpPr>
            <p:nvPr/>
          </p:nvSpPr>
          <p:spPr bwMode="auto">
            <a:xfrm flipV="1">
              <a:off x="2671" y="241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1" name="Line 193"/>
            <p:cNvSpPr>
              <a:spLocks noChangeShapeType="1"/>
            </p:cNvSpPr>
            <p:nvPr/>
          </p:nvSpPr>
          <p:spPr bwMode="auto">
            <a:xfrm flipV="1">
              <a:off x="2698" y="2398"/>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42" name="Line 194"/>
            <p:cNvSpPr>
              <a:spLocks noChangeShapeType="1"/>
            </p:cNvSpPr>
            <p:nvPr/>
          </p:nvSpPr>
          <p:spPr bwMode="auto">
            <a:xfrm flipV="1">
              <a:off x="2724" y="2376"/>
              <a:ext cx="22"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3" name="Line 195"/>
            <p:cNvSpPr>
              <a:spLocks noChangeShapeType="1"/>
            </p:cNvSpPr>
            <p:nvPr/>
          </p:nvSpPr>
          <p:spPr bwMode="auto">
            <a:xfrm flipV="1">
              <a:off x="2746" y="2355"/>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4" name="Line 196"/>
            <p:cNvSpPr>
              <a:spLocks noChangeShapeType="1"/>
            </p:cNvSpPr>
            <p:nvPr/>
          </p:nvSpPr>
          <p:spPr bwMode="auto">
            <a:xfrm flipV="1">
              <a:off x="2773" y="233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5" name="Line 197"/>
            <p:cNvSpPr>
              <a:spLocks noChangeShapeType="1"/>
            </p:cNvSpPr>
            <p:nvPr/>
          </p:nvSpPr>
          <p:spPr bwMode="auto">
            <a:xfrm flipV="1">
              <a:off x="2800" y="2312"/>
              <a:ext cx="21"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6" name="Line 198"/>
            <p:cNvSpPr>
              <a:spLocks noChangeShapeType="1"/>
            </p:cNvSpPr>
            <p:nvPr/>
          </p:nvSpPr>
          <p:spPr bwMode="auto">
            <a:xfrm flipV="1">
              <a:off x="2821" y="2291"/>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7" name="Line 199"/>
            <p:cNvSpPr>
              <a:spLocks noChangeShapeType="1"/>
            </p:cNvSpPr>
            <p:nvPr/>
          </p:nvSpPr>
          <p:spPr bwMode="auto">
            <a:xfrm flipV="1">
              <a:off x="2848" y="2270"/>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8" name="Line 200"/>
            <p:cNvSpPr>
              <a:spLocks noChangeShapeType="1"/>
            </p:cNvSpPr>
            <p:nvPr/>
          </p:nvSpPr>
          <p:spPr bwMode="auto">
            <a:xfrm flipV="1">
              <a:off x="2869" y="2248"/>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9" name="Line 201"/>
            <p:cNvSpPr>
              <a:spLocks noChangeShapeType="1"/>
            </p:cNvSpPr>
            <p:nvPr/>
          </p:nvSpPr>
          <p:spPr bwMode="auto">
            <a:xfrm flipV="1">
              <a:off x="2896" y="2227"/>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0" name="Line 202"/>
            <p:cNvSpPr>
              <a:spLocks noChangeShapeType="1"/>
            </p:cNvSpPr>
            <p:nvPr/>
          </p:nvSpPr>
          <p:spPr bwMode="auto">
            <a:xfrm flipV="1">
              <a:off x="2922" y="2200"/>
              <a:ext cx="22"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1" name="Line 203"/>
            <p:cNvSpPr>
              <a:spLocks noChangeShapeType="1"/>
            </p:cNvSpPr>
            <p:nvPr/>
          </p:nvSpPr>
          <p:spPr bwMode="auto">
            <a:xfrm flipV="1">
              <a:off x="2944" y="2179"/>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2" name="Line 204"/>
            <p:cNvSpPr>
              <a:spLocks noChangeShapeType="1"/>
            </p:cNvSpPr>
            <p:nvPr/>
          </p:nvSpPr>
          <p:spPr bwMode="auto">
            <a:xfrm flipV="1">
              <a:off x="2970" y="2158"/>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3" name="Line 205"/>
            <p:cNvSpPr>
              <a:spLocks noChangeShapeType="1"/>
            </p:cNvSpPr>
            <p:nvPr/>
          </p:nvSpPr>
          <p:spPr bwMode="auto">
            <a:xfrm flipV="1">
              <a:off x="2997" y="2131"/>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4" name="Line 206"/>
            <p:cNvSpPr>
              <a:spLocks noChangeShapeType="1"/>
            </p:cNvSpPr>
            <p:nvPr/>
          </p:nvSpPr>
          <p:spPr bwMode="auto">
            <a:xfrm flipV="1">
              <a:off x="3018" y="2109"/>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55" name="Line 207"/>
            <p:cNvSpPr>
              <a:spLocks noChangeShapeType="1"/>
            </p:cNvSpPr>
            <p:nvPr/>
          </p:nvSpPr>
          <p:spPr bwMode="auto">
            <a:xfrm flipV="1">
              <a:off x="3045" y="2082"/>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6" name="Line 208"/>
            <p:cNvSpPr>
              <a:spLocks noChangeShapeType="1"/>
            </p:cNvSpPr>
            <p:nvPr/>
          </p:nvSpPr>
          <p:spPr bwMode="auto">
            <a:xfrm flipV="1">
              <a:off x="3072" y="2061"/>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7" name="Line 209"/>
            <p:cNvSpPr>
              <a:spLocks noChangeShapeType="1"/>
            </p:cNvSpPr>
            <p:nvPr/>
          </p:nvSpPr>
          <p:spPr bwMode="auto">
            <a:xfrm flipV="1">
              <a:off x="3093" y="2034"/>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8" name="Line 210"/>
            <p:cNvSpPr>
              <a:spLocks noChangeShapeType="1"/>
            </p:cNvSpPr>
            <p:nvPr/>
          </p:nvSpPr>
          <p:spPr bwMode="auto">
            <a:xfrm flipV="1">
              <a:off x="3120" y="2007"/>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9" name="Line 211"/>
            <p:cNvSpPr>
              <a:spLocks noChangeShapeType="1"/>
            </p:cNvSpPr>
            <p:nvPr/>
          </p:nvSpPr>
          <p:spPr bwMode="auto">
            <a:xfrm flipV="1">
              <a:off x="3146" y="1981"/>
              <a:ext cx="22"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0" name="Line 212"/>
            <p:cNvSpPr>
              <a:spLocks noChangeShapeType="1"/>
            </p:cNvSpPr>
            <p:nvPr/>
          </p:nvSpPr>
          <p:spPr bwMode="auto">
            <a:xfrm flipV="1">
              <a:off x="3168" y="1959"/>
              <a:ext cx="26"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61" name="Line 213"/>
            <p:cNvSpPr>
              <a:spLocks noChangeShapeType="1"/>
            </p:cNvSpPr>
            <p:nvPr/>
          </p:nvSpPr>
          <p:spPr bwMode="auto">
            <a:xfrm flipV="1">
              <a:off x="3194" y="193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2" name="Line 214"/>
            <p:cNvSpPr>
              <a:spLocks noChangeShapeType="1"/>
            </p:cNvSpPr>
            <p:nvPr/>
          </p:nvSpPr>
          <p:spPr bwMode="auto">
            <a:xfrm flipV="1">
              <a:off x="3221" y="190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3" name="Line 215"/>
            <p:cNvSpPr>
              <a:spLocks noChangeShapeType="1"/>
            </p:cNvSpPr>
            <p:nvPr/>
          </p:nvSpPr>
          <p:spPr bwMode="auto">
            <a:xfrm flipV="1">
              <a:off x="3242" y="187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4" name="Line 216"/>
            <p:cNvSpPr>
              <a:spLocks noChangeShapeType="1"/>
            </p:cNvSpPr>
            <p:nvPr/>
          </p:nvSpPr>
          <p:spPr bwMode="auto">
            <a:xfrm flipV="1">
              <a:off x="3269" y="185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5" name="Line 217"/>
            <p:cNvSpPr>
              <a:spLocks noChangeShapeType="1"/>
            </p:cNvSpPr>
            <p:nvPr/>
          </p:nvSpPr>
          <p:spPr bwMode="auto">
            <a:xfrm flipV="1">
              <a:off x="3296" y="182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6" name="Line 218"/>
            <p:cNvSpPr>
              <a:spLocks noChangeShapeType="1"/>
            </p:cNvSpPr>
            <p:nvPr/>
          </p:nvSpPr>
          <p:spPr bwMode="auto">
            <a:xfrm flipV="1">
              <a:off x="3317" y="179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7" name="Freeform 219"/>
            <p:cNvSpPr>
              <a:spLocks/>
            </p:cNvSpPr>
            <p:nvPr/>
          </p:nvSpPr>
          <p:spPr bwMode="auto">
            <a:xfrm>
              <a:off x="3344" y="1767"/>
              <a:ext cx="0" cy="174"/>
            </a:xfrm>
            <a:custGeom>
              <a:avLst/>
              <a:gdLst>
                <a:gd name="T0" fmla="*/ 0 w 24"/>
                <a:gd name="T1" fmla="*/ 4 h 36"/>
                <a:gd name="T2" fmla="*/ 4 w 24"/>
                <a:gd name="T3" fmla="*/ 4 h 36"/>
                <a:gd name="T4" fmla="*/ 4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68" name="Line 220"/>
            <p:cNvSpPr>
              <a:spLocks noChangeShapeType="1"/>
            </p:cNvSpPr>
            <p:nvPr/>
          </p:nvSpPr>
          <p:spPr bwMode="auto">
            <a:xfrm flipV="1">
              <a:off x="3365" y="1741"/>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9" name="Line 221"/>
            <p:cNvSpPr>
              <a:spLocks noChangeShapeType="1"/>
            </p:cNvSpPr>
            <p:nvPr/>
          </p:nvSpPr>
          <p:spPr bwMode="auto">
            <a:xfrm flipV="1">
              <a:off x="3392" y="1714"/>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70" name="Freeform 222"/>
            <p:cNvSpPr>
              <a:spLocks/>
            </p:cNvSpPr>
            <p:nvPr/>
          </p:nvSpPr>
          <p:spPr bwMode="auto">
            <a:xfrm>
              <a:off x="3418" y="1682"/>
              <a:ext cx="0" cy="174"/>
            </a:xfrm>
            <a:custGeom>
              <a:avLst/>
              <a:gdLst>
                <a:gd name="T0" fmla="*/ 0 w 24"/>
                <a:gd name="T1" fmla="*/ 4 h 36"/>
                <a:gd name="T2" fmla="*/ 6 w 24"/>
                <a:gd name="T3" fmla="*/ 4 h 36"/>
                <a:gd name="T4" fmla="*/ 6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1" name="Line 223"/>
            <p:cNvSpPr>
              <a:spLocks noChangeShapeType="1"/>
            </p:cNvSpPr>
            <p:nvPr/>
          </p:nvSpPr>
          <p:spPr bwMode="auto">
            <a:xfrm flipV="1">
              <a:off x="3440" y="1655"/>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72" name="Freeform 224"/>
            <p:cNvSpPr>
              <a:spLocks/>
            </p:cNvSpPr>
            <p:nvPr/>
          </p:nvSpPr>
          <p:spPr bwMode="auto">
            <a:xfrm>
              <a:off x="3466" y="1623"/>
              <a:ext cx="0" cy="174"/>
            </a:xfrm>
            <a:custGeom>
              <a:avLst/>
              <a:gdLst>
                <a:gd name="T0" fmla="*/ 0 w 30"/>
                <a:gd name="T1" fmla="*/ 4 h 36"/>
                <a:gd name="T2" fmla="*/ 5 w 30"/>
                <a:gd name="T3" fmla="*/ 4 h 36"/>
                <a:gd name="T4" fmla="*/ 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8" y="18"/>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3" name="Line 225"/>
            <p:cNvSpPr>
              <a:spLocks noChangeShapeType="1"/>
            </p:cNvSpPr>
            <p:nvPr/>
          </p:nvSpPr>
          <p:spPr bwMode="auto">
            <a:xfrm flipV="1">
              <a:off x="3493" y="1597"/>
              <a:ext cx="21"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74" name="Rectangle 226"/>
            <p:cNvSpPr>
              <a:spLocks noChangeArrowheads="1"/>
            </p:cNvSpPr>
            <p:nvPr/>
          </p:nvSpPr>
          <p:spPr bwMode="auto">
            <a:xfrm>
              <a:off x="2164" y="1056"/>
              <a:ext cx="815"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Pumping</a:t>
              </a:r>
              <a:r>
                <a:rPr lang="en-US" sz="1500">
                  <a:solidFill>
                    <a:srgbClr val="FFFFCC"/>
                  </a:solidFill>
                </a:rPr>
                <a:t> </a:t>
              </a:r>
              <a:r>
                <a:rPr lang="en-US" sz="1500">
                  <a:solidFill>
                    <a:schemeClr val="tx1"/>
                  </a:solidFill>
                </a:rPr>
                <a:t>Energy</a:t>
              </a:r>
              <a:endParaRPr lang="en-US" b="0">
                <a:solidFill>
                  <a:schemeClr val="tx1"/>
                </a:solidFill>
                <a:latin typeface="Times New Roman" pitchFamily="18" charset="0"/>
              </a:endParaRPr>
            </a:p>
          </p:txBody>
        </p:sp>
        <p:sp>
          <p:nvSpPr>
            <p:cNvPr id="475" name="Rectangle 227"/>
            <p:cNvSpPr>
              <a:spLocks noChangeArrowheads="1"/>
            </p:cNvSpPr>
            <p:nvPr/>
          </p:nvSpPr>
          <p:spPr bwMode="auto">
            <a:xfrm>
              <a:off x="895" y="3000"/>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76" name="Rectangle 228"/>
            <p:cNvSpPr>
              <a:spLocks noChangeArrowheads="1"/>
            </p:cNvSpPr>
            <p:nvPr/>
          </p:nvSpPr>
          <p:spPr bwMode="auto">
            <a:xfrm>
              <a:off x="826" y="2701"/>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a:t>
              </a:r>
              <a:endParaRPr lang="en-US" b="0">
                <a:solidFill>
                  <a:schemeClr val="tx1"/>
                </a:solidFill>
                <a:latin typeface="Times New Roman" pitchFamily="18" charset="0"/>
              </a:endParaRPr>
            </a:p>
          </p:txBody>
        </p:sp>
        <p:sp>
          <p:nvSpPr>
            <p:cNvPr id="477" name="Rectangle 229"/>
            <p:cNvSpPr>
              <a:spLocks noChangeArrowheads="1"/>
            </p:cNvSpPr>
            <p:nvPr/>
          </p:nvSpPr>
          <p:spPr bwMode="auto">
            <a:xfrm>
              <a:off x="826" y="23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a:t>
              </a:r>
              <a:endParaRPr lang="en-US" b="0">
                <a:solidFill>
                  <a:schemeClr val="tx1"/>
                </a:solidFill>
                <a:latin typeface="Times New Roman" pitchFamily="18" charset="0"/>
              </a:endParaRPr>
            </a:p>
          </p:txBody>
        </p:sp>
        <p:sp>
          <p:nvSpPr>
            <p:cNvPr id="478" name="Rectangle 230"/>
            <p:cNvSpPr>
              <a:spLocks noChangeArrowheads="1"/>
            </p:cNvSpPr>
            <p:nvPr/>
          </p:nvSpPr>
          <p:spPr bwMode="auto">
            <a:xfrm>
              <a:off x="826" y="2098"/>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30</a:t>
              </a:r>
              <a:endParaRPr lang="en-US" b="0">
                <a:solidFill>
                  <a:schemeClr val="tx1"/>
                </a:solidFill>
                <a:latin typeface="Times New Roman" pitchFamily="18" charset="0"/>
              </a:endParaRPr>
            </a:p>
          </p:txBody>
        </p:sp>
        <p:sp>
          <p:nvSpPr>
            <p:cNvPr id="479" name="Rectangle 231"/>
            <p:cNvSpPr>
              <a:spLocks noChangeArrowheads="1"/>
            </p:cNvSpPr>
            <p:nvPr/>
          </p:nvSpPr>
          <p:spPr bwMode="auto">
            <a:xfrm>
              <a:off x="826" y="1799"/>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a:t>
              </a:r>
              <a:endParaRPr lang="en-US" b="0">
                <a:solidFill>
                  <a:schemeClr val="tx1"/>
                </a:solidFill>
                <a:latin typeface="Times New Roman" pitchFamily="18" charset="0"/>
              </a:endParaRPr>
            </a:p>
          </p:txBody>
        </p:sp>
        <p:sp>
          <p:nvSpPr>
            <p:cNvPr id="480" name="Rectangle 232"/>
            <p:cNvSpPr>
              <a:spLocks noChangeArrowheads="1"/>
            </p:cNvSpPr>
            <p:nvPr/>
          </p:nvSpPr>
          <p:spPr bwMode="auto">
            <a:xfrm>
              <a:off x="826" y="1495"/>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50</a:t>
              </a:r>
              <a:endParaRPr lang="en-US" b="0">
                <a:solidFill>
                  <a:schemeClr val="tx1"/>
                </a:solidFill>
                <a:latin typeface="Times New Roman" pitchFamily="18" charset="0"/>
              </a:endParaRPr>
            </a:p>
          </p:txBody>
        </p:sp>
        <p:sp>
          <p:nvSpPr>
            <p:cNvPr id="481" name="Rectangle 233"/>
            <p:cNvSpPr>
              <a:spLocks noChangeArrowheads="1"/>
            </p:cNvSpPr>
            <p:nvPr/>
          </p:nvSpPr>
          <p:spPr bwMode="auto">
            <a:xfrm>
              <a:off x="826" y="11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a:t>
              </a:r>
              <a:endParaRPr lang="en-US" b="0">
                <a:solidFill>
                  <a:schemeClr val="tx1"/>
                </a:solidFill>
                <a:latin typeface="Times New Roman" pitchFamily="18" charset="0"/>
              </a:endParaRPr>
            </a:p>
          </p:txBody>
        </p:sp>
        <p:sp>
          <p:nvSpPr>
            <p:cNvPr id="482" name="Rectangle 234"/>
            <p:cNvSpPr>
              <a:spLocks noChangeArrowheads="1"/>
            </p:cNvSpPr>
            <p:nvPr/>
          </p:nvSpPr>
          <p:spPr bwMode="auto">
            <a:xfrm>
              <a:off x="1028" y="3176"/>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83" name="Rectangle 235"/>
            <p:cNvSpPr>
              <a:spLocks noChangeArrowheads="1"/>
            </p:cNvSpPr>
            <p:nvPr/>
          </p:nvSpPr>
          <p:spPr bwMode="auto">
            <a:xfrm>
              <a:off x="1455"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200</a:t>
              </a:r>
              <a:endParaRPr lang="en-US" b="0">
                <a:solidFill>
                  <a:schemeClr val="tx1"/>
                </a:solidFill>
                <a:latin typeface="Times New Roman" pitchFamily="18" charset="0"/>
              </a:endParaRPr>
            </a:p>
          </p:txBody>
        </p:sp>
        <p:sp>
          <p:nvSpPr>
            <p:cNvPr id="484" name="Rectangle 236"/>
            <p:cNvSpPr>
              <a:spLocks noChangeArrowheads="1"/>
            </p:cNvSpPr>
            <p:nvPr/>
          </p:nvSpPr>
          <p:spPr bwMode="auto">
            <a:xfrm>
              <a:off x="1951"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400</a:t>
              </a:r>
              <a:endParaRPr lang="en-US" b="0">
                <a:solidFill>
                  <a:schemeClr val="tx1"/>
                </a:solidFill>
                <a:latin typeface="Times New Roman" pitchFamily="18" charset="0"/>
              </a:endParaRPr>
            </a:p>
          </p:txBody>
        </p:sp>
        <p:sp>
          <p:nvSpPr>
            <p:cNvPr id="485" name="Rectangle 237"/>
            <p:cNvSpPr>
              <a:spLocks noChangeArrowheads="1"/>
            </p:cNvSpPr>
            <p:nvPr/>
          </p:nvSpPr>
          <p:spPr bwMode="auto">
            <a:xfrm>
              <a:off x="2447"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600</a:t>
              </a:r>
              <a:endParaRPr lang="en-US" b="0">
                <a:solidFill>
                  <a:schemeClr val="tx1"/>
                </a:solidFill>
                <a:latin typeface="Times New Roman" pitchFamily="18" charset="0"/>
              </a:endParaRPr>
            </a:p>
          </p:txBody>
        </p:sp>
        <p:sp>
          <p:nvSpPr>
            <p:cNvPr id="486" name="Rectangle 238"/>
            <p:cNvSpPr>
              <a:spLocks noChangeArrowheads="1"/>
            </p:cNvSpPr>
            <p:nvPr/>
          </p:nvSpPr>
          <p:spPr bwMode="auto">
            <a:xfrm>
              <a:off x="2944"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800</a:t>
              </a:r>
              <a:endParaRPr lang="en-US" b="0">
                <a:solidFill>
                  <a:schemeClr val="tx1"/>
                </a:solidFill>
                <a:latin typeface="Times New Roman" pitchFamily="18" charset="0"/>
              </a:endParaRPr>
            </a:p>
          </p:txBody>
        </p:sp>
        <p:sp>
          <p:nvSpPr>
            <p:cNvPr id="487" name="Rectangle 239"/>
            <p:cNvSpPr>
              <a:spLocks noChangeArrowheads="1"/>
            </p:cNvSpPr>
            <p:nvPr/>
          </p:nvSpPr>
          <p:spPr bwMode="auto">
            <a:xfrm>
              <a:off x="3402" y="3176"/>
              <a:ext cx="2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1000</a:t>
              </a:r>
              <a:endParaRPr lang="en-US" b="0">
                <a:solidFill>
                  <a:schemeClr val="tx1"/>
                </a:solidFill>
                <a:latin typeface="Times New Roman" pitchFamily="18" charset="0"/>
              </a:endParaRPr>
            </a:p>
          </p:txBody>
        </p:sp>
        <p:sp>
          <p:nvSpPr>
            <p:cNvPr id="488" name="Rectangle 240"/>
            <p:cNvSpPr>
              <a:spLocks noChangeArrowheads="1"/>
            </p:cNvSpPr>
            <p:nvPr/>
          </p:nvSpPr>
          <p:spPr bwMode="auto">
            <a:xfrm>
              <a:off x="1930" y="3384"/>
              <a:ext cx="667"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Flow in GPM</a:t>
              </a:r>
              <a:endParaRPr lang="en-US" b="0">
                <a:solidFill>
                  <a:schemeClr val="tx1"/>
                </a:solidFill>
                <a:latin typeface="Times New Roman" pitchFamily="18" charset="0"/>
              </a:endParaRPr>
            </a:p>
          </p:txBody>
        </p:sp>
        <p:sp>
          <p:nvSpPr>
            <p:cNvPr id="489" name="Rectangle 241"/>
            <p:cNvSpPr>
              <a:spLocks noChangeArrowheads="1"/>
            </p:cNvSpPr>
            <p:nvPr/>
          </p:nvSpPr>
          <p:spPr bwMode="auto">
            <a:xfrm rot="16200000">
              <a:off x="438" y="2104"/>
              <a:ext cx="51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Head in Ft</a:t>
              </a:r>
              <a:endParaRPr lang="en-US" b="0">
                <a:solidFill>
                  <a:schemeClr val="tx1"/>
                </a:solidFill>
                <a:latin typeface="Times New Roman" pitchFamily="18" charset="0"/>
              </a:endParaRPr>
            </a:p>
          </p:txBody>
        </p:sp>
        <p:sp>
          <p:nvSpPr>
            <p:cNvPr id="490" name="Rectangle 242"/>
            <p:cNvSpPr>
              <a:spLocks noChangeArrowheads="1"/>
            </p:cNvSpPr>
            <p:nvPr/>
          </p:nvSpPr>
          <p:spPr bwMode="auto">
            <a:xfrm>
              <a:off x="3754" y="1991"/>
              <a:ext cx="0" cy="174"/>
            </a:xfrm>
            <a:prstGeom prst="rect">
              <a:avLst/>
            </a:prstGeom>
            <a:noFill/>
            <a:ln w="0" cap="sq">
              <a:solidFill>
                <a:schemeClr val="tx1"/>
              </a:solidFill>
              <a:miter lim="800000"/>
              <a:headEnd/>
              <a:tailEnd/>
            </a:ln>
          </p:spPr>
          <p:txBody>
            <a:bodyPr wrap="none" lIns="0" tIns="0" rIns="0" bIns="0">
              <a:spAutoFit/>
            </a:bodyPr>
            <a:lstStyle/>
            <a:p>
              <a:endParaRPr lang="en-US"/>
            </a:p>
          </p:txBody>
        </p:sp>
        <p:sp>
          <p:nvSpPr>
            <p:cNvPr id="491" name="Line 243"/>
            <p:cNvSpPr>
              <a:spLocks noChangeShapeType="1"/>
            </p:cNvSpPr>
            <p:nvPr/>
          </p:nvSpPr>
          <p:spPr bwMode="auto">
            <a:xfrm>
              <a:off x="3797" y="2087"/>
              <a:ext cx="128"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492" name="Rectangle 244"/>
            <p:cNvSpPr>
              <a:spLocks noChangeArrowheads="1"/>
            </p:cNvSpPr>
            <p:nvPr/>
          </p:nvSpPr>
          <p:spPr bwMode="auto">
            <a:xfrm>
              <a:off x="3957" y="2018"/>
              <a:ext cx="568"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3" name="Line 245"/>
            <p:cNvSpPr>
              <a:spLocks noChangeShapeType="1"/>
            </p:cNvSpPr>
            <p:nvPr/>
          </p:nvSpPr>
          <p:spPr bwMode="auto">
            <a:xfrm>
              <a:off x="3797" y="2259"/>
              <a:ext cx="128"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494" name="Rectangle 246"/>
            <p:cNvSpPr>
              <a:spLocks noChangeArrowheads="1"/>
            </p:cNvSpPr>
            <p:nvPr/>
          </p:nvSpPr>
          <p:spPr bwMode="auto">
            <a:xfrm>
              <a:off x="3957" y="2190"/>
              <a:ext cx="6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System</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5" name="Line 247"/>
            <p:cNvSpPr>
              <a:spLocks noChangeShapeType="1"/>
            </p:cNvSpPr>
            <p:nvPr/>
          </p:nvSpPr>
          <p:spPr bwMode="auto">
            <a:xfrm flipV="1">
              <a:off x="2560" y="1366"/>
              <a:ext cx="0" cy="1706"/>
            </a:xfrm>
            <a:prstGeom prst="line">
              <a:avLst/>
            </a:prstGeom>
            <a:noFill/>
            <a:ln w="38100">
              <a:solidFill>
                <a:schemeClr val="tx1"/>
              </a:solidFill>
              <a:round/>
              <a:headEnd/>
              <a:tailEnd type="none" w="lg" len="lg"/>
            </a:ln>
          </p:spPr>
          <p:txBody>
            <a:bodyPr wrap="none" lIns="0" tIns="0" rIns="0" bIns="0">
              <a:spAutoFit/>
            </a:bodyPr>
            <a:lstStyle/>
            <a:p>
              <a:endParaRPr lang="en-US"/>
            </a:p>
          </p:txBody>
        </p:sp>
        <p:sp>
          <p:nvSpPr>
            <p:cNvPr id="496" name="Text Box 248"/>
            <p:cNvSpPr txBox="1">
              <a:spLocks noChangeArrowheads="1"/>
            </p:cNvSpPr>
            <p:nvPr/>
          </p:nvSpPr>
          <p:spPr bwMode="auto">
            <a:xfrm>
              <a:off x="3292" y="1046"/>
              <a:ext cx="853" cy="155"/>
            </a:xfrm>
            <a:prstGeom prst="rect">
              <a:avLst/>
            </a:prstGeom>
            <a:noFill/>
            <a:ln w="76200">
              <a:noFill/>
              <a:miter lim="800000"/>
              <a:headEnd/>
              <a:tailEnd type="none" w="lg" len="lg"/>
            </a:ln>
          </p:spPr>
          <p:txBody>
            <a:bodyPr wrap="none" lIns="0" tIns="0" rIns="0" bIns="0">
              <a:spAutoFit/>
            </a:bodyPr>
            <a:lstStyle/>
            <a:p>
              <a:pPr defTabSz="812800"/>
              <a:r>
                <a:rPr lang="en-US" sz="1600" b="0">
                  <a:solidFill>
                    <a:schemeClr val="tx1"/>
                  </a:solidFill>
                  <a:latin typeface="Tahoma" pitchFamily="34" charset="0"/>
                </a:rPr>
                <a:t>With Throttling</a:t>
              </a:r>
              <a:endParaRPr lang="en-US" b="0">
                <a:solidFill>
                  <a:schemeClr val="tx1"/>
                </a:solidFill>
                <a:latin typeface="Times New Roman" pitchFamily="18" charset="0"/>
              </a:endParaRPr>
            </a:p>
          </p:txBody>
        </p:sp>
        <p:sp>
          <p:nvSpPr>
            <p:cNvPr id="497" name="Line 249"/>
            <p:cNvSpPr>
              <a:spLocks noChangeShapeType="1"/>
            </p:cNvSpPr>
            <p:nvPr/>
          </p:nvSpPr>
          <p:spPr bwMode="auto">
            <a:xfrm>
              <a:off x="3544" y="1252"/>
              <a:ext cx="0" cy="1824"/>
            </a:xfrm>
            <a:prstGeom prst="line">
              <a:avLst/>
            </a:prstGeom>
            <a:noFill/>
            <a:ln w="9525">
              <a:solidFill>
                <a:schemeClr val="tx1"/>
              </a:solidFill>
              <a:round/>
              <a:headEnd/>
              <a:tailEnd/>
            </a:ln>
          </p:spPr>
          <p:txBody>
            <a:bodyPr wrap="none" anchor="ctr"/>
            <a:lstStyle/>
            <a:p>
              <a:endParaRPr lang="en-US"/>
            </a:p>
          </p:txBody>
        </p:sp>
      </p:grpSp>
      <p:sp>
        <p:nvSpPr>
          <p:cNvPr id="251" name="Right Brace 250"/>
          <p:cNvSpPr/>
          <p:nvPr/>
        </p:nvSpPr>
        <p:spPr bwMode="auto">
          <a:xfrm rot="10800000">
            <a:off x="3733800" y="2743200"/>
            <a:ext cx="304800" cy="12192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498" name="TextBox 497"/>
          <p:cNvSpPr txBox="1"/>
          <p:nvPr/>
        </p:nvSpPr>
        <p:spPr>
          <a:xfrm>
            <a:off x="2286000" y="2743200"/>
            <a:ext cx="1371600" cy="1200329"/>
          </a:xfrm>
          <a:prstGeom prst="rect">
            <a:avLst/>
          </a:prstGeom>
          <a:noFill/>
        </p:spPr>
        <p:txBody>
          <a:bodyPr wrap="square" rtlCol="0">
            <a:spAutoFit/>
          </a:bodyPr>
          <a:lstStyle/>
          <a:p>
            <a:r>
              <a:rPr lang="en-US" dirty="0" smtClean="0"/>
              <a:t>The energy lost across the throttling valve</a:t>
            </a:r>
            <a:endParaRPr lang="en-US" dirty="0"/>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0" y="421483"/>
            <a:ext cx="9144000" cy="891183"/>
          </a:xfrm>
        </p:spPr>
        <p:txBody>
          <a:bodyPr lIns="91422" tIns="45711" rIns="91422" bIns="45711" anchor="t"/>
          <a:lstStyle/>
          <a:p>
            <a:pPr defTabSz="1030487" fontAlgn="auto">
              <a:spcAft>
                <a:spcPts val="0"/>
              </a:spcAft>
              <a:defRPr/>
            </a:pPr>
            <a:r>
              <a:rPr lang="en-US" dirty="0" smtClean="0">
                <a:solidFill>
                  <a:schemeClr val="accent1">
                    <a:satMod val="150000"/>
                  </a:schemeClr>
                </a:solidFill>
              </a:rPr>
              <a:t>Pump Energy with Reduced Flow</a:t>
            </a:r>
          </a:p>
        </p:txBody>
      </p:sp>
      <p:sp>
        <p:nvSpPr>
          <p:cNvPr id="109570" name="Slide Number Placeholder 2"/>
          <p:cNvSpPr>
            <a:spLocks noGrp="1"/>
          </p:cNvSpPr>
          <p:nvPr>
            <p:ph type="sldNum" sz="quarter" idx="12"/>
          </p:nvPr>
        </p:nvSpPr>
        <p:spPr/>
        <p:txBody>
          <a:bodyPr/>
          <a:lstStyle/>
          <a:p>
            <a:pPr>
              <a:defRPr/>
            </a:pPr>
            <a:fld id="{8B3589C6-A700-455C-8B23-2D1E0F841169}" type="slidenum">
              <a:rPr lang="en-US"/>
              <a:pPr>
                <a:defRPr/>
              </a:pPr>
              <a:t>49</a:t>
            </a:fld>
            <a:endParaRPr lang="en-US"/>
          </a:p>
        </p:txBody>
      </p:sp>
      <p:grpSp>
        <p:nvGrpSpPr>
          <p:cNvPr id="250" name="Group 3"/>
          <p:cNvGrpSpPr>
            <a:grpSpLocks/>
          </p:cNvGrpSpPr>
          <p:nvPr/>
        </p:nvGrpSpPr>
        <p:grpSpPr bwMode="auto">
          <a:xfrm>
            <a:off x="985838" y="1660526"/>
            <a:ext cx="6315075" cy="3941763"/>
            <a:chOff x="621" y="1046"/>
            <a:chExt cx="3978" cy="2483"/>
          </a:xfrm>
        </p:grpSpPr>
        <p:sp>
          <p:nvSpPr>
            <p:cNvPr id="251" name="Rectangle 4"/>
            <p:cNvSpPr>
              <a:spLocks noChangeArrowheads="1"/>
            </p:cNvSpPr>
            <p:nvPr/>
          </p:nvSpPr>
          <p:spPr bwMode="auto">
            <a:xfrm>
              <a:off x="1066" y="2523"/>
              <a:ext cx="0" cy="174"/>
            </a:xfrm>
            <a:prstGeom prst="rect">
              <a:avLst/>
            </a:prstGeom>
            <a:solidFill>
              <a:schemeClr val="bg2"/>
            </a:solidFill>
            <a:ln w="76200">
              <a:noFill/>
              <a:miter lim="800000"/>
              <a:headEnd/>
              <a:tailEnd type="none" w="lg" len="lg"/>
            </a:ln>
          </p:spPr>
          <p:txBody>
            <a:bodyPr wrap="none" lIns="0" tIns="0" rIns="0" bIns="0">
              <a:spAutoFit/>
            </a:bodyPr>
            <a:lstStyle/>
            <a:p>
              <a:endParaRPr lang="en-US"/>
            </a:p>
          </p:txBody>
        </p:sp>
        <p:sp>
          <p:nvSpPr>
            <p:cNvPr id="252" name="Rectangle 5"/>
            <p:cNvSpPr>
              <a:spLocks noChangeArrowheads="1"/>
            </p:cNvSpPr>
            <p:nvPr/>
          </p:nvSpPr>
          <p:spPr bwMode="auto">
            <a:xfrm>
              <a:off x="1060" y="1266"/>
              <a:ext cx="0" cy="174"/>
            </a:xfrm>
            <a:prstGeom prst="rect">
              <a:avLst/>
            </a:prstGeom>
            <a:noFill/>
            <a:ln w="9525">
              <a:noFill/>
              <a:miter lim="800000"/>
              <a:headEnd/>
              <a:tailEnd/>
            </a:ln>
          </p:spPr>
          <p:txBody>
            <a:bodyPr wrap="none" lIns="0" tIns="0" rIns="0" bIns="0">
              <a:spAutoFit/>
            </a:bodyPr>
            <a:lstStyle/>
            <a:p>
              <a:endParaRPr lang="en-US"/>
            </a:p>
          </p:txBody>
        </p:sp>
        <p:sp>
          <p:nvSpPr>
            <p:cNvPr id="253" name="Line 6"/>
            <p:cNvSpPr>
              <a:spLocks noChangeShapeType="1"/>
            </p:cNvSpPr>
            <p:nvPr/>
          </p:nvSpPr>
          <p:spPr bwMode="auto">
            <a:xfrm>
              <a:off x="1060" y="2771"/>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4" name="Line 7"/>
            <p:cNvSpPr>
              <a:spLocks noChangeShapeType="1"/>
            </p:cNvSpPr>
            <p:nvPr/>
          </p:nvSpPr>
          <p:spPr bwMode="auto">
            <a:xfrm>
              <a:off x="1060" y="2467"/>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5" name="Line 8"/>
            <p:cNvSpPr>
              <a:spLocks noChangeShapeType="1"/>
            </p:cNvSpPr>
            <p:nvPr/>
          </p:nvSpPr>
          <p:spPr bwMode="auto">
            <a:xfrm>
              <a:off x="1060" y="2168"/>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6" name="Line 9"/>
            <p:cNvSpPr>
              <a:spLocks noChangeShapeType="1"/>
            </p:cNvSpPr>
            <p:nvPr/>
          </p:nvSpPr>
          <p:spPr bwMode="auto">
            <a:xfrm>
              <a:off x="1060" y="1869"/>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7" name="Line 10"/>
            <p:cNvSpPr>
              <a:spLocks noChangeShapeType="1"/>
            </p:cNvSpPr>
            <p:nvPr/>
          </p:nvSpPr>
          <p:spPr bwMode="auto">
            <a:xfrm>
              <a:off x="1060" y="1565"/>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58" name="Line 11"/>
            <p:cNvSpPr>
              <a:spLocks noChangeShapeType="1"/>
            </p:cNvSpPr>
            <p:nvPr/>
          </p:nvSpPr>
          <p:spPr bwMode="auto">
            <a:xfrm>
              <a:off x="1060" y="1266"/>
              <a:ext cx="2481" cy="1"/>
            </a:xfrm>
            <a:prstGeom prst="line">
              <a:avLst/>
            </a:prstGeom>
            <a:noFill/>
            <a:ln w="0" cap="sq">
              <a:solidFill>
                <a:srgbClr val="FFFFCC"/>
              </a:solidFill>
              <a:miter lim="800000"/>
              <a:headEnd/>
              <a:tailEnd/>
            </a:ln>
          </p:spPr>
          <p:txBody>
            <a:bodyPr wrap="none" lIns="0" tIns="0" rIns="0" bIns="0">
              <a:spAutoFit/>
            </a:bodyPr>
            <a:lstStyle/>
            <a:p>
              <a:endParaRPr lang="en-US"/>
            </a:p>
          </p:txBody>
        </p:sp>
        <p:sp>
          <p:nvSpPr>
            <p:cNvPr id="259" name="Rectangle 12"/>
            <p:cNvSpPr>
              <a:spLocks noChangeArrowheads="1"/>
            </p:cNvSpPr>
            <p:nvPr/>
          </p:nvSpPr>
          <p:spPr bwMode="auto">
            <a:xfrm>
              <a:off x="1060" y="1266"/>
              <a:ext cx="0" cy="174"/>
            </a:xfrm>
            <a:prstGeom prst="rect">
              <a:avLst/>
            </a:prstGeom>
            <a:noFill/>
            <a:ln w="9525">
              <a:solidFill>
                <a:schemeClr val="tx1"/>
              </a:solidFill>
              <a:miter lim="800000"/>
              <a:headEnd/>
              <a:tailEnd/>
            </a:ln>
          </p:spPr>
          <p:txBody>
            <a:bodyPr wrap="none" lIns="0" tIns="0" rIns="0" bIns="0">
              <a:spAutoFit/>
            </a:bodyPr>
            <a:lstStyle/>
            <a:p>
              <a:endParaRPr lang="en-US"/>
            </a:p>
          </p:txBody>
        </p:sp>
        <p:sp>
          <p:nvSpPr>
            <p:cNvPr id="260" name="Line 13"/>
            <p:cNvSpPr>
              <a:spLocks noChangeShapeType="1"/>
            </p:cNvSpPr>
            <p:nvPr/>
          </p:nvSpPr>
          <p:spPr bwMode="auto">
            <a:xfrm>
              <a:off x="1060" y="1266"/>
              <a:ext cx="1" cy="1804"/>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1" name="Line 14"/>
            <p:cNvSpPr>
              <a:spLocks noChangeShapeType="1"/>
            </p:cNvSpPr>
            <p:nvPr/>
          </p:nvSpPr>
          <p:spPr bwMode="auto">
            <a:xfrm>
              <a:off x="1023" y="3070"/>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2" name="Line 15"/>
            <p:cNvSpPr>
              <a:spLocks noChangeShapeType="1"/>
            </p:cNvSpPr>
            <p:nvPr/>
          </p:nvSpPr>
          <p:spPr bwMode="auto">
            <a:xfrm>
              <a:off x="1023" y="2771"/>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3" name="Line 16"/>
            <p:cNvSpPr>
              <a:spLocks noChangeShapeType="1"/>
            </p:cNvSpPr>
            <p:nvPr/>
          </p:nvSpPr>
          <p:spPr bwMode="auto">
            <a:xfrm>
              <a:off x="1023" y="2467"/>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4" name="Line 17"/>
            <p:cNvSpPr>
              <a:spLocks noChangeShapeType="1"/>
            </p:cNvSpPr>
            <p:nvPr/>
          </p:nvSpPr>
          <p:spPr bwMode="auto">
            <a:xfrm>
              <a:off x="1023" y="2168"/>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5" name="Line 18"/>
            <p:cNvSpPr>
              <a:spLocks noChangeShapeType="1"/>
            </p:cNvSpPr>
            <p:nvPr/>
          </p:nvSpPr>
          <p:spPr bwMode="auto">
            <a:xfrm>
              <a:off x="1023" y="1869"/>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6" name="Line 19"/>
            <p:cNvSpPr>
              <a:spLocks noChangeShapeType="1"/>
            </p:cNvSpPr>
            <p:nvPr/>
          </p:nvSpPr>
          <p:spPr bwMode="auto">
            <a:xfrm>
              <a:off x="1023" y="1565"/>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7" name="Line 20"/>
            <p:cNvSpPr>
              <a:spLocks noChangeShapeType="1"/>
            </p:cNvSpPr>
            <p:nvPr/>
          </p:nvSpPr>
          <p:spPr bwMode="auto">
            <a:xfrm>
              <a:off x="1023" y="1266"/>
              <a:ext cx="37"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8" name="Line 21"/>
            <p:cNvSpPr>
              <a:spLocks noChangeShapeType="1"/>
            </p:cNvSpPr>
            <p:nvPr/>
          </p:nvSpPr>
          <p:spPr bwMode="auto">
            <a:xfrm>
              <a:off x="1060" y="3070"/>
              <a:ext cx="2481" cy="1"/>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69" name="Line 22"/>
            <p:cNvSpPr>
              <a:spLocks noChangeShapeType="1"/>
            </p:cNvSpPr>
            <p:nvPr/>
          </p:nvSpPr>
          <p:spPr bwMode="auto">
            <a:xfrm flipV="1">
              <a:off x="1060"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0" name="Line 23"/>
            <p:cNvSpPr>
              <a:spLocks noChangeShapeType="1"/>
            </p:cNvSpPr>
            <p:nvPr/>
          </p:nvSpPr>
          <p:spPr bwMode="auto">
            <a:xfrm flipV="1">
              <a:off x="1556"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1" name="Line 24"/>
            <p:cNvSpPr>
              <a:spLocks noChangeShapeType="1"/>
            </p:cNvSpPr>
            <p:nvPr/>
          </p:nvSpPr>
          <p:spPr bwMode="auto">
            <a:xfrm flipV="1">
              <a:off x="2052"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2" name="Line 25"/>
            <p:cNvSpPr>
              <a:spLocks noChangeShapeType="1"/>
            </p:cNvSpPr>
            <p:nvPr/>
          </p:nvSpPr>
          <p:spPr bwMode="auto">
            <a:xfrm flipV="1">
              <a:off x="2548"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3" name="Line 26"/>
            <p:cNvSpPr>
              <a:spLocks noChangeShapeType="1"/>
            </p:cNvSpPr>
            <p:nvPr/>
          </p:nvSpPr>
          <p:spPr bwMode="auto">
            <a:xfrm flipV="1">
              <a:off x="3045"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4" name="Line 27"/>
            <p:cNvSpPr>
              <a:spLocks noChangeShapeType="1"/>
            </p:cNvSpPr>
            <p:nvPr/>
          </p:nvSpPr>
          <p:spPr bwMode="auto">
            <a:xfrm flipV="1">
              <a:off x="3541" y="3070"/>
              <a:ext cx="1" cy="37"/>
            </a:xfrm>
            <a:prstGeom prst="line">
              <a:avLst/>
            </a:prstGeom>
            <a:noFill/>
            <a:ln w="0" cap="sq">
              <a:solidFill>
                <a:schemeClr val="tx1"/>
              </a:solidFill>
              <a:miter lim="800000"/>
              <a:headEnd/>
              <a:tailEnd/>
            </a:ln>
          </p:spPr>
          <p:txBody>
            <a:bodyPr wrap="none" lIns="0" tIns="0" rIns="0" bIns="0">
              <a:spAutoFit/>
            </a:bodyPr>
            <a:lstStyle/>
            <a:p>
              <a:endParaRPr lang="en-US"/>
            </a:p>
          </p:txBody>
        </p:sp>
        <p:sp>
          <p:nvSpPr>
            <p:cNvPr id="275" name="Line 28"/>
            <p:cNvSpPr>
              <a:spLocks noChangeShapeType="1"/>
            </p:cNvSpPr>
            <p:nvPr/>
          </p:nvSpPr>
          <p:spPr bwMode="auto">
            <a:xfrm>
              <a:off x="1060"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6" name="Line 29"/>
            <p:cNvSpPr>
              <a:spLocks noChangeShapeType="1"/>
            </p:cNvSpPr>
            <p:nvPr/>
          </p:nvSpPr>
          <p:spPr bwMode="auto">
            <a:xfrm>
              <a:off x="1087"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7" name="Line 30"/>
            <p:cNvSpPr>
              <a:spLocks noChangeShapeType="1"/>
            </p:cNvSpPr>
            <p:nvPr/>
          </p:nvSpPr>
          <p:spPr bwMode="auto">
            <a:xfrm>
              <a:off x="1108"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8" name="Line 31"/>
            <p:cNvSpPr>
              <a:spLocks noChangeShapeType="1"/>
            </p:cNvSpPr>
            <p:nvPr/>
          </p:nvSpPr>
          <p:spPr bwMode="auto">
            <a:xfrm>
              <a:off x="1135" y="156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79" name="Line 32"/>
            <p:cNvSpPr>
              <a:spLocks noChangeShapeType="1"/>
            </p:cNvSpPr>
            <p:nvPr/>
          </p:nvSpPr>
          <p:spPr bwMode="auto">
            <a:xfrm>
              <a:off x="1162" y="156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0" name="Freeform 33"/>
            <p:cNvSpPr>
              <a:spLocks/>
            </p:cNvSpPr>
            <p:nvPr/>
          </p:nvSpPr>
          <p:spPr bwMode="auto">
            <a:xfrm>
              <a:off x="1183" y="1565"/>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81" name="Line 34"/>
            <p:cNvSpPr>
              <a:spLocks noChangeShapeType="1"/>
            </p:cNvSpPr>
            <p:nvPr/>
          </p:nvSpPr>
          <p:spPr bwMode="auto">
            <a:xfrm>
              <a:off x="1210"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2" name="Line 35"/>
            <p:cNvSpPr>
              <a:spLocks noChangeShapeType="1"/>
            </p:cNvSpPr>
            <p:nvPr/>
          </p:nvSpPr>
          <p:spPr bwMode="auto">
            <a:xfrm>
              <a:off x="1236" y="1570"/>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3" name="Line 36"/>
            <p:cNvSpPr>
              <a:spLocks noChangeShapeType="1"/>
            </p:cNvSpPr>
            <p:nvPr/>
          </p:nvSpPr>
          <p:spPr bwMode="auto">
            <a:xfrm>
              <a:off x="1258" y="1570"/>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4" name="Line 37"/>
            <p:cNvSpPr>
              <a:spLocks noChangeShapeType="1"/>
            </p:cNvSpPr>
            <p:nvPr/>
          </p:nvSpPr>
          <p:spPr bwMode="auto">
            <a:xfrm>
              <a:off x="1284"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5" name="Line 38"/>
            <p:cNvSpPr>
              <a:spLocks noChangeShapeType="1"/>
            </p:cNvSpPr>
            <p:nvPr/>
          </p:nvSpPr>
          <p:spPr bwMode="auto">
            <a:xfrm>
              <a:off x="1311"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6" name="Line 39"/>
            <p:cNvSpPr>
              <a:spLocks noChangeShapeType="1"/>
            </p:cNvSpPr>
            <p:nvPr/>
          </p:nvSpPr>
          <p:spPr bwMode="auto">
            <a:xfrm>
              <a:off x="1332"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7" name="Line 40"/>
            <p:cNvSpPr>
              <a:spLocks noChangeShapeType="1"/>
            </p:cNvSpPr>
            <p:nvPr/>
          </p:nvSpPr>
          <p:spPr bwMode="auto">
            <a:xfrm>
              <a:off x="1359" y="157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8" name="Line 41"/>
            <p:cNvSpPr>
              <a:spLocks noChangeShapeType="1"/>
            </p:cNvSpPr>
            <p:nvPr/>
          </p:nvSpPr>
          <p:spPr bwMode="auto">
            <a:xfrm>
              <a:off x="1380" y="1570"/>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89" name="Freeform 42"/>
            <p:cNvSpPr>
              <a:spLocks/>
            </p:cNvSpPr>
            <p:nvPr/>
          </p:nvSpPr>
          <p:spPr bwMode="auto">
            <a:xfrm>
              <a:off x="1407" y="157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0" name="Line 43"/>
            <p:cNvSpPr>
              <a:spLocks noChangeShapeType="1"/>
            </p:cNvSpPr>
            <p:nvPr/>
          </p:nvSpPr>
          <p:spPr bwMode="auto">
            <a:xfrm>
              <a:off x="1434" y="157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1" name="Line 44"/>
            <p:cNvSpPr>
              <a:spLocks noChangeShapeType="1"/>
            </p:cNvSpPr>
            <p:nvPr/>
          </p:nvSpPr>
          <p:spPr bwMode="auto">
            <a:xfrm>
              <a:off x="1455" y="157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2" name="Line 45"/>
            <p:cNvSpPr>
              <a:spLocks noChangeShapeType="1"/>
            </p:cNvSpPr>
            <p:nvPr/>
          </p:nvSpPr>
          <p:spPr bwMode="auto">
            <a:xfrm>
              <a:off x="1482" y="1575"/>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3" name="Line 46"/>
            <p:cNvSpPr>
              <a:spLocks noChangeShapeType="1"/>
            </p:cNvSpPr>
            <p:nvPr/>
          </p:nvSpPr>
          <p:spPr bwMode="auto">
            <a:xfrm>
              <a:off x="1508" y="1575"/>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4" name="Freeform 47"/>
            <p:cNvSpPr>
              <a:spLocks/>
            </p:cNvSpPr>
            <p:nvPr/>
          </p:nvSpPr>
          <p:spPr bwMode="auto">
            <a:xfrm>
              <a:off x="1530" y="1575"/>
              <a:ext cx="0" cy="174"/>
            </a:xfrm>
            <a:custGeom>
              <a:avLst/>
              <a:gdLst>
                <a:gd name="T0" fmla="*/ 0 w 30"/>
                <a:gd name="T1" fmla="*/ 0 h 6"/>
                <a:gd name="T2" fmla="*/ 3 w 30"/>
                <a:gd name="T3" fmla="*/ 0 h 6"/>
                <a:gd name="T4" fmla="*/ 3 w 30"/>
                <a:gd name="T5" fmla="*/ 6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5" name="Line 48"/>
            <p:cNvSpPr>
              <a:spLocks noChangeShapeType="1"/>
            </p:cNvSpPr>
            <p:nvPr/>
          </p:nvSpPr>
          <p:spPr bwMode="auto">
            <a:xfrm>
              <a:off x="1556"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6" name="Line 49"/>
            <p:cNvSpPr>
              <a:spLocks noChangeShapeType="1"/>
            </p:cNvSpPr>
            <p:nvPr/>
          </p:nvSpPr>
          <p:spPr bwMode="auto">
            <a:xfrm>
              <a:off x="1583" y="158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7" name="Line 50"/>
            <p:cNvSpPr>
              <a:spLocks noChangeShapeType="1"/>
            </p:cNvSpPr>
            <p:nvPr/>
          </p:nvSpPr>
          <p:spPr bwMode="auto">
            <a:xfrm>
              <a:off x="1604" y="158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298" name="Freeform 51"/>
            <p:cNvSpPr>
              <a:spLocks/>
            </p:cNvSpPr>
            <p:nvPr/>
          </p:nvSpPr>
          <p:spPr bwMode="auto">
            <a:xfrm>
              <a:off x="1631" y="1581"/>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299" name="Line 52"/>
            <p:cNvSpPr>
              <a:spLocks noChangeShapeType="1"/>
            </p:cNvSpPr>
            <p:nvPr/>
          </p:nvSpPr>
          <p:spPr bwMode="auto">
            <a:xfrm>
              <a:off x="1658" y="1586"/>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0" name="Line 53"/>
            <p:cNvSpPr>
              <a:spLocks noChangeShapeType="1"/>
            </p:cNvSpPr>
            <p:nvPr/>
          </p:nvSpPr>
          <p:spPr bwMode="auto">
            <a:xfrm>
              <a:off x="1679" y="1586"/>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1" name="Line 54"/>
            <p:cNvSpPr>
              <a:spLocks noChangeShapeType="1"/>
            </p:cNvSpPr>
            <p:nvPr/>
          </p:nvSpPr>
          <p:spPr bwMode="auto">
            <a:xfrm>
              <a:off x="1706" y="158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2" name="Freeform 55"/>
            <p:cNvSpPr>
              <a:spLocks/>
            </p:cNvSpPr>
            <p:nvPr/>
          </p:nvSpPr>
          <p:spPr bwMode="auto">
            <a:xfrm>
              <a:off x="1732" y="1586"/>
              <a:ext cx="0" cy="174"/>
            </a:xfrm>
            <a:custGeom>
              <a:avLst/>
              <a:gdLst>
                <a:gd name="T0" fmla="*/ 0 w 24"/>
                <a:gd name="T1" fmla="*/ 0 h 6"/>
                <a:gd name="T2" fmla="*/ 6 w 24"/>
                <a:gd name="T3" fmla="*/ 0 h 6"/>
                <a:gd name="T4" fmla="*/ 6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3" name="Line 56"/>
            <p:cNvSpPr>
              <a:spLocks noChangeShapeType="1"/>
            </p:cNvSpPr>
            <p:nvPr/>
          </p:nvSpPr>
          <p:spPr bwMode="auto">
            <a:xfrm>
              <a:off x="1754" y="1591"/>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4" name="Line 57"/>
            <p:cNvSpPr>
              <a:spLocks noChangeShapeType="1"/>
            </p:cNvSpPr>
            <p:nvPr/>
          </p:nvSpPr>
          <p:spPr bwMode="auto">
            <a:xfrm>
              <a:off x="1780" y="1591"/>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5" name="Freeform 58"/>
            <p:cNvSpPr>
              <a:spLocks/>
            </p:cNvSpPr>
            <p:nvPr/>
          </p:nvSpPr>
          <p:spPr bwMode="auto">
            <a:xfrm>
              <a:off x="1807" y="1591"/>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6" name="Line 59"/>
            <p:cNvSpPr>
              <a:spLocks noChangeShapeType="1"/>
            </p:cNvSpPr>
            <p:nvPr/>
          </p:nvSpPr>
          <p:spPr bwMode="auto">
            <a:xfrm>
              <a:off x="1828" y="159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7" name="Line 60"/>
            <p:cNvSpPr>
              <a:spLocks noChangeShapeType="1"/>
            </p:cNvSpPr>
            <p:nvPr/>
          </p:nvSpPr>
          <p:spPr bwMode="auto">
            <a:xfrm>
              <a:off x="1855" y="1597"/>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08" name="Freeform 61"/>
            <p:cNvSpPr>
              <a:spLocks/>
            </p:cNvSpPr>
            <p:nvPr/>
          </p:nvSpPr>
          <p:spPr bwMode="auto">
            <a:xfrm>
              <a:off x="1876" y="1597"/>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09" name="Line 62"/>
            <p:cNvSpPr>
              <a:spLocks noChangeShapeType="1"/>
            </p:cNvSpPr>
            <p:nvPr/>
          </p:nvSpPr>
          <p:spPr bwMode="auto">
            <a:xfrm>
              <a:off x="1903" y="1602"/>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0" name="Freeform 63"/>
            <p:cNvSpPr>
              <a:spLocks/>
            </p:cNvSpPr>
            <p:nvPr/>
          </p:nvSpPr>
          <p:spPr bwMode="auto">
            <a:xfrm>
              <a:off x="1930" y="1602"/>
              <a:ext cx="0" cy="174"/>
            </a:xfrm>
            <a:custGeom>
              <a:avLst/>
              <a:gdLst>
                <a:gd name="T0" fmla="*/ 0 w 24"/>
                <a:gd name="T1" fmla="*/ 0 h 6"/>
                <a:gd name="T2" fmla="*/ 4 w 24"/>
                <a:gd name="T3" fmla="*/ 0 h 6"/>
                <a:gd name="T4" fmla="*/ 4 w 24"/>
                <a:gd name="T5" fmla="*/ 3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1" name="Line 64"/>
            <p:cNvSpPr>
              <a:spLocks noChangeShapeType="1"/>
            </p:cNvSpPr>
            <p:nvPr/>
          </p:nvSpPr>
          <p:spPr bwMode="auto">
            <a:xfrm>
              <a:off x="1951" y="160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2" name="Line 65"/>
            <p:cNvSpPr>
              <a:spLocks noChangeShapeType="1"/>
            </p:cNvSpPr>
            <p:nvPr/>
          </p:nvSpPr>
          <p:spPr bwMode="auto">
            <a:xfrm>
              <a:off x="1978" y="1607"/>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3" name="Freeform 66"/>
            <p:cNvSpPr>
              <a:spLocks/>
            </p:cNvSpPr>
            <p:nvPr/>
          </p:nvSpPr>
          <p:spPr bwMode="auto">
            <a:xfrm>
              <a:off x="2004" y="1607"/>
              <a:ext cx="0" cy="174"/>
            </a:xfrm>
            <a:custGeom>
              <a:avLst/>
              <a:gdLst>
                <a:gd name="T0" fmla="*/ 0 w 24"/>
                <a:gd name="T1" fmla="*/ 0 h 6"/>
                <a:gd name="T2" fmla="*/ 6 w 24"/>
                <a:gd name="T3" fmla="*/ 0 h 6"/>
                <a:gd name="T4" fmla="*/ 6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4" name="Line 67"/>
            <p:cNvSpPr>
              <a:spLocks noChangeShapeType="1"/>
            </p:cNvSpPr>
            <p:nvPr/>
          </p:nvSpPr>
          <p:spPr bwMode="auto">
            <a:xfrm>
              <a:off x="2026" y="1613"/>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5" name="Freeform 68"/>
            <p:cNvSpPr>
              <a:spLocks/>
            </p:cNvSpPr>
            <p:nvPr/>
          </p:nvSpPr>
          <p:spPr bwMode="auto">
            <a:xfrm>
              <a:off x="2052" y="1613"/>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6" name="Line 69"/>
            <p:cNvSpPr>
              <a:spLocks noChangeShapeType="1"/>
            </p:cNvSpPr>
            <p:nvPr/>
          </p:nvSpPr>
          <p:spPr bwMode="auto">
            <a:xfrm>
              <a:off x="2079" y="1618"/>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7" name="Freeform 70"/>
            <p:cNvSpPr>
              <a:spLocks/>
            </p:cNvSpPr>
            <p:nvPr/>
          </p:nvSpPr>
          <p:spPr bwMode="auto">
            <a:xfrm>
              <a:off x="2100" y="1618"/>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18" name="Line 71"/>
            <p:cNvSpPr>
              <a:spLocks noChangeShapeType="1"/>
            </p:cNvSpPr>
            <p:nvPr/>
          </p:nvSpPr>
          <p:spPr bwMode="auto">
            <a:xfrm>
              <a:off x="2127" y="1623"/>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19" name="Freeform 72"/>
            <p:cNvSpPr>
              <a:spLocks/>
            </p:cNvSpPr>
            <p:nvPr/>
          </p:nvSpPr>
          <p:spPr bwMode="auto">
            <a:xfrm>
              <a:off x="2154" y="1623"/>
              <a:ext cx="0" cy="174"/>
            </a:xfrm>
            <a:custGeom>
              <a:avLst/>
              <a:gdLst>
                <a:gd name="T0" fmla="*/ 0 w 24"/>
                <a:gd name="T1" fmla="*/ 0 h 6"/>
                <a:gd name="T2" fmla="*/ 4 w 24"/>
                <a:gd name="T3" fmla="*/ 0 h 6"/>
                <a:gd name="T4" fmla="*/ 4 w 24"/>
                <a:gd name="T5" fmla="*/ 6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0"/>
                  </a:moveTo>
                  <a:lnTo>
                    <a:pt x="12" y="0"/>
                  </a:lnTo>
                  <a:lnTo>
                    <a:pt x="24"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0" name="Line 73"/>
            <p:cNvSpPr>
              <a:spLocks noChangeShapeType="1"/>
            </p:cNvSpPr>
            <p:nvPr/>
          </p:nvSpPr>
          <p:spPr bwMode="auto">
            <a:xfrm>
              <a:off x="2175" y="162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1" name="Freeform 74"/>
            <p:cNvSpPr>
              <a:spLocks/>
            </p:cNvSpPr>
            <p:nvPr/>
          </p:nvSpPr>
          <p:spPr bwMode="auto">
            <a:xfrm>
              <a:off x="2202" y="1629"/>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2" name="Line 75"/>
            <p:cNvSpPr>
              <a:spLocks noChangeShapeType="1"/>
            </p:cNvSpPr>
            <p:nvPr/>
          </p:nvSpPr>
          <p:spPr bwMode="auto">
            <a:xfrm>
              <a:off x="2228" y="1634"/>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3" name="Freeform 76"/>
            <p:cNvSpPr>
              <a:spLocks/>
            </p:cNvSpPr>
            <p:nvPr/>
          </p:nvSpPr>
          <p:spPr bwMode="auto">
            <a:xfrm>
              <a:off x="2250" y="1634"/>
              <a:ext cx="0" cy="174"/>
            </a:xfrm>
            <a:custGeom>
              <a:avLst/>
              <a:gdLst>
                <a:gd name="T0" fmla="*/ 0 w 30"/>
                <a:gd name="T1" fmla="*/ 0 h 6"/>
                <a:gd name="T2" fmla="*/ 3 w 30"/>
                <a:gd name="T3" fmla="*/ 0 h 6"/>
                <a:gd name="T4" fmla="*/ 3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4" name="Line 77"/>
            <p:cNvSpPr>
              <a:spLocks noChangeShapeType="1"/>
            </p:cNvSpPr>
            <p:nvPr/>
          </p:nvSpPr>
          <p:spPr bwMode="auto">
            <a:xfrm>
              <a:off x="2276" y="1639"/>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5" name="Line 78"/>
            <p:cNvSpPr>
              <a:spLocks noChangeShapeType="1"/>
            </p:cNvSpPr>
            <p:nvPr/>
          </p:nvSpPr>
          <p:spPr bwMode="auto">
            <a:xfrm>
              <a:off x="2303" y="1639"/>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26" name="Line 79"/>
            <p:cNvSpPr>
              <a:spLocks noChangeShapeType="1"/>
            </p:cNvSpPr>
            <p:nvPr/>
          </p:nvSpPr>
          <p:spPr bwMode="auto">
            <a:xfrm>
              <a:off x="2324" y="164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27" name="Line 80"/>
            <p:cNvSpPr>
              <a:spLocks noChangeShapeType="1"/>
            </p:cNvSpPr>
            <p:nvPr/>
          </p:nvSpPr>
          <p:spPr bwMode="auto">
            <a:xfrm>
              <a:off x="2351" y="1650"/>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28" name="Freeform 81"/>
            <p:cNvSpPr>
              <a:spLocks/>
            </p:cNvSpPr>
            <p:nvPr/>
          </p:nvSpPr>
          <p:spPr bwMode="auto">
            <a:xfrm>
              <a:off x="2372" y="1650"/>
              <a:ext cx="0" cy="174"/>
            </a:xfrm>
            <a:custGeom>
              <a:avLst/>
              <a:gdLst>
                <a:gd name="T0" fmla="*/ 0 w 30"/>
                <a:gd name="T1" fmla="*/ 0 h 6"/>
                <a:gd name="T2" fmla="*/ 5 w 30"/>
                <a:gd name="T3" fmla="*/ 0 h 6"/>
                <a:gd name="T4" fmla="*/ 5 w 30"/>
                <a:gd name="T5" fmla="*/ 3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0"/>
                  </a:lnTo>
                  <a:lnTo>
                    <a:pt x="30" y="6"/>
                  </a:lnTo>
                </a:path>
              </a:pathLst>
            </a:custGeom>
            <a:noFill/>
            <a:ln w="28575">
              <a:solidFill>
                <a:srgbClr val="FFFF00"/>
              </a:solidFill>
              <a:prstDash val="solid"/>
              <a:round/>
              <a:headEnd/>
              <a:tailEnd/>
            </a:ln>
          </p:spPr>
          <p:txBody>
            <a:bodyPr wrap="none" lIns="0" tIns="0" rIns="0" bIns="0">
              <a:spAutoFit/>
            </a:bodyPr>
            <a:lstStyle/>
            <a:p>
              <a:endParaRPr lang="en-US"/>
            </a:p>
          </p:txBody>
        </p:sp>
        <p:sp>
          <p:nvSpPr>
            <p:cNvPr id="329" name="Line 82"/>
            <p:cNvSpPr>
              <a:spLocks noChangeShapeType="1"/>
            </p:cNvSpPr>
            <p:nvPr/>
          </p:nvSpPr>
          <p:spPr bwMode="auto">
            <a:xfrm>
              <a:off x="2399" y="1655"/>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0" name="Line 83"/>
            <p:cNvSpPr>
              <a:spLocks noChangeShapeType="1"/>
            </p:cNvSpPr>
            <p:nvPr/>
          </p:nvSpPr>
          <p:spPr bwMode="auto">
            <a:xfrm>
              <a:off x="2426" y="1655"/>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1" name="Line 84"/>
            <p:cNvSpPr>
              <a:spLocks noChangeShapeType="1"/>
            </p:cNvSpPr>
            <p:nvPr/>
          </p:nvSpPr>
          <p:spPr bwMode="auto">
            <a:xfrm>
              <a:off x="2447" y="1661"/>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2" name="Line 85"/>
            <p:cNvSpPr>
              <a:spLocks noChangeShapeType="1"/>
            </p:cNvSpPr>
            <p:nvPr/>
          </p:nvSpPr>
          <p:spPr bwMode="auto">
            <a:xfrm>
              <a:off x="2474" y="1666"/>
              <a:ext cx="26"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3" name="Line 86"/>
            <p:cNvSpPr>
              <a:spLocks noChangeShapeType="1"/>
            </p:cNvSpPr>
            <p:nvPr/>
          </p:nvSpPr>
          <p:spPr bwMode="auto">
            <a:xfrm>
              <a:off x="2500" y="1666"/>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4" name="Line 87"/>
            <p:cNvSpPr>
              <a:spLocks noChangeShapeType="1"/>
            </p:cNvSpPr>
            <p:nvPr/>
          </p:nvSpPr>
          <p:spPr bwMode="auto">
            <a:xfrm>
              <a:off x="2522" y="167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35" name="Line 88"/>
            <p:cNvSpPr>
              <a:spLocks noChangeShapeType="1"/>
            </p:cNvSpPr>
            <p:nvPr/>
          </p:nvSpPr>
          <p:spPr bwMode="auto">
            <a:xfrm>
              <a:off x="2548" y="167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6" name="Line 89"/>
            <p:cNvSpPr>
              <a:spLocks noChangeShapeType="1"/>
            </p:cNvSpPr>
            <p:nvPr/>
          </p:nvSpPr>
          <p:spPr bwMode="auto">
            <a:xfrm>
              <a:off x="2575" y="1677"/>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7" name="Line 90"/>
            <p:cNvSpPr>
              <a:spLocks noChangeShapeType="1"/>
            </p:cNvSpPr>
            <p:nvPr/>
          </p:nvSpPr>
          <p:spPr bwMode="auto">
            <a:xfrm>
              <a:off x="2596" y="1682"/>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38" name="Line 91"/>
            <p:cNvSpPr>
              <a:spLocks noChangeShapeType="1"/>
            </p:cNvSpPr>
            <p:nvPr/>
          </p:nvSpPr>
          <p:spPr bwMode="auto">
            <a:xfrm>
              <a:off x="2623" y="1687"/>
              <a:ext cx="27"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39" name="Line 92"/>
            <p:cNvSpPr>
              <a:spLocks noChangeShapeType="1"/>
            </p:cNvSpPr>
            <p:nvPr/>
          </p:nvSpPr>
          <p:spPr bwMode="auto">
            <a:xfrm>
              <a:off x="2650" y="1687"/>
              <a:ext cx="21"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0" name="Line 93"/>
            <p:cNvSpPr>
              <a:spLocks noChangeShapeType="1"/>
            </p:cNvSpPr>
            <p:nvPr/>
          </p:nvSpPr>
          <p:spPr bwMode="auto">
            <a:xfrm>
              <a:off x="2671" y="1693"/>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1" name="Line 94"/>
            <p:cNvSpPr>
              <a:spLocks noChangeShapeType="1"/>
            </p:cNvSpPr>
            <p:nvPr/>
          </p:nvSpPr>
          <p:spPr bwMode="auto">
            <a:xfrm>
              <a:off x="2698" y="1698"/>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2" name="Line 95"/>
            <p:cNvSpPr>
              <a:spLocks noChangeShapeType="1"/>
            </p:cNvSpPr>
            <p:nvPr/>
          </p:nvSpPr>
          <p:spPr bwMode="auto">
            <a:xfrm>
              <a:off x="2724" y="1703"/>
              <a:ext cx="22"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3" name="Line 96"/>
            <p:cNvSpPr>
              <a:spLocks noChangeShapeType="1"/>
            </p:cNvSpPr>
            <p:nvPr/>
          </p:nvSpPr>
          <p:spPr bwMode="auto">
            <a:xfrm>
              <a:off x="2746" y="1703"/>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4" name="Line 97"/>
            <p:cNvSpPr>
              <a:spLocks noChangeShapeType="1"/>
            </p:cNvSpPr>
            <p:nvPr/>
          </p:nvSpPr>
          <p:spPr bwMode="auto">
            <a:xfrm>
              <a:off x="2773" y="170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5" name="Line 98"/>
            <p:cNvSpPr>
              <a:spLocks noChangeShapeType="1"/>
            </p:cNvSpPr>
            <p:nvPr/>
          </p:nvSpPr>
          <p:spPr bwMode="auto">
            <a:xfrm>
              <a:off x="2800" y="171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6" name="Line 99"/>
            <p:cNvSpPr>
              <a:spLocks noChangeShapeType="1"/>
            </p:cNvSpPr>
            <p:nvPr/>
          </p:nvSpPr>
          <p:spPr bwMode="auto">
            <a:xfrm>
              <a:off x="2821" y="171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47" name="Line 100"/>
            <p:cNvSpPr>
              <a:spLocks noChangeShapeType="1"/>
            </p:cNvSpPr>
            <p:nvPr/>
          </p:nvSpPr>
          <p:spPr bwMode="auto">
            <a:xfrm>
              <a:off x="2848" y="1725"/>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48" name="Line 101"/>
            <p:cNvSpPr>
              <a:spLocks noChangeShapeType="1"/>
            </p:cNvSpPr>
            <p:nvPr/>
          </p:nvSpPr>
          <p:spPr bwMode="auto">
            <a:xfrm>
              <a:off x="2869" y="172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49" name="Line 102"/>
            <p:cNvSpPr>
              <a:spLocks noChangeShapeType="1"/>
            </p:cNvSpPr>
            <p:nvPr/>
          </p:nvSpPr>
          <p:spPr bwMode="auto">
            <a:xfrm>
              <a:off x="2896" y="1730"/>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0" name="Line 103"/>
            <p:cNvSpPr>
              <a:spLocks noChangeShapeType="1"/>
            </p:cNvSpPr>
            <p:nvPr/>
          </p:nvSpPr>
          <p:spPr bwMode="auto">
            <a:xfrm>
              <a:off x="2922" y="1735"/>
              <a:ext cx="22"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1" name="Line 104"/>
            <p:cNvSpPr>
              <a:spLocks noChangeShapeType="1"/>
            </p:cNvSpPr>
            <p:nvPr/>
          </p:nvSpPr>
          <p:spPr bwMode="auto">
            <a:xfrm>
              <a:off x="2944" y="1741"/>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2" name="Line 105"/>
            <p:cNvSpPr>
              <a:spLocks noChangeShapeType="1"/>
            </p:cNvSpPr>
            <p:nvPr/>
          </p:nvSpPr>
          <p:spPr bwMode="auto">
            <a:xfrm>
              <a:off x="2970" y="174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3" name="Line 106"/>
            <p:cNvSpPr>
              <a:spLocks noChangeShapeType="1"/>
            </p:cNvSpPr>
            <p:nvPr/>
          </p:nvSpPr>
          <p:spPr bwMode="auto">
            <a:xfrm>
              <a:off x="2997" y="1751"/>
              <a:ext cx="21"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354" name="Line 107"/>
            <p:cNvSpPr>
              <a:spLocks noChangeShapeType="1"/>
            </p:cNvSpPr>
            <p:nvPr/>
          </p:nvSpPr>
          <p:spPr bwMode="auto">
            <a:xfrm>
              <a:off x="3018" y="1751"/>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5" name="Line 108"/>
            <p:cNvSpPr>
              <a:spLocks noChangeShapeType="1"/>
            </p:cNvSpPr>
            <p:nvPr/>
          </p:nvSpPr>
          <p:spPr bwMode="auto">
            <a:xfrm>
              <a:off x="3045" y="1757"/>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6" name="Line 109"/>
            <p:cNvSpPr>
              <a:spLocks noChangeShapeType="1"/>
            </p:cNvSpPr>
            <p:nvPr/>
          </p:nvSpPr>
          <p:spPr bwMode="auto">
            <a:xfrm>
              <a:off x="3072" y="1762"/>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7" name="Line 110"/>
            <p:cNvSpPr>
              <a:spLocks noChangeShapeType="1"/>
            </p:cNvSpPr>
            <p:nvPr/>
          </p:nvSpPr>
          <p:spPr bwMode="auto">
            <a:xfrm>
              <a:off x="3093" y="176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58" name="Line 111"/>
            <p:cNvSpPr>
              <a:spLocks noChangeShapeType="1"/>
            </p:cNvSpPr>
            <p:nvPr/>
          </p:nvSpPr>
          <p:spPr bwMode="auto">
            <a:xfrm>
              <a:off x="3120" y="1773"/>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59" name="Line 112"/>
            <p:cNvSpPr>
              <a:spLocks noChangeShapeType="1"/>
            </p:cNvSpPr>
            <p:nvPr/>
          </p:nvSpPr>
          <p:spPr bwMode="auto">
            <a:xfrm>
              <a:off x="3146" y="1778"/>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0" name="Line 113"/>
            <p:cNvSpPr>
              <a:spLocks noChangeShapeType="1"/>
            </p:cNvSpPr>
            <p:nvPr/>
          </p:nvSpPr>
          <p:spPr bwMode="auto">
            <a:xfrm>
              <a:off x="3168" y="1783"/>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1" name="Line 114"/>
            <p:cNvSpPr>
              <a:spLocks noChangeShapeType="1"/>
            </p:cNvSpPr>
            <p:nvPr/>
          </p:nvSpPr>
          <p:spPr bwMode="auto">
            <a:xfrm>
              <a:off x="3194" y="1789"/>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2" name="Line 115"/>
            <p:cNvSpPr>
              <a:spLocks noChangeShapeType="1"/>
            </p:cNvSpPr>
            <p:nvPr/>
          </p:nvSpPr>
          <p:spPr bwMode="auto">
            <a:xfrm>
              <a:off x="3221" y="1794"/>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3" name="Line 116"/>
            <p:cNvSpPr>
              <a:spLocks noChangeShapeType="1"/>
            </p:cNvSpPr>
            <p:nvPr/>
          </p:nvSpPr>
          <p:spPr bwMode="auto">
            <a:xfrm>
              <a:off x="3242" y="1799"/>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4" name="Line 117"/>
            <p:cNvSpPr>
              <a:spLocks noChangeShapeType="1"/>
            </p:cNvSpPr>
            <p:nvPr/>
          </p:nvSpPr>
          <p:spPr bwMode="auto">
            <a:xfrm>
              <a:off x="3269" y="1805"/>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5" name="Line 118"/>
            <p:cNvSpPr>
              <a:spLocks noChangeShapeType="1"/>
            </p:cNvSpPr>
            <p:nvPr/>
          </p:nvSpPr>
          <p:spPr bwMode="auto">
            <a:xfrm>
              <a:off x="3296" y="1810"/>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6" name="Line 119"/>
            <p:cNvSpPr>
              <a:spLocks noChangeShapeType="1"/>
            </p:cNvSpPr>
            <p:nvPr/>
          </p:nvSpPr>
          <p:spPr bwMode="auto">
            <a:xfrm>
              <a:off x="3317" y="1815"/>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67" name="Line 120"/>
            <p:cNvSpPr>
              <a:spLocks noChangeShapeType="1"/>
            </p:cNvSpPr>
            <p:nvPr/>
          </p:nvSpPr>
          <p:spPr bwMode="auto">
            <a:xfrm>
              <a:off x="3344" y="1821"/>
              <a:ext cx="21"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8" name="Line 121"/>
            <p:cNvSpPr>
              <a:spLocks noChangeShapeType="1"/>
            </p:cNvSpPr>
            <p:nvPr/>
          </p:nvSpPr>
          <p:spPr bwMode="auto">
            <a:xfrm>
              <a:off x="3365" y="1826"/>
              <a:ext cx="27"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69" name="Line 122"/>
            <p:cNvSpPr>
              <a:spLocks noChangeShapeType="1"/>
            </p:cNvSpPr>
            <p:nvPr/>
          </p:nvSpPr>
          <p:spPr bwMode="auto">
            <a:xfrm>
              <a:off x="3392" y="1831"/>
              <a:ext cx="26"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0" name="Line 123"/>
            <p:cNvSpPr>
              <a:spLocks noChangeShapeType="1"/>
            </p:cNvSpPr>
            <p:nvPr/>
          </p:nvSpPr>
          <p:spPr bwMode="auto">
            <a:xfrm>
              <a:off x="3418" y="1837"/>
              <a:ext cx="22"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1" name="Line 124"/>
            <p:cNvSpPr>
              <a:spLocks noChangeShapeType="1"/>
            </p:cNvSpPr>
            <p:nvPr/>
          </p:nvSpPr>
          <p:spPr bwMode="auto">
            <a:xfrm>
              <a:off x="3440" y="1842"/>
              <a:ext cx="26" cy="5"/>
            </a:xfrm>
            <a:prstGeom prst="line">
              <a:avLst/>
            </a:prstGeom>
            <a:noFill/>
            <a:ln w="28575">
              <a:solidFill>
                <a:srgbClr val="FFFF00"/>
              </a:solidFill>
              <a:round/>
              <a:headEnd/>
              <a:tailEnd/>
            </a:ln>
          </p:spPr>
          <p:txBody>
            <a:bodyPr wrap="none" lIns="0" tIns="0" rIns="0" bIns="0">
              <a:spAutoFit/>
            </a:bodyPr>
            <a:lstStyle/>
            <a:p>
              <a:endParaRPr lang="en-US"/>
            </a:p>
          </p:txBody>
        </p:sp>
        <p:sp>
          <p:nvSpPr>
            <p:cNvPr id="372" name="Line 125"/>
            <p:cNvSpPr>
              <a:spLocks noChangeShapeType="1"/>
            </p:cNvSpPr>
            <p:nvPr/>
          </p:nvSpPr>
          <p:spPr bwMode="auto">
            <a:xfrm>
              <a:off x="3466" y="1847"/>
              <a:ext cx="27" cy="6"/>
            </a:xfrm>
            <a:prstGeom prst="line">
              <a:avLst/>
            </a:prstGeom>
            <a:noFill/>
            <a:ln w="28575">
              <a:solidFill>
                <a:srgbClr val="FFFF00"/>
              </a:solidFill>
              <a:round/>
              <a:headEnd/>
              <a:tailEnd/>
            </a:ln>
          </p:spPr>
          <p:txBody>
            <a:bodyPr wrap="none" lIns="0" tIns="0" rIns="0" bIns="0">
              <a:spAutoFit/>
            </a:bodyPr>
            <a:lstStyle/>
            <a:p>
              <a:endParaRPr lang="en-US"/>
            </a:p>
          </p:txBody>
        </p:sp>
        <p:sp>
          <p:nvSpPr>
            <p:cNvPr id="373" name="Line 126"/>
            <p:cNvSpPr>
              <a:spLocks noChangeShapeType="1"/>
            </p:cNvSpPr>
            <p:nvPr/>
          </p:nvSpPr>
          <p:spPr bwMode="auto">
            <a:xfrm>
              <a:off x="3493" y="1853"/>
              <a:ext cx="21" cy="10"/>
            </a:xfrm>
            <a:prstGeom prst="line">
              <a:avLst/>
            </a:prstGeom>
            <a:noFill/>
            <a:ln w="28575">
              <a:solidFill>
                <a:srgbClr val="FFFF00"/>
              </a:solidFill>
              <a:round/>
              <a:headEnd/>
              <a:tailEnd/>
            </a:ln>
          </p:spPr>
          <p:txBody>
            <a:bodyPr wrap="none" lIns="0" tIns="0" rIns="0" bIns="0">
              <a:spAutoFit/>
            </a:bodyPr>
            <a:lstStyle/>
            <a:p>
              <a:endParaRPr lang="en-US"/>
            </a:p>
          </p:txBody>
        </p:sp>
        <p:sp>
          <p:nvSpPr>
            <p:cNvPr id="374" name="Line 127"/>
            <p:cNvSpPr>
              <a:spLocks noChangeShapeType="1"/>
            </p:cNvSpPr>
            <p:nvPr/>
          </p:nvSpPr>
          <p:spPr bwMode="auto">
            <a:xfrm>
              <a:off x="1060"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5" name="Line 128"/>
            <p:cNvSpPr>
              <a:spLocks noChangeShapeType="1"/>
            </p:cNvSpPr>
            <p:nvPr/>
          </p:nvSpPr>
          <p:spPr bwMode="auto">
            <a:xfrm>
              <a:off x="1087" y="3070"/>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6" name="Line 129"/>
            <p:cNvSpPr>
              <a:spLocks noChangeShapeType="1"/>
            </p:cNvSpPr>
            <p:nvPr/>
          </p:nvSpPr>
          <p:spPr bwMode="auto">
            <a:xfrm>
              <a:off x="1108"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7" name="Line 130"/>
            <p:cNvSpPr>
              <a:spLocks noChangeShapeType="1"/>
            </p:cNvSpPr>
            <p:nvPr/>
          </p:nvSpPr>
          <p:spPr bwMode="auto">
            <a:xfrm>
              <a:off x="1135" y="3070"/>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78" name="Freeform 131"/>
            <p:cNvSpPr>
              <a:spLocks/>
            </p:cNvSpPr>
            <p:nvPr/>
          </p:nvSpPr>
          <p:spPr bwMode="auto">
            <a:xfrm>
              <a:off x="1162" y="3064"/>
              <a:ext cx="0" cy="174"/>
            </a:xfrm>
            <a:custGeom>
              <a:avLst/>
              <a:gdLst>
                <a:gd name="T0" fmla="*/ 0 w 24"/>
                <a:gd name="T1" fmla="*/ 6 h 6"/>
                <a:gd name="T2" fmla="*/ 4 w 24"/>
                <a:gd name="T3" fmla="*/ 0 h 6"/>
                <a:gd name="T4" fmla="*/ 4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79" name="Line 132"/>
            <p:cNvSpPr>
              <a:spLocks noChangeShapeType="1"/>
            </p:cNvSpPr>
            <p:nvPr/>
          </p:nvSpPr>
          <p:spPr bwMode="auto">
            <a:xfrm>
              <a:off x="1183" y="3064"/>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0" name="Line 133"/>
            <p:cNvSpPr>
              <a:spLocks noChangeShapeType="1"/>
            </p:cNvSpPr>
            <p:nvPr/>
          </p:nvSpPr>
          <p:spPr bwMode="auto">
            <a:xfrm>
              <a:off x="1210" y="3064"/>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1" name="Freeform 134"/>
            <p:cNvSpPr>
              <a:spLocks/>
            </p:cNvSpPr>
            <p:nvPr/>
          </p:nvSpPr>
          <p:spPr bwMode="auto">
            <a:xfrm>
              <a:off x="1236" y="3059"/>
              <a:ext cx="0" cy="174"/>
            </a:xfrm>
            <a:custGeom>
              <a:avLst/>
              <a:gdLst>
                <a:gd name="T0" fmla="*/ 0 w 24"/>
                <a:gd name="T1" fmla="*/ 3 h 6"/>
                <a:gd name="T2" fmla="*/ 6 w 24"/>
                <a:gd name="T3" fmla="*/ 0 h 6"/>
                <a:gd name="T4" fmla="*/ 6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0"/>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2" name="Line 135"/>
            <p:cNvSpPr>
              <a:spLocks noChangeShapeType="1"/>
            </p:cNvSpPr>
            <p:nvPr/>
          </p:nvSpPr>
          <p:spPr bwMode="auto">
            <a:xfrm>
              <a:off x="1258" y="3059"/>
              <a:ext cx="26"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3" name="Freeform 136"/>
            <p:cNvSpPr>
              <a:spLocks/>
            </p:cNvSpPr>
            <p:nvPr/>
          </p:nvSpPr>
          <p:spPr bwMode="auto">
            <a:xfrm>
              <a:off x="1284" y="3054"/>
              <a:ext cx="0" cy="174"/>
            </a:xfrm>
            <a:custGeom>
              <a:avLst/>
              <a:gdLst>
                <a:gd name="T0" fmla="*/ 0 w 30"/>
                <a:gd name="T1" fmla="*/ 3 h 6"/>
                <a:gd name="T2" fmla="*/ 5 w 30"/>
                <a:gd name="T3" fmla="*/ 0 h 6"/>
                <a:gd name="T4" fmla="*/ 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8" y="0"/>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384" name="Line 137"/>
            <p:cNvSpPr>
              <a:spLocks noChangeShapeType="1"/>
            </p:cNvSpPr>
            <p:nvPr/>
          </p:nvSpPr>
          <p:spPr bwMode="auto">
            <a:xfrm>
              <a:off x="1311" y="3054"/>
              <a:ext cx="21"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5" name="Line 138"/>
            <p:cNvSpPr>
              <a:spLocks noChangeShapeType="1"/>
            </p:cNvSpPr>
            <p:nvPr/>
          </p:nvSpPr>
          <p:spPr bwMode="auto">
            <a:xfrm flipV="1">
              <a:off x="1332" y="304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86" name="Line 139"/>
            <p:cNvSpPr>
              <a:spLocks noChangeShapeType="1"/>
            </p:cNvSpPr>
            <p:nvPr/>
          </p:nvSpPr>
          <p:spPr bwMode="auto">
            <a:xfrm flipV="1">
              <a:off x="1359" y="3043"/>
              <a:ext cx="21"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7" name="Line 140"/>
            <p:cNvSpPr>
              <a:spLocks noChangeShapeType="1"/>
            </p:cNvSpPr>
            <p:nvPr/>
          </p:nvSpPr>
          <p:spPr bwMode="auto">
            <a:xfrm flipV="1">
              <a:off x="1380" y="3038"/>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88" name="Line 141"/>
            <p:cNvSpPr>
              <a:spLocks noChangeShapeType="1"/>
            </p:cNvSpPr>
            <p:nvPr/>
          </p:nvSpPr>
          <p:spPr bwMode="auto">
            <a:xfrm>
              <a:off x="1407" y="3038"/>
              <a:ext cx="27"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389" name="Line 142"/>
            <p:cNvSpPr>
              <a:spLocks noChangeShapeType="1"/>
            </p:cNvSpPr>
            <p:nvPr/>
          </p:nvSpPr>
          <p:spPr bwMode="auto">
            <a:xfrm flipV="1">
              <a:off x="1434" y="3032"/>
              <a:ext cx="21"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0" name="Line 143"/>
            <p:cNvSpPr>
              <a:spLocks noChangeShapeType="1"/>
            </p:cNvSpPr>
            <p:nvPr/>
          </p:nvSpPr>
          <p:spPr bwMode="auto">
            <a:xfrm flipV="1">
              <a:off x="1455" y="3027"/>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1" name="Line 144"/>
            <p:cNvSpPr>
              <a:spLocks noChangeShapeType="1"/>
            </p:cNvSpPr>
            <p:nvPr/>
          </p:nvSpPr>
          <p:spPr bwMode="auto">
            <a:xfrm flipV="1">
              <a:off x="1482" y="3022"/>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2" name="Line 145"/>
            <p:cNvSpPr>
              <a:spLocks noChangeShapeType="1"/>
            </p:cNvSpPr>
            <p:nvPr/>
          </p:nvSpPr>
          <p:spPr bwMode="auto">
            <a:xfrm flipV="1">
              <a:off x="1508" y="3016"/>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3" name="Line 146"/>
            <p:cNvSpPr>
              <a:spLocks noChangeShapeType="1"/>
            </p:cNvSpPr>
            <p:nvPr/>
          </p:nvSpPr>
          <p:spPr bwMode="auto">
            <a:xfrm flipV="1">
              <a:off x="1530" y="3011"/>
              <a:ext cx="26"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4" name="Line 147"/>
            <p:cNvSpPr>
              <a:spLocks noChangeShapeType="1"/>
            </p:cNvSpPr>
            <p:nvPr/>
          </p:nvSpPr>
          <p:spPr bwMode="auto">
            <a:xfrm flipV="1">
              <a:off x="1556" y="3006"/>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5" name="Line 148"/>
            <p:cNvSpPr>
              <a:spLocks noChangeShapeType="1"/>
            </p:cNvSpPr>
            <p:nvPr/>
          </p:nvSpPr>
          <p:spPr bwMode="auto">
            <a:xfrm flipV="1">
              <a:off x="1583" y="2995"/>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396" name="Line 149"/>
            <p:cNvSpPr>
              <a:spLocks noChangeShapeType="1"/>
            </p:cNvSpPr>
            <p:nvPr/>
          </p:nvSpPr>
          <p:spPr bwMode="auto">
            <a:xfrm flipV="1">
              <a:off x="1604" y="2990"/>
              <a:ext cx="27" cy="5"/>
            </a:xfrm>
            <a:prstGeom prst="line">
              <a:avLst/>
            </a:prstGeom>
            <a:noFill/>
            <a:ln w="28575">
              <a:solidFill>
                <a:srgbClr val="FF00FF"/>
              </a:solidFill>
              <a:round/>
              <a:headEnd/>
              <a:tailEnd/>
            </a:ln>
          </p:spPr>
          <p:txBody>
            <a:bodyPr wrap="none" lIns="0" tIns="0" rIns="0" bIns="0">
              <a:spAutoFit/>
            </a:bodyPr>
            <a:lstStyle/>
            <a:p>
              <a:endParaRPr lang="en-US"/>
            </a:p>
          </p:txBody>
        </p:sp>
        <p:sp>
          <p:nvSpPr>
            <p:cNvPr id="397" name="Line 150"/>
            <p:cNvSpPr>
              <a:spLocks noChangeShapeType="1"/>
            </p:cNvSpPr>
            <p:nvPr/>
          </p:nvSpPr>
          <p:spPr bwMode="auto">
            <a:xfrm flipV="1">
              <a:off x="1631" y="2984"/>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398" name="Line 151"/>
            <p:cNvSpPr>
              <a:spLocks noChangeShapeType="1"/>
            </p:cNvSpPr>
            <p:nvPr/>
          </p:nvSpPr>
          <p:spPr bwMode="auto">
            <a:xfrm flipV="1">
              <a:off x="1658" y="2974"/>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399" name="Line 152"/>
            <p:cNvSpPr>
              <a:spLocks noChangeShapeType="1"/>
            </p:cNvSpPr>
            <p:nvPr/>
          </p:nvSpPr>
          <p:spPr bwMode="auto">
            <a:xfrm flipV="1">
              <a:off x="1679" y="2968"/>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0" name="Line 153"/>
            <p:cNvSpPr>
              <a:spLocks noChangeShapeType="1"/>
            </p:cNvSpPr>
            <p:nvPr/>
          </p:nvSpPr>
          <p:spPr bwMode="auto">
            <a:xfrm flipV="1">
              <a:off x="1706" y="2958"/>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1" name="Line 154"/>
            <p:cNvSpPr>
              <a:spLocks noChangeShapeType="1"/>
            </p:cNvSpPr>
            <p:nvPr/>
          </p:nvSpPr>
          <p:spPr bwMode="auto">
            <a:xfrm flipV="1">
              <a:off x="1732" y="2952"/>
              <a:ext cx="22"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2" name="Line 155"/>
            <p:cNvSpPr>
              <a:spLocks noChangeShapeType="1"/>
            </p:cNvSpPr>
            <p:nvPr/>
          </p:nvSpPr>
          <p:spPr bwMode="auto">
            <a:xfrm flipV="1">
              <a:off x="1754" y="2942"/>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3" name="Line 156"/>
            <p:cNvSpPr>
              <a:spLocks noChangeShapeType="1"/>
            </p:cNvSpPr>
            <p:nvPr/>
          </p:nvSpPr>
          <p:spPr bwMode="auto">
            <a:xfrm flipV="1">
              <a:off x="1780" y="2936"/>
              <a:ext cx="27" cy="6"/>
            </a:xfrm>
            <a:prstGeom prst="line">
              <a:avLst/>
            </a:prstGeom>
            <a:noFill/>
            <a:ln w="28575">
              <a:solidFill>
                <a:srgbClr val="FF00FF"/>
              </a:solidFill>
              <a:round/>
              <a:headEnd/>
              <a:tailEnd/>
            </a:ln>
          </p:spPr>
          <p:txBody>
            <a:bodyPr wrap="none" lIns="0" tIns="0" rIns="0" bIns="0">
              <a:spAutoFit/>
            </a:bodyPr>
            <a:lstStyle/>
            <a:p>
              <a:endParaRPr lang="en-US"/>
            </a:p>
          </p:txBody>
        </p:sp>
        <p:sp>
          <p:nvSpPr>
            <p:cNvPr id="404" name="Line 157"/>
            <p:cNvSpPr>
              <a:spLocks noChangeShapeType="1"/>
            </p:cNvSpPr>
            <p:nvPr/>
          </p:nvSpPr>
          <p:spPr bwMode="auto">
            <a:xfrm flipV="1">
              <a:off x="1807" y="292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5" name="Line 158"/>
            <p:cNvSpPr>
              <a:spLocks noChangeShapeType="1"/>
            </p:cNvSpPr>
            <p:nvPr/>
          </p:nvSpPr>
          <p:spPr bwMode="auto">
            <a:xfrm flipV="1">
              <a:off x="1828" y="2915"/>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6" name="Line 159"/>
            <p:cNvSpPr>
              <a:spLocks noChangeShapeType="1"/>
            </p:cNvSpPr>
            <p:nvPr/>
          </p:nvSpPr>
          <p:spPr bwMode="auto">
            <a:xfrm flipV="1">
              <a:off x="1855" y="2904"/>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7" name="Line 160"/>
            <p:cNvSpPr>
              <a:spLocks noChangeShapeType="1"/>
            </p:cNvSpPr>
            <p:nvPr/>
          </p:nvSpPr>
          <p:spPr bwMode="auto">
            <a:xfrm flipV="1">
              <a:off x="1876" y="2894"/>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08" name="Line 161"/>
            <p:cNvSpPr>
              <a:spLocks noChangeShapeType="1"/>
            </p:cNvSpPr>
            <p:nvPr/>
          </p:nvSpPr>
          <p:spPr bwMode="auto">
            <a:xfrm flipV="1">
              <a:off x="1903" y="2883"/>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09" name="Line 162"/>
            <p:cNvSpPr>
              <a:spLocks noChangeShapeType="1"/>
            </p:cNvSpPr>
            <p:nvPr/>
          </p:nvSpPr>
          <p:spPr bwMode="auto">
            <a:xfrm flipV="1">
              <a:off x="1930" y="2872"/>
              <a:ext cx="21"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0" name="Line 163"/>
            <p:cNvSpPr>
              <a:spLocks noChangeShapeType="1"/>
            </p:cNvSpPr>
            <p:nvPr/>
          </p:nvSpPr>
          <p:spPr bwMode="auto">
            <a:xfrm flipV="1">
              <a:off x="1951" y="2862"/>
              <a:ext cx="27"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1" name="Line 164"/>
            <p:cNvSpPr>
              <a:spLocks noChangeShapeType="1"/>
            </p:cNvSpPr>
            <p:nvPr/>
          </p:nvSpPr>
          <p:spPr bwMode="auto">
            <a:xfrm flipV="1">
              <a:off x="1978" y="2851"/>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2" name="Line 165"/>
            <p:cNvSpPr>
              <a:spLocks noChangeShapeType="1"/>
            </p:cNvSpPr>
            <p:nvPr/>
          </p:nvSpPr>
          <p:spPr bwMode="auto">
            <a:xfrm flipV="1">
              <a:off x="2004" y="2840"/>
              <a:ext cx="22"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3" name="Line 166"/>
            <p:cNvSpPr>
              <a:spLocks noChangeShapeType="1"/>
            </p:cNvSpPr>
            <p:nvPr/>
          </p:nvSpPr>
          <p:spPr bwMode="auto">
            <a:xfrm flipV="1">
              <a:off x="2026" y="2830"/>
              <a:ext cx="26"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4" name="Line 167"/>
            <p:cNvSpPr>
              <a:spLocks noChangeShapeType="1"/>
            </p:cNvSpPr>
            <p:nvPr/>
          </p:nvSpPr>
          <p:spPr bwMode="auto">
            <a:xfrm flipV="1">
              <a:off x="2052" y="2819"/>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5" name="Freeform 168"/>
            <p:cNvSpPr>
              <a:spLocks/>
            </p:cNvSpPr>
            <p:nvPr/>
          </p:nvSpPr>
          <p:spPr bwMode="auto">
            <a:xfrm>
              <a:off x="2079" y="2803"/>
              <a:ext cx="0" cy="174"/>
            </a:xfrm>
            <a:custGeom>
              <a:avLst/>
              <a:gdLst>
                <a:gd name="T0" fmla="*/ 0 w 24"/>
                <a:gd name="T1" fmla="*/ 4 h 18"/>
                <a:gd name="T2" fmla="*/ 4 w 24"/>
                <a:gd name="T3" fmla="*/ 4 h 18"/>
                <a:gd name="T4" fmla="*/ 4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6" name="Line 169"/>
            <p:cNvSpPr>
              <a:spLocks noChangeShapeType="1"/>
            </p:cNvSpPr>
            <p:nvPr/>
          </p:nvSpPr>
          <p:spPr bwMode="auto">
            <a:xfrm flipV="1">
              <a:off x="2100" y="2792"/>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17" name="Freeform 170"/>
            <p:cNvSpPr>
              <a:spLocks/>
            </p:cNvSpPr>
            <p:nvPr/>
          </p:nvSpPr>
          <p:spPr bwMode="auto">
            <a:xfrm>
              <a:off x="2127" y="2776"/>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18" name="Line 171"/>
            <p:cNvSpPr>
              <a:spLocks noChangeShapeType="1"/>
            </p:cNvSpPr>
            <p:nvPr/>
          </p:nvSpPr>
          <p:spPr bwMode="auto">
            <a:xfrm flipV="1">
              <a:off x="2154" y="2766"/>
              <a:ext cx="21" cy="10"/>
            </a:xfrm>
            <a:prstGeom prst="line">
              <a:avLst/>
            </a:prstGeom>
            <a:noFill/>
            <a:ln w="28575">
              <a:solidFill>
                <a:srgbClr val="FF00FF"/>
              </a:solidFill>
              <a:round/>
              <a:headEnd/>
              <a:tailEnd/>
            </a:ln>
          </p:spPr>
          <p:txBody>
            <a:bodyPr wrap="none" lIns="0" tIns="0" rIns="0" bIns="0">
              <a:spAutoFit/>
            </a:bodyPr>
            <a:lstStyle/>
            <a:p>
              <a:endParaRPr lang="en-US"/>
            </a:p>
          </p:txBody>
        </p:sp>
        <p:sp>
          <p:nvSpPr>
            <p:cNvPr id="419" name="Freeform 172"/>
            <p:cNvSpPr>
              <a:spLocks/>
            </p:cNvSpPr>
            <p:nvPr/>
          </p:nvSpPr>
          <p:spPr bwMode="auto">
            <a:xfrm>
              <a:off x="2175" y="2750"/>
              <a:ext cx="0" cy="174"/>
            </a:xfrm>
            <a:custGeom>
              <a:avLst/>
              <a:gdLst>
                <a:gd name="T0" fmla="*/ 0 w 30"/>
                <a:gd name="T1" fmla="*/ 4 h 18"/>
                <a:gd name="T2" fmla="*/ 5 w 30"/>
                <a:gd name="T3" fmla="*/ 4 h 18"/>
                <a:gd name="T4" fmla="*/ 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20" name="Line 173"/>
            <p:cNvSpPr>
              <a:spLocks noChangeShapeType="1"/>
            </p:cNvSpPr>
            <p:nvPr/>
          </p:nvSpPr>
          <p:spPr bwMode="auto">
            <a:xfrm flipV="1">
              <a:off x="2202" y="2739"/>
              <a:ext cx="26"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1" name="Line 174"/>
            <p:cNvSpPr>
              <a:spLocks noChangeShapeType="1"/>
            </p:cNvSpPr>
            <p:nvPr/>
          </p:nvSpPr>
          <p:spPr bwMode="auto">
            <a:xfrm flipV="1">
              <a:off x="2228" y="2723"/>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2" name="Line 175"/>
            <p:cNvSpPr>
              <a:spLocks noChangeShapeType="1"/>
            </p:cNvSpPr>
            <p:nvPr/>
          </p:nvSpPr>
          <p:spPr bwMode="auto">
            <a:xfrm flipV="1">
              <a:off x="2250" y="2707"/>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3" name="Line 176"/>
            <p:cNvSpPr>
              <a:spLocks noChangeShapeType="1"/>
            </p:cNvSpPr>
            <p:nvPr/>
          </p:nvSpPr>
          <p:spPr bwMode="auto">
            <a:xfrm flipV="1">
              <a:off x="2276" y="2696"/>
              <a:ext cx="27" cy="11"/>
            </a:xfrm>
            <a:prstGeom prst="line">
              <a:avLst/>
            </a:prstGeom>
            <a:noFill/>
            <a:ln w="28575">
              <a:solidFill>
                <a:srgbClr val="FF00FF"/>
              </a:solidFill>
              <a:round/>
              <a:headEnd/>
              <a:tailEnd/>
            </a:ln>
          </p:spPr>
          <p:txBody>
            <a:bodyPr wrap="none" lIns="0" tIns="0" rIns="0" bIns="0">
              <a:spAutoFit/>
            </a:bodyPr>
            <a:lstStyle/>
            <a:p>
              <a:endParaRPr lang="en-US"/>
            </a:p>
          </p:txBody>
        </p:sp>
        <p:sp>
          <p:nvSpPr>
            <p:cNvPr id="424" name="Line 177"/>
            <p:cNvSpPr>
              <a:spLocks noChangeShapeType="1"/>
            </p:cNvSpPr>
            <p:nvPr/>
          </p:nvSpPr>
          <p:spPr bwMode="auto">
            <a:xfrm flipV="1">
              <a:off x="2303" y="268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5" name="Line 178"/>
            <p:cNvSpPr>
              <a:spLocks noChangeShapeType="1"/>
            </p:cNvSpPr>
            <p:nvPr/>
          </p:nvSpPr>
          <p:spPr bwMode="auto">
            <a:xfrm flipV="1">
              <a:off x="2324" y="2664"/>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6" name="Line 179"/>
            <p:cNvSpPr>
              <a:spLocks noChangeShapeType="1"/>
            </p:cNvSpPr>
            <p:nvPr/>
          </p:nvSpPr>
          <p:spPr bwMode="auto">
            <a:xfrm flipV="1">
              <a:off x="2351" y="2648"/>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7" name="Line 180"/>
            <p:cNvSpPr>
              <a:spLocks noChangeShapeType="1"/>
            </p:cNvSpPr>
            <p:nvPr/>
          </p:nvSpPr>
          <p:spPr bwMode="auto">
            <a:xfrm flipV="1">
              <a:off x="2372" y="2632"/>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8" name="Line 181"/>
            <p:cNvSpPr>
              <a:spLocks noChangeShapeType="1"/>
            </p:cNvSpPr>
            <p:nvPr/>
          </p:nvSpPr>
          <p:spPr bwMode="auto">
            <a:xfrm flipV="1">
              <a:off x="2399" y="261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29" name="Line 182"/>
            <p:cNvSpPr>
              <a:spLocks noChangeShapeType="1"/>
            </p:cNvSpPr>
            <p:nvPr/>
          </p:nvSpPr>
          <p:spPr bwMode="auto">
            <a:xfrm flipV="1">
              <a:off x="2426" y="2600"/>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0" name="Freeform 183"/>
            <p:cNvSpPr>
              <a:spLocks/>
            </p:cNvSpPr>
            <p:nvPr/>
          </p:nvSpPr>
          <p:spPr bwMode="auto">
            <a:xfrm>
              <a:off x="2447" y="2579"/>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1" name="Line 184"/>
            <p:cNvSpPr>
              <a:spLocks noChangeShapeType="1"/>
            </p:cNvSpPr>
            <p:nvPr/>
          </p:nvSpPr>
          <p:spPr bwMode="auto">
            <a:xfrm flipV="1">
              <a:off x="2474" y="2563"/>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2" name="Line 185"/>
            <p:cNvSpPr>
              <a:spLocks noChangeShapeType="1"/>
            </p:cNvSpPr>
            <p:nvPr/>
          </p:nvSpPr>
          <p:spPr bwMode="auto">
            <a:xfrm flipV="1">
              <a:off x="2500" y="2547"/>
              <a:ext cx="22"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3" name="Line 186"/>
            <p:cNvSpPr>
              <a:spLocks noChangeShapeType="1"/>
            </p:cNvSpPr>
            <p:nvPr/>
          </p:nvSpPr>
          <p:spPr bwMode="auto">
            <a:xfrm flipV="1">
              <a:off x="2522" y="2531"/>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4" name="Freeform 187"/>
            <p:cNvSpPr>
              <a:spLocks/>
            </p:cNvSpPr>
            <p:nvPr/>
          </p:nvSpPr>
          <p:spPr bwMode="auto">
            <a:xfrm>
              <a:off x="2548" y="2510"/>
              <a:ext cx="0" cy="174"/>
            </a:xfrm>
            <a:custGeom>
              <a:avLst/>
              <a:gdLst>
                <a:gd name="T0" fmla="*/ 0 w 30"/>
                <a:gd name="T1" fmla="*/ 4 h 24"/>
                <a:gd name="T2" fmla="*/ 5 w 30"/>
                <a:gd name="T3" fmla="*/ 4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5" name="Line 188"/>
            <p:cNvSpPr>
              <a:spLocks noChangeShapeType="1"/>
            </p:cNvSpPr>
            <p:nvPr/>
          </p:nvSpPr>
          <p:spPr bwMode="auto">
            <a:xfrm flipV="1">
              <a:off x="2575" y="2494"/>
              <a:ext cx="21"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6" name="Freeform 189"/>
            <p:cNvSpPr>
              <a:spLocks/>
            </p:cNvSpPr>
            <p:nvPr/>
          </p:nvSpPr>
          <p:spPr bwMode="auto">
            <a:xfrm>
              <a:off x="2596" y="2472"/>
              <a:ext cx="0" cy="174"/>
            </a:xfrm>
            <a:custGeom>
              <a:avLst/>
              <a:gdLst>
                <a:gd name="T0" fmla="*/ 0 w 30"/>
                <a:gd name="T1" fmla="*/ 6 h 24"/>
                <a:gd name="T2" fmla="*/ 5 w 30"/>
                <a:gd name="T3" fmla="*/ 6 h 24"/>
                <a:gd name="T4" fmla="*/ 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37" name="Line 190"/>
            <p:cNvSpPr>
              <a:spLocks noChangeShapeType="1"/>
            </p:cNvSpPr>
            <p:nvPr/>
          </p:nvSpPr>
          <p:spPr bwMode="auto">
            <a:xfrm flipV="1">
              <a:off x="2623" y="2456"/>
              <a:ext cx="27"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38" name="Line 191"/>
            <p:cNvSpPr>
              <a:spLocks noChangeShapeType="1"/>
            </p:cNvSpPr>
            <p:nvPr/>
          </p:nvSpPr>
          <p:spPr bwMode="auto">
            <a:xfrm flipV="1">
              <a:off x="2650" y="2435"/>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39" name="Line 192"/>
            <p:cNvSpPr>
              <a:spLocks noChangeShapeType="1"/>
            </p:cNvSpPr>
            <p:nvPr/>
          </p:nvSpPr>
          <p:spPr bwMode="auto">
            <a:xfrm flipV="1">
              <a:off x="2671" y="241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0" name="Line 193"/>
            <p:cNvSpPr>
              <a:spLocks noChangeShapeType="1"/>
            </p:cNvSpPr>
            <p:nvPr/>
          </p:nvSpPr>
          <p:spPr bwMode="auto">
            <a:xfrm flipV="1">
              <a:off x="2698" y="2398"/>
              <a:ext cx="26" cy="16"/>
            </a:xfrm>
            <a:prstGeom prst="line">
              <a:avLst/>
            </a:prstGeom>
            <a:noFill/>
            <a:ln w="28575">
              <a:solidFill>
                <a:srgbClr val="FF00FF"/>
              </a:solidFill>
              <a:round/>
              <a:headEnd/>
              <a:tailEnd/>
            </a:ln>
          </p:spPr>
          <p:txBody>
            <a:bodyPr wrap="none" lIns="0" tIns="0" rIns="0" bIns="0">
              <a:spAutoFit/>
            </a:bodyPr>
            <a:lstStyle/>
            <a:p>
              <a:endParaRPr lang="en-US"/>
            </a:p>
          </p:txBody>
        </p:sp>
        <p:sp>
          <p:nvSpPr>
            <p:cNvPr id="441" name="Line 194"/>
            <p:cNvSpPr>
              <a:spLocks noChangeShapeType="1"/>
            </p:cNvSpPr>
            <p:nvPr/>
          </p:nvSpPr>
          <p:spPr bwMode="auto">
            <a:xfrm flipV="1">
              <a:off x="2724" y="2376"/>
              <a:ext cx="22"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2" name="Line 195"/>
            <p:cNvSpPr>
              <a:spLocks noChangeShapeType="1"/>
            </p:cNvSpPr>
            <p:nvPr/>
          </p:nvSpPr>
          <p:spPr bwMode="auto">
            <a:xfrm flipV="1">
              <a:off x="2746" y="2355"/>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3" name="Line 196"/>
            <p:cNvSpPr>
              <a:spLocks noChangeShapeType="1"/>
            </p:cNvSpPr>
            <p:nvPr/>
          </p:nvSpPr>
          <p:spPr bwMode="auto">
            <a:xfrm flipV="1">
              <a:off x="2773" y="2334"/>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4" name="Line 197"/>
            <p:cNvSpPr>
              <a:spLocks noChangeShapeType="1"/>
            </p:cNvSpPr>
            <p:nvPr/>
          </p:nvSpPr>
          <p:spPr bwMode="auto">
            <a:xfrm flipV="1">
              <a:off x="2800" y="2312"/>
              <a:ext cx="21"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5" name="Line 198"/>
            <p:cNvSpPr>
              <a:spLocks noChangeShapeType="1"/>
            </p:cNvSpPr>
            <p:nvPr/>
          </p:nvSpPr>
          <p:spPr bwMode="auto">
            <a:xfrm flipV="1">
              <a:off x="2821" y="2291"/>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6" name="Line 199"/>
            <p:cNvSpPr>
              <a:spLocks noChangeShapeType="1"/>
            </p:cNvSpPr>
            <p:nvPr/>
          </p:nvSpPr>
          <p:spPr bwMode="auto">
            <a:xfrm flipV="1">
              <a:off x="2848" y="2270"/>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7" name="Line 200"/>
            <p:cNvSpPr>
              <a:spLocks noChangeShapeType="1"/>
            </p:cNvSpPr>
            <p:nvPr/>
          </p:nvSpPr>
          <p:spPr bwMode="auto">
            <a:xfrm flipV="1">
              <a:off x="2869" y="2248"/>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48" name="Line 201"/>
            <p:cNvSpPr>
              <a:spLocks noChangeShapeType="1"/>
            </p:cNvSpPr>
            <p:nvPr/>
          </p:nvSpPr>
          <p:spPr bwMode="auto">
            <a:xfrm flipV="1">
              <a:off x="2896" y="2227"/>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49" name="Line 202"/>
            <p:cNvSpPr>
              <a:spLocks noChangeShapeType="1"/>
            </p:cNvSpPr>
            <p:nvPr/>
          </p:nvSpPr>
          <p:spPr bwMode="auto">
            <a:xfrm flipV="1">
              <a:off x="2922" y="2200"/>
              <a:ext cx="22"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0" name="Line 203"/>
            <p:cNvSpPr>
              <a:spLocks noChangeShapeType="1"/>
            </p:cNvSpPr>
            <p:nvPr/>
          </p:nvSpPr>
          <p:spPr bwMode="auto">
            <a:xfrm flipV="1">
              <a:off x="2944" y="2179"/>
              <a:ext cx="26"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1" name="Line 204"/>
            <p:cNvSpPr>
              <a:spLocks noChangeShapeType="1"/>
            </p:cNvSpPr>
            <p:nvPr/>
          </p:nvSpPr>
          <p:spPr bwMode="auto">
            <a:xfrm flipV="1">
              <a:off x="2970" y="2158"/>
              <a:ext cx="27"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2" name="Line 205"/>
            <p:cNvSpPr>
              <a:spLocks noChangeShapeType="1"/>
            </p:cNvSpPr>
            <p:nvPr/>
          </p:nvSpPr>
          <p:spPr bwMode="auto">
            <a:xfrm flipV="1">
              <a:off x="2997" y="2131"/>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3" name="Line 206"/>
            <p:cNvSpPr>
              <a:spLocks noChangeShapeType="1"/>
            </p:cNvSpPr>
            <p:nvPr/>
          </p:nvSpPr>
          <p:spPr bwMode="auto">
            <a:xfrm flipV="1">
              <a:off x="3018" y="2109"/>
              <a:ext cx="27"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54" name="Line 207"/>
            <p:cNvSpPr>
              <a:spLocks noChangeShapeType="1"/>
            </p:cNvSpPr>
            <p:nvPr/>
          </p:nvSpPr>
          <p:spPr bwMode="auto">
            <a:xfrm flipV="1">
              <a:off x="3045" y="2082"/>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5" name="Line 208"/>
            <p:cNvSpPr>
              <a:spLocks noChangeShapeType="1"/>
            </p:cNvSpPr>
            <p:nvPr/>
          </p:nvSpPr>
          <p:spPr bwMode="auto">
            <a:xfrm flipV="1">
              <a:off x="3072" y="2061"/>
              <a:ext cx="21" cy="21"/>
            </a:xfrm>
            <a:prstGeom prst="line">
              <a:avLst/>
            </a:prstGeom>
            <a:noFill/>
            <a:ln w="28575">
              <a:solidFill>
                <a:srgbClr val="FF00FF"/>
              </a:solidFill>
              <a:round/>
              <a:headEnd/>
              <a:tailEnd/>
            </a:ln>
          </p:spPr>
          <p:txBody>
            <a:bodyPr wrap="none" lIns="0" tIns="0" rIns="0" bIns="0">
              <a:spAutoFit/>
            </a:bodyPr>
            <a:lstStyle/>
            <a:p>
              <a:endParaRPr lang="en-US"/>
            </a:p>
          </p:txBody>
        </p:sp>
        <p:sp>
          <p:nvSpPr>
            <p:cNvPr id="456" name="Line 209"/>
            <p:cNvSpPr>
              <a:spLocks noChangeShapeType="1"/>
            </p:cNvSpPr>
            <p:nvPr/>
          </p:nvSpPr>
          <p:spPr bwMode="auto">
            <a:xfrm flipV="1">
              <a:off x="3093" y="2034"/>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7" name="Line 210"/>
            <p:cNvSpPr>
              <a:spLocks noChangeShapeType="1"/>
            </p:cNvSpPr>
            <p:nvPr/>
          </p:nvSpPr>
          <p:spPr bwMode="auto">
            <a:xfrm flipV="1">
              <a:off x="3120" y="2007"/>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58" name="Line 211"/>
            <p:cNvSpPr>
              <a:spLocks noChangeShapeType="1"/>
            </p:cNvSpPr>
            <p:nvPr/>
          </p:nvSpPr>
          <p:spPr bwMode="auto">
            <a:xfrm flipV="1">
              <a:off x="3146" y="1981"/>
              <a:ext cx="22"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59" name="Line 212"/>
            <p:cNvSpPr>
              <a:spLocks noChangeShapeType="1"/>
            </p:cNvSpPr>
            <p:nvPr/>
          </p:nvSpPr>
          <p:spPr bwMode="auto">
            <a:xfrm flipV="1">
              <a:off x="3168" y="1959"/>
              <a:ext cx="26" cy="22"/>
            </a:xfrm>
            <a:prstGeom prst="line">
              <a:avLst/>
            </a:prstGeom>
            <a:noFill/>
            <a:ln w="28575">
              <a:solidFill>
                <a:srgbClr val="FF00FF"/>
              </a:solidFill>
              <a:round/>
              <a:headEnd/>
              <a:tailEnd/>
            </a:ln>
          </p:spPr>
          <p:txBody>
            <a:bodyPr wrap="none" lIns="0" tIns="0" rIns="0" bIns="0">
              <a:spAutoFit/>
            </a:bodyPr>
            <a:lstStyle/>
            <a:p>
              <a:endParaRPr lang="en-US"/>
            </a:p>
          </p:txBody>
        </p:sp>
        <p:sp>
          <p:nvSpPr>
            <p:cNvPr id="460" name="Line 213"/>
            <p:cNvSpPr>
              <a:spLocks noChangeShapeType="1"/>
            </p:cNvSpPr>
            <p:nvPr/>
          </p:nvSpPr>
          <p:spPr bwMode="auto">
            <a:xfrm flipV="1">
              <a:off x="3194" y="193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1" name="Line 214"/>
            <p:cNvSpPr>
              <a:spLocks noChangeShapeType="1"/>
            </p:cNvSpPr>
            <p:nvPr/>
          </p:nvSpPr>
          <p:spPr bwMode="auto">
            <a:xfrm flipV="1">
              <a:off x="3221" y="190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2" name="Line 215"/>
            <p:cNvSpPr>
              <a:spLocks noChangeShapeType="1"/>
            </p:cNvSpPr>
            <p:nvPr/>
          </p:nvSpPr>
          <p:spPr bwMode="auto">
            <a:xfrm flipV="1">
              <a:off x="3242" y="187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3" name="Line 216"/>
            <p:cNvSpPr>
              <a:spLocks noChangeShapeType="1"/>
            </p:cNvSpPr>
            <p:nvPr/>
          </p:nvSpPr>
          <p:spPr bwMode="auto">
            <a:xfrm flipV="1">
              <a:off x="3269" y="1853"/>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4" name="Line 217"/>
            <p:cNvSpPr>
              <a:spLocks noChangeShapeType="1"/>
            </p:cNvSpPr>
            <p:nvPr/>
          </p:nvSpPr>
          <p:spPr bwMode="auto">
            <a:xfrm flipV="1">
              <a:off x="3296" y="1826"/>
              <a:ext cx="21"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5" name="Line 218"/>
            <p:cNvSpPr>
              <a:spLocks noChangeShapeType="1"/>
            </p:cNvSpPr>
            <p:nvPr/>
          </p:nvSpPr>
          <p:spPr bwMode="auto">
            <a:xfrm flipV="1">
              <a:off x="3317" y="1799"/>
              <a:ext cx="27"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6" name="Freeform 219"/>
            <p:cNvSpPr>
              <a:spLocks/>
            </p:cNvSpPr>
            <p:nvPr/>
          </p:nvSpPr>
          <p:spPr bwMode="auto">
            <a:xfrm>
              <a:off x="3344" y="1767"/>
              <a:ext cx="0" cy="174"/>
            </a:xfrm>
            <a:custGeom>
              <a:avLst/>
              <a:gdLst>
                <a:gd name="T0" fmla="*/ 0 w 24"/>
                <a:gd name="T1" fmla="*/ 4 h 36"/>
                <a:gd name="T2" fmla="*/ 4 w 24"/>
                <a:gd name="T3" fmla="*/ 4 h 36"/>
                <a:gd name="T4" fmla="*/ 4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67" name="Line 220"/>
            <p:cNvSpPr>
              <a:spLocks noChangeShapeType="1"/>
            </p:cNvSpPr>
            <p:nvPr/>
          </p:nvSpPr>
          <p:spPr bwMode="auto">
            <a:xfrm flipV="1">
              <a:off x="3365" y="1741"/>
              <a:ext cx="27"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68" name="Line 221"/>
            <p:cNvSpPr>
              <a:spLocks noChangeShapeType="1"/>
            </p:cNvSpPr>
            <p:nvPr/>
          </p:nvSpPr>
          <p:spPr bwMode="auto">
            <a:xfrm flipV="1">
              <a:off x="3392" y="1714"/>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69" name="Freeform 222"/>
            <p:cNvSpPr>
              <a:spLocks/>
            </p:cNvSpPr>
            <p:nvPr/>
          </p:nvSpPr>
          <p:spPr bwMode="auto">
            <a:xfrm>
              <a:off x="3418" y="1682"/>
              <a:ext cx="0" cy="174"/>
            </a:xfrm>
            <a:custGeom>
              <a:avLst/>
              <a:gdLst>
                <a:gd name="T0" fmla="*/ 0 w 24"/>
                <a:gd name="T1" fmla="*/ 4 h 36"/>
                <a:gd name="T2" fmla="*/ 6 w 24"/>
                <a:gd name="T3" fmla="*/ 4 h 36"/>
                <a:gd name="T4" fmla="*/ 6 w 24"/>
                <a:gd name="T5" fmla="*/ 0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36"/>
                  </a:moveTo>
                  <a:lnTo>
                    <a:pt x="12" y="18"/>
                  </a:lnTo>
                  <a:lnTo>
                    <a:pt x="24"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0" name="Line 223"/>
            <p:cNvSpPr>
              <a:spLocks noChangeShapeType="1"/>
            </p:cNvSpPr>
            <p:nvPr/>
          </p:nvSpPr>
          <p:spPr bwMode="auto">
            <a:xfrm flipV="1">
              <a:off x="3440" y="1655"/>
              <a:ext cx="26" cy="27"/>
            </a:xfrm>
            <a:prstGeom prst="line">
              <a:avLst/>
            </a:prstGeom>
            <a:noFill/>
            <a:ln w="28575">
              <a:solidFill>
                <a:srgbClr val="FF00FF"/>
              </a:solidFill>
              <a:round/>
              <a:headEnd/>
              <a:tailEnd/>
            </a:ln>
          </p:spPr>
          <p:txBody>
            <a:bodyPr wrap="none" lIns="0" tIns="0" rIns="0" bIns="0">
              <a:spAutoFit/>
            </a:bodyPr>
            <a:lstStyle/>
            <a:p>
              <a:endParaRPr lang="en-US"/>
            </a:p>
          </p:txBody>
        </p:sp>
        <p:sp>
          <p:nvSpPr>
            <p:cNvPr id="471" name="Freeform 224"/>
            <p:cNvSpPr>
              <a:spLocks/>
            </p:cNvSpPr>
            <p:nvPr/>
          </p:nvSpPr>
          <p:spPr bwMode="auto">
            <a:xfrm>
              <a:off x="3466" y="1623"/>
              <a:ext cx="0" cy="174"/>
            </a:xfrm>
            <a:custGeom>
              <a:avLst/>
              <a:gdLst>
                <a:gd name="T0" fmla="*/ 0 w 30"/>
                <a:gd name="T1" fmla="*/ 4 h 36"/>
                <a:gd name="T2" fmla="*/ 5 w 30"/>
                <a:gd name="T3" fmla="*/ 4 h 36"/>
                <a:gd name="T4" fmla="*/ 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8" y="18"/>
                  </a:lnTo>
                  <a:lnTo>
                    <a:pt x="30" y="0"/>
                  </a:lnTo>
                </a:path>
              </a:pathLst>
            </a:custGeom>
            <a:noFill/>
            <a:ln w="28575">
              <a:solidFill>
                <a:srgbClr val="FF00FF"/>
              </a:solidFill>
              <a:prstDash val="solid"/>
              <a:round/>
              <a:headEnd/>
              <a:tailEnd/>
            </a:ln>
          </p:spPr>
          <p:txBody>
            <a:bodyPr wrap="none" lIns="0" tIns="0" rIns="0" bIns="0">
              <a:spAutoFit/>
            </a:bodyPr>
            <a:lstStyle/>
            <a:p>
              <a:endParaRPr lang="en-US"/>
            </a:p>
          </p:txBody>
        </p:sp>
        <p:sp>
          <p:nvSpPr>
            <p:cNvPr id="472" name="Line 225"/>
            <p:cNvSpPr>
              <a:spLocks noChangeShapeType="1"/>
            </p:cNvSpPr>
            <p:nvPr/>
          </p:nvSpPr>
          <p:spPr bwMode="auto">
            <a:xfrm flipV="1">
              <a:off x="3493" y="1597"/>
              <a:ext cx="21" cy="26"/>
            </a:xfrm>
            <a:prstGeom prst="line">
              <a:avLst/>
            </a:prstGeom>
            <a:noFill/>
            <a:ln w="28575">
              <a:solidFill>
                <a:srgbClr val="FF00FF"/>
              </a:solidFill>
              <a:round/>
              <a:headEnd/>
              <a:tailEnd/>
            </a:ln>
          </p:spPr>
          <p:txBody>
            <a:bodyPr wrap="none" lIns="0" tIns="0" rIns="0" bIns="0">
              <a:spAutoFit/>
            </a:bodyPr>
            <a:lstStyle/>
            <a:p>
              <a:endParaRPr lang="en-US"/>
            </a:p>
          </p:txBody>
        </p:sp>
        <p:sp>
          <p:nvSpPr>
            <p:cNvPr id="473" name="Rectangle 226"/>
            <p:cNvSpPr>
              <a:spLocks noChangeArrowheads="1"/>
            </p:cNvSpPr>
            <p:nvPr/>
          </p:nvSpPr>
          <p:spPr bwMode="auto">
            <a:xfrm>
              <a:off x="2164" y="1056"/>
              <a:ext cx="815"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Pumping</a:t>
              </a:r>
              <a:r>
                <a:rPr lang="en-US" sz="1500">
                  <a:solidFill>
                    <a:srgbClr val="FFFFCC"/>
                  </a:solidFill>
                </a:rPr>
                <a:t> </a:t>
              </a:r>
              <a:r>
                <a:rPr lang="en-US" sz="1500">
                  <a:solidFill>
                    <a:schemeClr val="tx1"/>
                  </a:solidFill>
                </a:rPr>
                <a:t>Energy</a:t>
              </a:r>
              <a:endParaRPr lang="en-US" b="0">
                <a:solidFill>
                  <a:schemeClr val="tx1"/>
                </a:solidFill>
                <a:latin typeface="Times New Roman" pitchFamily="18" charset="0"/>
              </a:endParaRPr>
            </a:p>
          </p:txBody>
        </p:sp>
        <p:sp>
          <p:nvSpPr>
            <p:cNvPr id="474" name="Rectangle 227"/>
            <p:cNvSpPr>
              <a:spLocks noChangeArrowheads="1"/>
            </p:cNvSpPr>
            <p:nvPr/>
          </p:nvSpPr>
          <p:spPr bwMode="auto">
            <a:xfrm>
              <a:off x="895" y="3000"/>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75" name="Rectangle 228"/>
            <p:cNvSpPr>
              <a:spLocks noChangeArrowheads="1"/>
            </p:cNvSpPr>
            <p:nvPr/>
          </p:nvSpPr>
          <p:spPr bwMode="auto">
            <a:xfrm>
              <a:off x="826" y="2701"/>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a:t>
              </a:r>
              <a:endParaRPr lang="en-US" b="0">
                <a:solidFill>
                  <a:schemeClr val="tx1"/>
                </a:solidFill>
                <a:latin typeface="Times New Roman" pitchFamily="18" charset="0"/>
              </a:endParaRPr>
            </a:p>
          </p:txBody>
        </p:sp>
        <p:sp>
          <p:nvSpPr>
            <p:cNvPr id="476" name="Rectangle 229"/>
            <p:cNvSpPr>
              <a:spLocks noChangeArrowheads="1"/>
            </p:cNvSpPr>
            <p:nvPr/>
          </p:nvSpPr>
          <p:spPr bwMode="auto">
            <a:xfrm>
              <a:off x="826" y="23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a:t>
              </a:r>
              <a:endParaRPr lang="en-US" b="0">
                <a:solidFill>
                  <a:schemeClr val="tx1"/>
                </a:solidFill>
                <a:latin typeface="Times New Roman" pitchFamily="18" charset="0"/>
              </a:endParaRPr>
            </a:p>
          </p:txBody>
        </p:sp>
        <p:sp>
          <p:nvSpPr>
            <p:cNvPr id="477" name="Rectangle 230"/>
            <p:cNvSpPr>
              <a:spLocks noChangeArrowheads="1"/>
            </p:cNvSpPr>
            <p:nvPr/>
          </p:nvSpPr>
          <p:spPr bwMode="auto">
            <a:xfrm>
              <a:off x="826" y="2098"/>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30</a:t>
              </a:r>
              <a:endParaRPr lang="en-US" b="0">
                <a:solidFill>
                  <a:schemeClr val="tx1"/>
                </a:solidFill>
                <a:latin typeface="Times New Roman" pitchFamily="18" charset="0"/>
              </a:endParaRPr>
            </a:p>
          </p:txBody>
        </p:sp>
        <p:sp>
          <p:nvSpPr>
            <p:cNvPr id="478" name="Rectangle 231"/>
            <p:cNvSpPr>
              <a:spLocks noChangeArrowheads="1"/>
            </p:cNvSpPr>
            <p:nvPr/>
          </p:nvSpPr>
          <p:spPr bwMode="auto">
            <a:xfrm>
              <a:off x="826" y="1799"/>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a:t>
              </a:r>
              <a:endParaRPr lang="en-US" b="0">
                <a:solidFill>
                  <a:schemeClr val="tx1"/>
                </a:solidFill>
                <a:latin typeface="Times New Roman" pitchFamily="18" charset="0"/>
              </a:endParaRPr>
            </a:p>
          </p:txBody>
        </p:sp>
        <p:sp>
          <p:nvSpPr>
            <p:cNvPr id="479" name="Rectangle 232"/>
            <p:cNvSpPr>
              <a:spLocks noChangeArrowheads="1"/>
            </p:cNvSpPr>
            <p:nvPr/>
          </p:nvSpPr>
          <p:spPr bwMode="auto">
            <a:xfrm>
              <a:off x="826" y="1495"/>
              <a:ext cx="121" cy="145"/>
            </a:xfrm>
            <a:prstGeom prst="rect">
              <a:avLst/>
            </a:prstGeom>
            <a:noFill/>
            <a:ln w="9525">
              <a:noFill/>
              <a:miter lim="800000"/>
              <a:headEnd/>
              <a:tailEnd/>
            </a:ln>
          </p:spPr>
          <p:txBody>
            <a:bodyPr wrap="none" lIns="0" tIns="0" rIns="0" bIns="0">
              <a:spAutoFit/>
            </a:bodyPr>
            <a:lstStyle/>
            <a:p>
              <a:pPr defTabSz="812800"/>
              <a:r>
                <a:rPr lang="en-US" sz="1500" dirty="0">
                  <a:solidFill>
                    <a:schemeClr val="tx1"/>
                  </a:solidFill>
                </a:rPr>
                <a:t>50</a:t>
              </a:r>
              <a:endParaRPr lang="en-US" b="0" dirty="0">
                <a:solidFill>
                  <a:schemeClr val="tx1"/>
                </a:solidFill>
                <a:latin typeface="Times New Roman" pitchFamily="18" charset="0"/>
              </a:endParaRPr>
            </a:p>
          </p:txBody>
        </p:sp>
        <p:sp>
          <p:nvSpPr>
            <p:cNvPr id="480" name="Rectangle 233"/>
            <p:cNvSpPr>
              <a:spLocks noChangeArrowheads="1"/>
            </p:cNvSpPr>
            <p:nvPr/>
          </p:nvSpPr>
          <p:spPr bwMode="auto">
            <a:xfrm>
              <a:off x="826" y="1197"/>
              <a:ext cx="12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a:t>
              </a:r>
              <a:endParaRPr lang="en-US" b="0">
                <a:solidFill>
                  <a:schemeClr val="tx1"/>
                </a:solidFill>
                <a:latin typeface="Times New Roman" pitchFamily="18" charset="0"/>
              </a:endParaRPr>
            </a:p>
          </p:txBody>
        </p:sp>
        <p:sp>
          <p:nvSpPr>
            <p:cNvPr id="481" name="Rectangle 234"/>
            <p:cNvSpPr>
              <a:spLocks noChangeArrowheads="1"/>
            </p:cNvSpPr>
            <p:nvPr/>
          </p:nvSpPr>
          <p:spPr bwMode="auto">
            <a:xfrm>
              <a:off x="1028" y="3176"/>
              <a:ext cx="6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0</a:t>
              </a:r>
              <a:endParaRPr lang="en-US" b="0">
                <a:solidFill>
                  <a:schemeClr val="tx1"/>
                </a:solidFill>
                <a:latin typeface="Times New Roman" pitchFamily="18" charset="0"/>
              </a:endParaRPr>
            </a:p>
          </p:txBody>
        </p:sp>
        <p:sp>
          <p:nvSpPr>
            <p:cNvPr id="482" name="Rectangle 235"/>
            <p:cNvSpPr>
              <a:spLocks noChangeArrowheads="1"/>
            </p:cNvSpPr>
            <p:nvPr/>
          </p:nvSpPr>
          <p:spPr bwMode="auto">
            <a:xfrm>
              <a:off x="1455"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200</a:t>
              </a:r>
              <a:endParaRPr lang="en-US" b="0">
                <a:solidFill>
                  <a:schemeClr val="tx1"/>
                </a:solidFill>
                <a:latin typeface="Times New Roman" pitchFamily="18" charset="0"/>
              </a:endParaRPr>
            </a:p>
          </p:txBody>
        </p:sp>
        <p:sp>
          <p:nvSpPr>
            <p:cNvPr id="483" name="Rectangle 236"/>
            <p:cNvSpPr>
              <a:spLocks noChangeArrowheads="1"/>
            </p:cNvSpPr>
            <p:nvPr/>
          </p:nvSpPr>
          <p:spPr bwMode="auto">
            <a:xfrm>
              <a:off x="1951"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400</a:t>
              </a:r>
              <a:endParaRPr lang="en-US" b="0">
                <a:solidFill>
                  <a:schemeClr val="tx1"/>
                </a:solidFill>
                <a:latin typeface="Times New Roman" pitchFamily="18" charset="0"/>
              </a:endParaRPr>
            </a:p>
          </p:txBody>
        </p:sp>
        <p:sp>
          <p:nvSpPr>
            <p:cNvPr id="484" name="Rectangle 237"/>
            <p:cNvSpPr>
              <a:spLocks noChangeArrowheads="1"/>
            </p:cNvSpPr>
            <p:nvPr/>
          </p:nvSpPr>
          <p:spPr bwMode="auto">
            <a:xfrm>
              <a:off x="2447"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600</a:t>
              </a:r>
              <a:endParaRPr lang="en-US" b="0">
                <a:solidFill>
                  <a:schemeClr val="tx1"/>
                </a:solidFill>
                <a:latin typeface="Times New Roman" pitchFamily="18" charset="0"/>
              </a:endParaRPr>
            </a:p>
          </p:txBody>
        </p:sp>
        <p:sp>
          <p:nvSpPr>
            <p:cNvPr id="485" name="Rectangle 238"/>
            <p:cNvSpPr>
              <a:spLocks noChangeArrowheads="1"/>
            </p:cNvSpPr>
            <p:nvPr/>
          </p:nvSpPr>
          <p:spPr bwMode="auto">
            <a:xfrm>
              <a:off x="2944" y="3176"/>
              <a:ext cx="18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800</a:t>
              </a:r>
              <a:endParaRPr lang="en-US" b="0">
                <a:solidFill>
                  <a:schemeClr val="tx1"/>
                </a:solidFill>
                <a:latin typeface="Times New Roman" pitchFamily="18" charset="0"/>
              </a:endParaRPr>
            </a:p>
          </p:txBody>
        </p:sp>
        <p:sp>
          <p:nvSpPr>
            <p:cNvPr id="486" name="Rectangle 239"/>
            <p:cNvSpPr>
              <a:spLocks noChangeArrowheads="1"/>
            </p:cNvSpPr>
            <p:nvPr/>
          </p:nvSpPr>
          <p:spPr bwMode="auto">
            <a:xfrm>
              <a:off x="3402" y="3176"/>
              <a:ext cx="2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1000</a:t>
              </a:r>
              <a:endParaRPr lang="en-US" b="0">
                <a:solidFill>
                  <a:schemeClr val="tx1"/>
                </a:solidFill>
                <a:latin typeface="Times New Roman" pitchFamily="18" charset="0"/>
              </a:endParaRPr>
            </a:p>
          </p:txBody>
        </p:sp>
        <p:sp>
          <p:nvSpPr>
            <p:cNvPr id="487" name="Rectangle 240"/>
            <p:cNvSpPr>
              <a:spLocks noChangeArrowheads="1"/>
            </p:cNvSpPr>
            <p:nvPr/>
          </p:nvSpPr>
          <p:spPr bwMode="auto">
            <a:xfrm>
              <a:off x="1930" y="3384"/>
              <a:ext cx="667"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Flow in GPM</a:t>
              </a:r>
              <a:endParaRPr lang="en-US" b="0">
                <a:solidFill>
                  <a:schemeClr val="tx1"/>
                </a:solidFill>
                <a:latin typeface="Times New Roman" pitchFamily="18" charset="0"/>
              </a:endParaRPr>
            </a:p>
          </p:txBody>
        </p:sp>
        <p:sp>
          <p:nvSpPr>
            <p:cNvPr id="488" name="Rectangle 241"/>
            <p:cNvSpPr>
              <a:spLocks noChangeArrowheads="1"/>
            </p:cNvSpPr>
            <p:nvPr/>
          </p:nvSpPr>
          <p:spPr bwMode="auto">
            <a:xfrm rot="16200000">
              <a:off x="438" y="2104"/>
              <a:ext cx="511"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Head in Ft</a:t>
              </a:r>
              <a:endParaRPr lang="en-US" b="0">
                <a:solidFill>
                  <a:schemeClr val="tx1"/>
                </a:solidFill>
                <a:latin typeface="Times New Roman" pitchFamily="18" charset="0"/>
              </a:endParaRPr>
            </a:p>
          </p:txBody>
        </p:sp>
        <p:sp>
          <p:nvSpPr>
            <p:cNvPr id="489" name="Rectangle 242"/>
            <p:cNvSpPr>
              <a:spLocks noChangeArrowheads="1"/>
            </p:cNvSpPr>
            <p:nvPr/>
          </p:nvSpPr>
          <p:spPr bwMode="auto">
            <a:xfrm>
              <a:off x="3754" y="1991"/>
              <a:ext cx="0" cy="174"/>
            </a:xfrm>
            <a:prstGeom prst="rect">
              <a:avLst/>
            </a:prstGeom>
            <a:noFill/>
            <a:ln w="0" cap="sq">
              <a:solidFill>
                <a:schemeClr val="tx1"/>
              </a:solidFill>
              <a:miter lim="800000"/>
              <a:headEnd/>
              <a:tailEnd/>
            </a:ln>
          </p:spPr>
          <p:txBody>
            <a:bodyPr wrap="none" lIns="0" tIns="0" rIns="0" bIns="0">
              <a:spAutoFit/>
            </a:bodyPr>
            <a:lstStyle/>
            <a:p>
              <a:endParaRPr lang="en-US"/>
            </a:p>
          </p:txBody>
        </p:sp>
        <p:sp>
          <p:nvSpPr>
            <p:cNvPr id="490" name="Line 243"/>
            <p:cNvSpPr>
              <a:spLocks noChangeShapeType="1"/>
            </p:cNvSpPr>
            <p:nvPr/>
          </p:nvSpPr>
          <p:spPr bwMode="auto">
            <a:xfrm>
              <a:off x="3797" y="2087"/>
              <a:ext cx="128" cy="1"/>
            </a:xfrm>
            <a:prstGeom prst="line">
              <a:avLst/>
            </a:prstGeom>
            <a:noFill/>
            <a:ln w="28575">
              <a:solidFill>
                <a:srgbClr val="FFFF00"/>
              </a:solidFill>
              <a:round/>
              <a:headEnd/>
              <a:tailEnd/>
            </a:ln>
          </p:spPr>
          <p:txBody>
            <a:bodyPr wrap="none" lIns="0" tIns="0" rIns="0" bIns="0">
              <a:spAutoFit/>
            </a:bodyPr>
            <a:lstStyle/>
            <a:p>
              <a:endParaRPr lang="en-US"/>
            </a:p>
          </p:txBody>
        </p:sp>
        <p:sp>
          <p:nvSpPr>
            <p:cNvPr id="491" name="Rectangle 244"/>
            <p:cNvSpPr>
              <a:spLocks noChangeArrowheads="1"/>
            </p:cNvSpPr>
            <p:nvPr/>
          </p:nvSpPr>
          <p:spPr bwMode="auto">
            <a:xfrm>
              <a:off x="3957" y="2018"/>
              <a:ext cx="568"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Pump</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2" name="Line 245"/>
            <p:cNvSpPr>
              <a:spLocks noChangeShapeType="1"/>
            </p:cNvSpPr>
            <p:nvPr/>
          </p:nvSpPr>
          <p:spPr bwMode="auto">
            <a:xfrm>
              <a:off x="3797" y="2259"/>
              <a:ext cx="128" cy="1"/>
            </a:xfrm>
            <a:prstGeom prst="line">
              <a:avLst/>
            </a:prstGeom>
            <a:noFill/>
            <a:ln w="28575">
              <a:solidFill>
                <a:srgbClr val="FF00FF"/>
              </a:solidFill>
              <a:round/>
              <a:headEnd/>
              <a:tailEnd/>
            </a:ln>
          </p:spPr>
          <p:txBody>
            <a:bodyPr wrap="none" lIns="0" tIns="0" rIns="0" bIns="0">
              <a:spAutoFit/>
            </a:bodyPr>
            <a:lstStyle/>
            <a:p>
              <a:endParaRPr lang="en-US"/>
            </a:p>
          </p:txBody>
        </p:sp>
        <p:sp>
          <p:nvSpPr>
            <p:cNvPr id="493" name="Rectangle 246"/>
            <p:cNvSpPr>
              <a:spLocks noChangeArrowheads="1"/>
            </p:cNvSpPr>
            <p:nvPr/>
          </p:nvSpPr>
          <p:spPr bwMode="auto">
            <a:xfrm>
              <a:off x="3957" y="2190"/>
              <a:ext cx="642" cy="145"/>
            </a:xfrm>
            <a:prstGeom prst="rect">
              <a:avLst/>
            </a:prstGeom>
            <a:noFill/>
            <a:ln w="9525">
              <a:noFill/>
              <a:miter lim="800000"/>
              <a:headEnd/>
              <a:tailEnd/>
            </a:ln>
          </p:spPr>
          <p:txBody>
            <a:bodyPr wrap="none" lIns="0" tIns="0" rIns="0" bIns="0">
              <a:spAutoFit/>
            </a:bodyPr>
            <a:lstStyle/>
            <a:p>
              <a:pPr defTabSz="812800"/>
              <a:r>
                <a:rPr lang="en-US" sz="1500">
                  <a:solidFill>
                    <a:schemeClr val="tx1"/>
                  </a:solidFill>
                </a:rPr>
                <a:t>System</a:t>
              </a:r>
              <a:r>
                <a:rPr lang="en-US" sz="1500">
                  <a:solidFill>
                    <a:srgbClr val="FFFFCC"/>
                  </a:solidFill>
                </a:rPr>
                <a:t> </a:t>
              </a:r>
              <a:r>
                <a:rPr lang="en-US" sz="1500">
                  <a:solidFill>
                    <a:schemeClr val="tx1"/>
                  </a:solidFill>
                </a:rPr>
                <a:t>Head</a:t>
              </a:r>
              <a:endParaRPr lang="en-US" b="0">
                <a:solidFill>
                  <a:schemeClr val="tx1"/>
                </a:solidFill>
                <a:latin typeface="Times New Roman" pitchFamily="18" charset="0"/>
              </a:endParaRPr>
            </a:p>
          </p:txBody>
        </p:sp>
        <p:sp>
          <p:nvSpPr>
            <p:cNvPr id="494" name="Line 247"/>
            <p:cNvSpPr>
              <a:spLocks noChangeShapeType="1"/>
            </p:cNvSpPr>
            <p:nvPr/>
          </p:nvSpPr>
          <p:spPr bwMode="auto">
            <a:xfrm flipV="1">
              <a:off x="2560" y="1366"/>
              <a:ext cx="0" cy="1706"/>
            </a:xfrm>
            <a:prstGeom prst="line">
              <a:avLst/>
            </a:prstGeom>
            <a:noFill/>
            <a:ln w="38100">
              <a:solidFill>
                <a:schemeClr val="tx1"/>
              </a:solidFill>
              <a:round/>
              <a:headEnd/>
              <a:tailEnd type="none" w="lg" len="lg"/>
            </a:ln>
          </p:spPr>
          <p:txBody>
            <a:bodyPr wrap="none" lIns="0" tIns="0" rIns="0" bIns="0">
              <a:spAutoFit/>
            </a:bodyPr>
            <a:lstStyle/>
            <a:p>
              <a:endParaRPr lang="en-US"/>
            </a:p>
          </p:txBody>
        </p:sp>
        <p:sp>
          <p:nvSpPr>
            <p:cNvPr id="495" name="Text Box 248"/>
            <p:cNvSpPr txBox="1">
              <a:spLocks noChangeArrowheads="1"/>
            </p:cNvSpPr>
            <p:nvPr/>
          </p:nvSpPr>
          <p:spPr bwMode="auto">
            <a:xfrm>
              <a:off x="3287" y="1046"/>
              <a:ext cx="538" cy="155"/>
            </a:xfrm>
            <a:prstGeom prst="rect">
              <a:avLst/>
            </a:prstGeom>
            <a:noFill/>
            <a:ln w="76200">
              <a:noFill/>
              <a:miter lim="800000"/>
              <a:headEnd/>
              <a:tailEnd type="none" w="lg" len="lg"/>
            </a:ln>
          </p:spPr>
          <p:txBody>
            <a:bodyPr wrap="none" lIns="0" tIns="0" rIns="0" bIns="0">
              <a:spAutoFit/>
            </a:bodyPr>
            <a:lstStyle/>
            <a:p>
              <a:pPr defTabSz="812800"/>
              <a:r>
                <a:rPr lang="en-US" sz="1600" b="0">
                  <a:solidFill>
                    <a:schemeClr val="tx1"/>
                  </a:solidFill>
                  <a:latin typeface="Tahoma" pitchFamily="34" charset="0"/>
                </a:rPr>
                <a:t>With ASD</a:t>
              </a:r>
              <a:endParaRPr lang="en-US" b="0">
                <a:solidFill>
                  <a:schemeClr val="tx1"/>
                </a:solidFill>
                <a:latin typeface="Times New Roman" pitchFamily="18" charset="0"/>
              </a:endParaRPr>
            </a:p>
          </p:txBody>
        </p:sp>
      </p:gr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marL="342900" lvl="0" indent="-342900" eaLnBrk="1" hangingPunct="1">
              <a:spcBef>
                <a:spcPct val="20000"/>
              </a:spcBef>
              <a:defRPr/>
            </a:pPr>
            <a:r>
              <a:rPr lang="en-US" dirty="0" smtClean="0">
                <a:solidFill>
                  <a:srgbClr val="C00000"/>
                </a:solidFill>
              </a:rPr>
              <a:t>Managing Motor Driven Systems</a:t>
            </a:r>
            <a:endParaRPr lang="en-US" sz="2400" dirty="0" smtClean="0">
              <a:solidFill>
                <a:srgbClr val="C00000"/>
              </a:solidFill>
            </a:endParaRPr>
          </a:p>
        </p:txBody>
      </p:sp>
      <p:sp>
        <p:nvSpPr>
          <p:cNvPr id="3" name="Content Placeholder 2"/>
          <p:cNvSpPr>
            <a:spLocks noGrp="1"/>
          </p:cNvSpPr>
          <p:nvPr>
            <p:ph idx="1"/>
          </p:nvPr>
        </p:nvSpPr>
        <p:spPr>
          <a:xfrm>
            <a:off x="609600" y="1295400"/>
            <a:ext cx="9144000" cy="9525000"/>
          </a:xfrm>
        </p:spPr>
        <p:txBody>
          <a:bodyPr/>
          <a:lstStyle/>
          <a:p>
            <a:r>
              <a:rPr lang="en-US" sz="2400" dirty="0" smtClean="0"/>
              <a:t>Survey In-service and spare motors</a:t>
            </a:r>
          </a:p>
          <a:p>
            <a:pPr lvl="1"/>
            <a:r>
              <a:rPr lang="en-US" sz="2000" dirty="0" smtClean="0"/>
              <a:t>Nameplate data</a:t>
            </a:r>
          </a:p>
          <a:p>
            <a:pPr lvl="1"/>
            <a:r>
              <a:rPr lang="en-US" sz="2000" dirty="0" smtClean="0"/>
              <a:t>Load and Operating hours</a:t>
            </a:r>
          </a:p>
          <a:p>
            <a:pPr lvl="1"/>
            <a:r>
              <a:rPr lang="en-US" sz="2000" dirty="0" smtClean="0"/>
              <a:t>Electrical utility rates and incentives</a:t>
            </a:r>
          </a:p>
          <a:p>
            <a:r>
              <a:rPr lang="en-US" sz="2400" dirty="0" smtClean="0">
                <a:latin typeface="Arial" pitchFamily="34" charset="0"/>
                <a:cs typeface="Arial" pitchFamily="34" charset="0"/>
              </a:rPr>
              <a:t>Build an electronic inventory of motors</a:t>
            </a:r>
          </a:p>
          <a:p>
            <a:r>
              <a:rPr lang="en-US" sz="2400" dirty="0" smtClean="0">
                <a:latin typeface="Arial" pitchFamily="34" charset="0"/>
                <a:cs typeface="Arial" pitchFamily="34" charset="0"/>
              </a:rPr>
              <a:t>Repair and replace policy</a:t>
            </a:r>
          </a:p>
          <a:p>
            <a:pPr lvl="1"/>
            <a:r>
              <a:rPr lang="en-US" sz="2000" dirty="0" smtClean="0"/>
              <a:t>New motor purchase policy</a:t>
            </a:r>
          </a:p>
          <a:p>
            <a:pPr lvl="1"/>
            <a:r>
              <a:rPr lang="en-US" sz="2000" dirty="0" smtClean="0">
                <a:latin typeface="Arial" pitchFamily="34" charset="0"/>
                <a:cs typeface="Arial" pitchFamily="34" charset="0"/>
              </a:rPr>
              <a:t>Use model repair specifications</a:t>
            </a:r>
            <a:endParaRPr lang="en-US" sz="2000" dirty="0" smtClean="0"/>
          </a:p>
          <a:p>
            <a:r>
              <a:rPr lang="en-US" sz="2400" dirty="0" smtClean="0">
                <a:latin typeface="Arial" pitchFamily="34" charset="0"/>
                <a:cs typeface="Arial" pitchFamily="34" charset="0"/>
              </a:rPr>
              <a:t>Motor </a:t>
            </a:r>
            <a:r>
              <a:rPr lang="en-US" sz="2400" dirty="0" smtClean="0"/>
              <a:t>Inventory M</a:t>
            </a:r>
            <a:r>
              <a:rPr lang="en-US" sz="2400" dirty="0" smtClean="0">
                <a:latin typeface="Arial" pitchFamily="34" charset="0"/>
                <a:cs typeface="Arial" pitchFamily="34" charset="0"/>
              </a:rPr>
              <a:t>anagement</a:t>
            </a:r>
          </a:p>
          <a:p>
            <a:pPr lvl="1"/>
            <a:r>
              <a:rPr lang="en-US" sz="2000" dirty="0" smtClean="0"/>
              <a:t>Maintenance logging to identify “bad actors”</a:t>
            </a:r>
          </a:p>
          <a:p>
            <a:pPr lvl="1">
              <a:buNone/>
            </a:pPr>
            <a:endParaRPr lang="en-US" sz="2000" dirty="0" smtClean="0">
              <a:latin typeface="Arial" pitchFamily="34" charset="0"/>
              <a:cs typeface="Arial" pitchFamily="34" charset="0"/>
            </a:endParaRPr>
          </a:p>
          <a:p>
            <a:r>
              <a:rPr lang="en-US" sz="2400" dirty="0" err="1" smtClean="0"/>
              <a:t>MotorMaster</a:t>
            </a:r>
            <a:r>
              <a:rPr lang="en-US" sz="2400" dirty="0" smtClean="0"/>
              <a:t>+ software walkthrough</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Opportunities</a:t>
            </a:r>
          </a:p>
          <a:p>
            <a:pPr lvl="1"/>
            <a:r>
              <a:rPr lang="en-US" sz="2000" dirty="0" smtClean="0"/>
              <a:t>Premium Efficiency motor replacements</a:t>
            </a:r>
          </a:p>
          <a:p>
            <a:pPr lvl="1"/>
            <a:r>
              <a:rPr lang="en-US" sz="2000" dirty="0" smtClean="0"/>
              <a:t>Operations and Maintenance (O&amp;M)</a:t>
            </a:r>
            <a:endParaRPr lang="en-US" sz="1200" dirty="0" smtClean="0">
              <a:latin typeface="Arial" pitchFamily="34" charset="0"/>
              <a:cs typeface="Arial" pitchFamily="34" charset="0"/>
            </a:endParaRPr>
          </a:p>
          <a:p>
            <a:pPr lvl="1"/>
            <a:r>
              <a:rPr lang="en-US" sz="2000" dirty="0" smtClean="0"/>
              <a:t>Systems Improvements and Optimization with ASDs</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pPr indent="0">
              <a:buNone/>
            </a:pP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7C67FB-6EA1-49AD-8836-1CDF6DAC6510}"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a:xfrm>
            <a:off x="685802" y="305397"/>
            <a:ext cx="8306396" cy="894754"/>
          </a:xfrm>
        </p:spPr>
        <p:txBody>
          <a:bodyPr/>
          <a:lstStyle/>
          <a:p>
            <a:pPr fontAlgn="auto">
              <a:spcAft>
                <a:spcPts val="0"/>
              </a:spcAft>
              <a:defRPr/>
            </a:pPr>
            <a:r>
              <a:rPr lang="en-US" dirty="0" smtClean="0">
                <a:solidFill>
                  <a:schemeClr val="accent1">
                    <a:satMod val="150000"/>
                  </a:schemeClr>
                </a:solidFill>
              </a:rPr>
              <a:t>ASD Energy Savings Analysis</a:t>
            </a:r>
          </a:p>
        </p:txBody>
      </p:sp>
      <p:sp>
        <p:nvSpPr>
          <p:cNvPr id="122883" name="Rectangle 3"/>
          <p:cNvSpPr>
            <a:spLocks noGrp="1" noChangeArrowheads="1"/>
          </p:cNvSpPr>
          <p:nvPr>
            <p:ph idx="1"/>
          </p:nvPr>
        </p:nvSpPr>
        <p:spPr>
          <a:xfrm>
            <a:off x="992980" y="1501974"/>
            <a:ext cx="7822407" cy="5356026"/>
          </a:xfrm>
        </p:spPr>
        <p:txBody>
          <a:bodyPr/>
          <a:lstStyle/>
          <a:p>
            <a:pPr marL="0" indent="0"/>
            <a:r>
              <a:rPr lang="en-US" b="1" dirty="0" smtClean="0"/>
              <a:t>What information do I need?</a:t>
            </a:r>
          </a:p>
          <a:p>
            <a:pPr marL="0" indent="0"/>
            <a:r>
              <a:rPr lang="en-US" b="1" dirty="0" smtClean="0"/>
              <a:t>  1. Centrifugal fan or pump application</a:t>
            </a:r>
          </a:p>
          <a:p>
            <a:pPr marL="0" indent="0"/>
            <a:r>
              <a:rPr lang="en-US" b="1" dirty="0" smtClean="0"/>
              <a:t>  2. Type of fan, fan or pump curve</a:t>
            </a:r>
          </a:p>
          <a:p>
            <a:pPr marL="0" indent="0"/>
            <a:r>
              <a:rPr lang="en-US" b="1" dirty="0" smtClean="0"/>
              <a:t>  3.  Operation for over 2,000 hours/year</a:t>
            </a:r>
          </a:p>
          <a:p>
            <a:pPr marL="0" indent="0"/>
            <a:r>
              <a:rPr lang="en-US" b="1" dirty="0" smtClean="0"/>
              <a:t>  4.  Duty cycle--% of time at each flow</a:t>
            </a:r>
          </a:p>
          <a:p>
            <a:pPr marL="0" indent="0"/>
            <a:r>
              <a:rPr lang="en-US" b="1" dirty="0" smtClean="0"/>
              <a:t>  5. Baseline Performance</a:t>
            </a:r>
          </a:p>
          <a:p>
            <a:pPr marL="0" indent="0"/>
            <a:r>
              <a:rPr lang="en-US" b="1" dirty="0" smtClean="0"/>
              <a:t>  6. Performance with ASD flow control</a:t>
            </a:r>
          </a:p>
          <a:p>
            <a:pPr marL="0" indent="0" algn="ctr"/>
            <a:r>
              <a:rPr lang="en-US" b="1" dirty="0" smtClean="0"/>
              <a:t> </a:t>
            </a:r>
          </a:p>
        </p:txBody>
      </p:sp>
      <p:sp>
        <p:nvSpPr>
          <p:cNvPr id="111618" name="Slide Number Placeholder 3"/>
          <p:cNvSpPr>
            <a:spLocks noGrp="1"/>
          </p:cNvSpPr>
          <p:nvPr>
            <p:ph type="sldNum" sz="quarter" idx="12"/>
          </p:nvPr>
        </p:nvSpPr>
        <p:spPr/>
        <p:txBody>
          <a:bodyPr/>
          <a:lstStyle/>
          <a:p>
            <a:pPr>
              <a:defRPr/>
            </a:pPr>
            <a:fld id="{B32AD993-AE0B-4D0E-9FBF-92A13C3CF6E4}"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Good Candidates for ASDs</a:t>
            </a:r>
          </a:p>
        </p:txBody>
      </p:sp>
      <p:sp>
        <p:nvSpPr>
          <p:cNvPr id="112644" name="Rectangle 3"/>
          <p:cNvSpPr>
            <a:spLocks noGrp="1" noChangeArrowheads="1"/>
          </p:cNvSpPr>
          <p:nvPr>
            <p:ph idx="1"/>
          </p:nvPr>
        </p:nvSpPr>
        <p:spPr>
          <a:xfrm>
            <a:off x="300037" y="1460898"/>
            <a:ext cx="8843963" cy="4775597"/>
          </a:xfrm>
        </p:spPr>
        <p:txBody>
          <a:bodyPr rtlCol="0">
            <a:normAutofit/>
          </a:bodyPr>
          <a:lstStyle/>
          <a:p>
            <a:pPr marL="0" indent="0" fontAlgn="auto">
              <a:spcBef>
                <a:spcPts val="0"/>
              </a:spcBef>
              <a:spcAft>
                <a:spcPts val="0"/>
              </a:spcAft>
              <a:buFont typeface="Wingdings 2"/>
              <a:buChar char=""/>
              <a:defRPr/>
            </a:pPr>
            <a:r>
              <a:rPr lang="en-US" dirty="0" smtClean="0"/>
              <a:t>Any fluid mover that is currently controlled by flow restriction or bypass much of the time</a:t>
            </a:r>
          </a:p>
          <a:p>
            <a:pPr marL="0" indent="0" fontAlgn="auto">
              <a:spcBef>
                <a:spcPts val="0"/>
              </a:spcBef>
              <a:spcAft>
                <a:spcPts val="0"/>
              </a:spcAft>
              <a:buFont typeface="Wingdings 2"/>
              <a:buChar char=""/>
              <a:defRPr/>
            </a:pPr>
            <a:r>
              <a:rPr lang="en-US" dirty="0" smtClean="0"/>
              <a:t>Any fixed flow fluid mover that has greater than needed flow much of the time</a:t>
            </a:r>
          </a:p>
          <a:p>
            <a:pPr marL="0" indent="0" fontAlgn="auto">
              <a:spcBef>
                <a:spcPts val="0"/>
              </a:spcBef>
              <a:spcAft>
                <a:spcPts val="0"/>
              </a:spcAft>
              <a:buFont typeface="Wingdings 2"/>
              <a:buChar char=""/>
              <a:defRPr/>
            </a:pPr>
            <a:r>
              <a:rPr lang="en-US" dirty="0" smtClean="0"/>
              <a:t>Existing applications with less efficient speed control devices, especially where there is considerable operating time below 90% load or where high to moderate torque is required at reduced speed</a:t>
            </a:r>
          </a:p>
          <a:p>
            <a:pPr marL="0" indent="0" fontAlgn="auto">
              <a:spcBef>
                <a:spcPts val="0"/>
              </a:spcBef>
              <a:spcAft>
                <a:spcPts val="0"/>
              </a:spcAft>
              <a:buFont typeface="Wingdings 2"/>
              <a:buChar char=""/>
              <a:defRPr/>
            </a:pPr>
            <a:r>
              <a:rPr lang="en-US" dirty="0" smtClean="0"/>
              <a:t>Where older less efficient and high maintenance DC drive systems are currently being used</a:t>
            </a:r>
          </a:p>
        </p:txBody>
      </p:sp>
      <p:sp>
        <p:nvSpPr>
          <p:cNvPr id="112642" name="Slide Number Placeholder 3"/>
          <p:cNvSpPr>
            <a:spLocks noGrp="1"/>
          </p:cNvSpPr>
          <p:nvPr>
            <p:ph type="sldNum" sz="quarter" idx="12"/>
          </p:nvPr>
        </p:nvSpPr>
        <p:spPr/>
        <p:txBody>
          <a:bodyPr/>
          <a:lstStyle/>
          <a:p>
            <a:pPr>
              <a:defRPr/>
            </a:pPr>
            <a:fld id="{9B504135-8803-494F-8061-9283F844DDEE}" type="slidenum">
              <a:rPr lang="en-US"/>
              <a:pPr>
                <a:defRPr/>
              </a:pPr>
              <a:t>51</a:t>
            </a:fld>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a:spLocks noGrp="1" noChangeArrowheads="1"/>
          </p:cNvSpPr>
          <p:nvPr>
            <p:ph type="title"/>
          </p:nvPr>
        </p:nvSpPr>
        <p:spPr>
          <a:xfrm>
            <a:off x="50007" y="294680"/>
            <a:ext cx="8822531" cy="542925"/>
          </a:xfrm>
        </p:spPr>
        <p:txBody>
          <a:bodyPr>
            <a:normAutofit fontScale="90000"/>
          </a:bodyPr>
          <a:lstStyle/>
          <a:p>
            <a:pPr fontAlgn="auto">
              <a:spcAft>
                <a:spcPts val="0"/>
              </a:spcAft>
              <a:defRPr/>
            </a:pPr>
            <a:r>
              <a:rPr lang="en-US" sz="3600" dirty="0" smtClean="0">
                <a:solidFill>
                  <a:schemeClr val="accent1">
                    <a:satMod val="150000"/>
                  </a:schemeClr>
                </a:solidFill>
              </a:rPr>
              <a:t>Load Profile - Excellent ASD Candidate</a:t>
            </a:r>
          </a:p>
        </p:txBody>
      </p:sp>
      <p:sp>
        <p:nvSpPr>
          <p:cNvPr id="7171" name="Slide Number Placeholder 3"/>
          <p:cNvSpPr>
            <a:spLocks noGrp="1"/>
          </p:cNvSpPr>
          <p:nvPr>
            <p:ph type="sldNum" sz="quarter" idx="12"/>
          </p:nvPr>
        </p:nvSpPr>
        <p:spPr/>
        <p:txBody>
          <a:bodyPr/>
          <a:lstStyle/>
          <a:p>
            <a:pPr>
              <a:defRPr/>
            </a:pPr>
            <a:fld id="{CBBB8B7A-78FD-4A0B-8927-CE2B960BDB0C}" type="slidenum">
              <a:rPr lang="en-US"/>
              <a:pPr>
                <a:defRPr/>
              </a:pPr>
              <a:t>52</a:t>
            </a:fld>
            <a:endParaRPr lang="en-US"/>
          </a:p>
        </p:txBody>
      </p:sp>
      <p:sp>
        <p:nvSpPr>
          <p:cNvPr id="2" name="Rectangle 2"/>
          <p:cNvSpPr>
            <a:spLocks noChangeArrowheads="1"/>
          </p:cNvSpPr>
          <p:nvPr/>
        </p:nvSpPr>
        <p:spPr bwMode="auto">
          <a:xfrm>
            <a:off x="8209957" y="6600825"/>
            <a:ext cx="923329" cy="244674"/>
          </a:xfrm>
          <a:prstGeom prst="rect">
            <a:avLst/>
          </a:prstGeom>
          <a:noFill/>
          <a:ln w="50800">
            <a:noFill/>
            <a:miter lim="800000"/>
            <a:headEnd/>
            <a:tailEnd/>
          </a:ln>
        </p:spPr>
        <p:txBody>
          <a:bodyPr wrap="none" lIns="102870" tIns="51435" rIns="102870" bIns="51435" anchor="ctr"/>
          <a:lstStyle/>
          <a:p>
            <a:endParaRPr lang="en-US"/>
          </a:p>
        </p:txBody>
      </p:sp>
      <p:sp>
        <p:nvSpPr>
          <p:cNvPr id="7174" name="Rectangle 4"/>
          <p:cNvSpPr>
            <a:spLocks noChangeArrowheads="1"/>
          </p:cNvSpPr>
          <p:nvPr/>
        </p:nvSpPr>
        <p:spPr bwMode="auto">
          <a:xfrm>
            <a:off x="235744" y="1600200"/>
            <a:ext cx="5707856" cy="457200"/>
          </a:xfrm>
          <a:prstGeom prst="rect">
            <a:avLst/>
          </a:prstGeom>
          <a:noFill/>
          <a:ln w="50800">
            <a:noFill/>
            <a:miter lim="800000"/>
            <a:headEnd/>
            <a:tailEnd/>
          </a:ln>
        </p:spPr>
        <p:txBody>
          <a:bodyPr wrap="none" lIns="102870" tIns="51435" rIns="102870" bIns="51435" anchor="ctr"/>
          <a:lstStyle/>
          <a:p>
            <a:endParaRPr lang="en-US"/>
          </a:p>
        </p:txBody>
      </p:sp>
      <p:graphicFrame>
        <p:nvGraphicFramePr>
          <p:cNvPr id="7170" name="Object 5">
            <a:hlinkClick r:id="" action="ppaction://ole?verb=0"/>
          </p:cNvPr>
          <p:cNvGraphicFramePr>
            <a:graphicFrameLocks/>
          </p:cNvGraphicFramePr>
          <p:nvPr/>
        </p:nvGraphicFramePr>
        <p:xfrm>
          <a:off x="346473" y="1523405"/>
          <a:ext cx="8797528" cy="5334595"/>
        </p:xfrm>
        <a:graphic>
          <a:graphicData uri="http://schemas.openxmlformats.org/presentationml/2006/ole">
            <p:oleObj spid="_x0000_s80898" name="Chart" r:id="rId4" imgW="8810744" imgH="5353169" progId="MSGraph.Chart.8">
              <p:embed followColorScheme="textAndBackgroun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3"/>
          <p:cNvSpPr>
            <a:spLocks noGrp="1" noChangeArrowheads="1"/>
          </p:cNvSpPr>
          <p:nvPr>
            <p:ph type="title"/>
          </p:nvPr>
        </p:nvSpPr>
        <p:spPr>
          <a:xfrm>
            <a:off x="126802" y="219671"/>
            <a:ext cx="8660011" cy="771525"/>
          </a:xfrm>
        </p:spPr>
        <p:txBody>
          <a:bodyPr/>
          <a:lstStyle/>
          <a:p>
            <a:pPr fontAlgn="auto">
              <a:spcAft>
                <a:spcPts val="0"/>
              </a:spcAft>
              <a:defRPr/>
            </a:pPr>
            <a:r>
              <a:rPr lang="en-US" sz="3600" dirty="0" smtClean="0">
                <a:solidFill>
                  <a:schemeClr val="accent1">
                    <a:satMod val="150000"/>
                  </a:schemeClr>
                </a:solidFill>
              </a:rPr>
              <a:t>Load Profile - Average ASD Candidate</a:t>
            </a:r>
          </a:p>
        </p:txBody>
      </p:sp>
      <p:sp>
        <p:nvSpPr>
          <p:cNvPr id="8195" name="Slide Number Placeholder 3"/>
          <p:cNvSpPr>
            <a:spLocks noGrp="1"/>
          </p:cNvSpPr>
          <p:nvPr>
            <p:ph type="sldNum" sz="quarter" idx="12"/>
          </p:nvPr>
        </p:nvSpPr>
        <p:spPr/>
        <p:txBody>
          <a:bodyPr/>
          <a:lstStyle/>
          <a:p>
            <a:pPr>
              <a:defRPr/>
            </a:pPr>
            <a:fld id="{AFD4ECAA-03CD-49F2-810E-041FEA1DFDE1}" type="slidenum">
              <a:rPr lang="en-US"/>
              <a:pPr>
                <a:defRPr/>
              </a:pPr>
              <a:t>53</a:t>
            </a:fld>
            <a:endParaRPr lang="en-US"/>
          </a:p>
        </p:txBody>
      </p:sp>
      <p:sp>
        <p:nvSpPr>
          <p:cNvPr id="2" name="Rectangle 2"/>
          <p:cNvSpPr>
            <a:spLocks noChangeArrowheads="1"/>
          </p:cNvSpPr>
          <p:nvPr/>
        </p:nvSpPr>
        <p:spPr bwMode="auto">
          <a:xfrm>
            <a:off x="8209957" y="6600825"/>
            <a:ext cx="923329" cy="244674"/>
          </a:xfrm>
          <a:prstGeom prst="rect">
            <a:avLst/>
          </a:prstGeom>
          <a:noFill/>
          <a:ln w="50800">
            <a:noFill/>
            <a:miter lim="800000"/>
            <a:headEnd/>
            <a:tailEnd/>
          </a:ln>
        </p:spPr>
        <p:txBody>
          <a:bodyPr wrap="none" lIns="102870" tIns="51435" rIns="102870" bIns="51435" anchor="ctr"/>
          <a:lstStyle/>
          <a:p>
            <a:endParaRPr lang="en-US"/>
          </a:p>
        </p:txBody>
      </p:sp>
      <p:sp>
        <p:nvSpPr>
          <p:cNvPr id="8198" name="Rectangle 4"/>
          <p:cNvSpPr>
            <a:spLocks noChangeArrowheads="1"/>
          </p:cNvSpPr>
          <p:nvPr/>
        </p:nvSpPr>
        <p:spPr bwMode="auto">
          <a:xfrm>
            <a:off x="235744" y="1600200"/>
            <a:ext cx="5707856" cy="457200"/>
          </a:xfrm>
          <a:prstGeom prst="rect">
            <a:avLst/>
          </a:prstGeom>
          <a:noFill/>
          <a:ln w="50800">
            <a:noFill/>
            <a:miter lim="800000"/>
            <a:headEnd/>
            <a:tailEnd/>
          </a:ln>
        </p:spPr>
        <p:txBody>
          <a:bodyPr wrap="none" lIns="102870" tIns="51435" rIns="102870" bIns="51435" anchor="ctr"/>
          <a:lstStyle/>
          <a:p>
            <a:endParaRPr lang="en-US"/>
          </a:p>
        </p:txBody>
      </p:sp>
      <p:graphicFrame>
        <p:nvGraphicFramePr>
          <p:cNvPr id="8194" name="Object 5">
            <a:hlinkClick r:id="" action="ppaction://ole?verb=0"/>
          </p:cNvPr>
          <p:cNvGraphicFramePr>
            <a:graphicFrameLocks/>
          </p:cNvGraphicFramePr>
          <p:nvPr/>
        </p:nvGraphicFramePr>
        <p:xfrm>
          <a:off x="151805" y="1521620"/>
          <a:ext cx="8686800" cy="5145287"/>
        </p:xfrm>
        <a:graphic>
          <a:graphicData uri="http://schemas.openxmlformats.org/presentationml/2006/ole">
            <p:oleObj spid="_x0000_s81922" name="Chart" r:id="rId4" imgW="8791456" imgH="5362456" progId="MSGraph.Chart.8">
              <p:embed followColorScheme="textAndBackground"/>
            </p:oleObj>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title"/>
          </p:nvPr>
        </p:nvSpPr>
        <p:spPr>
          <a:xfrm>
            <a:off x="228600" y="219671"/>
            <a:ext cx="8915400" cy="771525"/>
          </a:xfrm>
        </p:spPr>
        <p:txBody>
          <a:bodyPr>
            <a:normAutofit/>
          </a:bodyPr>
          <a:lstStyle/>
          <a:p>
            <a:pPr fontAlgn="auto">
              <a:spcAft>
                <a:spcPts val="0"/>
              </a:spcAft>
              <a:defRPr/>
            </a:pPr>
            <a:r>
              <a:rPr lang="en-US" dirty="0" smtClean="0">
                <a:solidFill>
                  <a:schemeClr val="accent1">
                    <a:satMod val="150000"/>
                  </a:schemeClr>
                </a:solidFill>
              </a:rPr>
              <a:t>Load Profile - Poor ASD Candidate</a:t>
            </a:r>
          </a:p>
        </p:txBody>
      </p:sp>
      <p:sp>
        <p:nvSpPr>
          <p:cNvPr id="9219" name="Slide Number Placeholder 3"/>
          <p:cNvSpPr>
            <a:spLocks noGrp="1"/>
          </p:cNvSpPr>
          <p:nvPr>
            <p:ph type="sldNum" sz="quarter" idx="12"/>
          </p:nvPr>
        </p:nvSpPr>
        <p:spPr/>
        <p:txBody>
          <a:bodyPr/>
          <a:lstStyle/>
          <a:p>
            <a:pPr>
              <a:defRPr/>
            </a:pPr>
            <a:fld id="{952A7E17-BE3C-42E0-8AFD-5DBB302C6ECC}" type="slidenum">
              <a:rPr lang="en-US"/>
              <a:pPr>
                <a:defRPr/>
              </a:pPr>
              <a:t>54</a:t>
            </a:fld>
            <a:endParaRPr lang="en-US"/>
          </a:p>
        </p:txBody>
      </p:sp>
      <p:sp>
        <p:nvSpPr>
          <p:cNvPr id="2" name="Rectangle 2"/>
          <p:cNvSpPr>
            <a:spLocks noChangeArrowheads="1"/>
          </p:cNvSpPr>
          <p:nvPr/>
        </p:nvSpPr>
        <p:spPr bwMode="auto">
          <a:xfrm>
            <a:off x="8209957" y="6600825"/>
            <a:ext cx="923329" cy="244674"/>
          </a:xfrm>
          <a:prstGeom prst="rect">
            <a:avLst/>
          </a:prstGeom>
          <a:noFill/>
          <a:ln w="50800">
            <a:noFill/>
            <a:miter lim="800000"/>
            <a:headEnd/>
            <a:tailEnd/>
          </a:ln>
        </p:spPr>
        <p:txBody>
          <a:bodyPr wrap="none" lIns="102870" tIns="51435" rIns="102870" bIns="51435" anchor="ctr"/>
          <a:lstStyle/>
          <a:p>
            <a:endParaRPr lang="en-US"/>
          </a:p>
        </p:txBody>
      </p:sp>
      <p:sp>
        <p:nvSpPr>
          <p:cNvPr id="9222" name="Rectangle 4"/>
          <p:cNvSpPr>
            <a:spLocks noChangeArrowheads="1"/>
          </p:cNvSpPr>
          <p:nvPr/>
        </p:nvSpPr>
        <p:spPr bwMode="auto">
          <a:xfrm>
            <a:off x="235744" y="1600200"/>
            <a:ext cx="5707856" cy="457200"/>
          </a:xfrm>
          <a:prstGeom prst="rect">
            <a:avLst/>
          </a:prstGeom>
          <a:noFill/>
          <a:ln w="50800">
            <a:noFill/>
            <a:miter lim="800000"/>
            <a:headEnd/>
            <a:tailEnd/>
          </a:ln>
        </p:spPr>
        <p:txBody>
          <a:bodyPr wrap="none" lIns="102870" tIns="51435" rIns="102870" bIns="51435" anchor="ctr"/>
          <a:lstStyle/>
          <a:p>
            <a:endParaRPr lang="en-US"/>
          </a:p>
        </p:txBody>
      </p:sp>
      <p:graphicFrame>
        <p:nvGraphicFramePr>
          <p:cNvPr id="9218" name="Object 5">
            <a:hlinkClick r:id="" action="ppaction://ole?verb=0"/>
          </p:cNvPr>
          <p:cNvGraphicFramePr>
            <a:graphicFrameLocks/>
          </p:cNvGraphicFramePr>
          <p:nvPr/>
        </p:nvGraphicFramePr>
        <p:xfrm>
          <a:off x="151807" y="1294805"/>
          <a:ext cx="8840391" cy="5334595"/>
        </p:xfrm>
        <a:graphic>
          <a:graphicData uri="http://schemas.openxmlformats.org/presentationml/2006/ole">
            <p:oleObj spid="_x0000_s260098" name="Chart" r:id="rId4" imgW="8791456" imgH="5353169" progId="MSGraph.Chart.8">
              <p:embed followColorScheme="textAndBackground"/>
            </p:oleObj>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3"/>
          <p:cNvSpPr>
            <a:spLocks noGrp="1" noChangeArrowheads="1"/>
          </p:cNvSpPr>
          <p:nvPr>
            <p:ph type="title"/>
          </p:nvPr>
        </p:nvSpPr>
        <p:spPr>
          <a:xfrm>
            <a:off x="228600" y="219671"/>
            <a:ext cx="8915400" cy="771525"/>
          </a:xfrm>
        </p:spPr>
        <p:txBody>
          <a:bodyPr>
            <a:normAutofit/>
          </a:bodyPr>
          <a:lstStyle/>
          <a:p>
            <a:pPr fontAlgn="auto">
              <a:spcAft>
                <a:spcPts val="0"/>
              </a:spcAft>
              <a:defRPr/>
            </a:pPr>
            <a:r>
              <a:rPr lang="en-US" dirty="0" smtClean="0">
                <a:solidFill>
                  <a:schemeClr val="accent1">
                    <a:satMod val="150000"/>
                  </a:schemeClr>
                </a:solidFill>
              </a:rPr>
              <a:t>Actual Example of a Load Profile</a:t>
            </a:r>
          </a:p>
        </p:txBody>
      </p:sp>
      <p:sp>
        <p:nvSpPr>
          <p:cNvPr id="9219" name="Slide Number Placeholder 3"/>
          <p:cNvSpPr>
            <a:spLocks noGrp="1"/>
          </p:cNvSpPr>
          <p:nvPr>
            <p:ph type="sldNum" sz="quarter" idx="12"/>
          </p:nvPr>
        </p:nvSpPr>
        <p:spPr/>
        <p:txBody>
          <a:bodyPr/>
          <a:lstStyle/>
          <a:p>
            <a:pPr>
              <a:defRPr/>
            </a:pPr>
            <a:fld id="{952A7E17-BE3C-42E0-8AFD-5DBB302C6ECC}" type="slidenum">
              <a:rPr lang="en-US"/>
              <a:pPr>
                <a:defRPr/>
              </a:pPr>
              <a:t>55</a:t>
            </a:fld>
            <a:endParaRPr lang="en-US"/>
          </a:p>
        </p:txBody>
      </p:sp>
      <p:sp>
        <p:nvSpPr>
          <p:cNvPr id="2" name="Rectangle 2"/>
          <p:cNvSpPr>
            <a:spLocks noChangeArrowheads="1"/>
          </p:cNvSpPr>
          <p:nvPr/>
        </p:nvSpPr>
        <p:spPr bwMode="auto">
          <a:xfrm>
            <a:off x="8209957" y="6600825"/>
            <a:ext cx="923329" cy="244674"/>
          </a:xfrm>
          <a:prstGeom prst="rect">
            <a:avLst/>
          </a:prstGeom>
          <a:noFill/>
          <a:ln w="50800">
            <a:noFill/>
            <a:miter lim="800000"/>
            <a:headEnd/>
            <a:tailEnd/>
          </a:ln>
        </p:spPr>
        <p:txBody>
          <a:bodyPr wrap="none" lIns="102870" tIns="51435" rIns="102870" bIns="51435" anchor="ctr"/>
          <a:lstStyle/>
          <a:p>
            <a:endParaRPr lang="en-US"/>
          </a:p>
        </p:txBody>
      </p:sp>
      <p:sp>
        <p:nvSpPr>
          <p:cNvPr id="9222" name="Rectangle 4"/>
          <p:cNvSpPr>
            <a:spLocks noChangeArrowheads="1"/>
          </p:cNvSpPr>
          <p:nvPr/>
        </p:nvSpPr>
        <p:spPr bwMode="auto">
          <a:xfrm>
            <a:off x="235744" y="1600200"/>
            <a:ext cx="5707856" cy="457200"/>
          </a:xfrm>
          <a:prstGeom prst="rect">
            <a:avLst/>
          </a:prstGeom>
          <a:noFill/>
          <a:ln w="50800">
            <a:noFill/>
            <a:miter lim="800000"/>
            <a:headEnd/>
            <a:tailEnd/>
          </a:ln>
        </p:spPr>
        <p:txBody>
          <a:bodyPr wrap="none" lIns="102870" tIns="51435" rIns="102870" bIns="51435" anchor="ctr"/>
          <a:lstStyle/>
          <a:p>
            <a:endParaRPr lang="en-US"/>
          </a:p>
        </p:txBody>
      </p:sp>
      <p:pic>
        <p:nvPicPr>
          <p:cNvPr id="82947" name="Picture 1" descr="image001"/>
          <p:cNvPicPr>
            <a:picLocks noChangeAspect="1" noChangeArrowheads="1"/>
          </p:cNvPicPr>
          <p:nvPr/>
        </p:nvPicPr>
        <p:blipFill>
          <a:blip r:embed="rId3" cstate="print"/>
          <a:srcRect/>
          <a:stretch>
            <a:fillRect/>
          </a:stretch>
        </p:blipFill>
        <p:spPr bwMode="auto">
          <a:xfrm>
            <a:off x="1371601" y="1524000"/>
            <a:ext cx="6372225"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a:xfrm>
            <a:off x="301824" y="1"/>
            <a:ext cx="8842176" cy="1194793"/>
          </a:xfrm>
        </p:spPr>
        <p:txBody>
          <a:bodyPr/>
          <a:lstStyle/>
          <a:p>
            <a:pPr fontAlgn="auto">
              <a:spcAft>
                <a:spcPts val="0"/>
              </a:spcAft>
              <a:defRPr/>
            </a:pPr>
            <a:r>
              <a:rPr lang="en-GB" sz="3600" dirty="0" smtClean="0">
                <a:solidFill>
                  <a:schemeClr val="accent1">
                    <a:satMod val="150000"/>
                  </a:schemeClr>
                </a:solidFill>
              </a:rPr>
              <a:t>Methods of Speed and Flow Control</a:t>
            </a:r>
          </a:p>
        </p:txBody>
      </p:sp>
      <p:sp>
        <p:nvSpPr>
          <p:cNvPr id="113668" name="Rectangle 3"/>
          <p:cNvSpPr>
            <a:spLocks noGrp="1" noChangeArrowheads="1"/>
          </p:cNvSpPr>
          <p:nvPr>
            <p:ph idx="1"/>
          </p:nvPr>
        </p:nvSpPr>
        <p:spPr>
          <a:xfrm>
            <a:off x="0" y="1294805"/>
            <a:ext cx="9144000" cy="5013126"/>
          </a:xfrm>
        </p:spPr>
        <p:txBody>
          <a:bodyPr rtlCol="0">
            <a:normAutofit/>
          </a:bodyPr>
          <a:lstStyle/>
          <a:p>
            <a:pPr marL="0" indent="0" fontAlgn="auto">
              <a:spcBef>
                <a:spcPts val="0"/>
              </a:spcBef>
              <a:spcAft>
                <a:spcPts val="0"/>
              </a:spcAft>
              <a:buFont typeface="Wingdings 2"/>
              <a:buChar char=""/>
              <a:defRPr/>
            </a:pPr>
            <a:r>
              <a:rPr lang="en-GB" dirty="0" smtClean="0"/>
              <a:t>An ASD is only as good as the way it is commissioned.</a:t>
            </a:r>
          </a:p>
          <a:p>
            <a:pPr marL="0" indent="0" fontAlgn="auto">
              <a:spcBef>
                <a:spcPts val="0"/>
              </a:spcBef>
              <a:spcAft>
                <a:spcPts val="0"/>
              </a:spcAft>
              <a:buFont typeface="Wingdings 2"/>
              <a:buChar char=""/>
              <a:defRPr/>
            </a:pPr>
            <a:r>
              <a:rPr lang="en-GB" b="1" dirty="0" smtClean="0">
                <a:solidFill>
                  <a:schemeClr val="accent2"/>
                </a:solidFill>
              </a:rPr>
              <a:t>There are two methods of control</a:t>
            </a:r>
            <a:r>
              <a:rPr lang="en-GB" dirty="0" smtClean="0"/>
              <a:t>:</a:t>
            </a:r>
          </a:p>
          <a:p>
            <a:pPr marL="0" indent="0" fontAlgn="auto">
              <a:spcBef>
                <a:spcPts val="0"/>
              </a:spcBef>
              <a:spcAft>
                <a:spcPts val="0"/>
              </a:spcAft>
              <a:buFont typeface="Wingdings 2"/>
              <a:buChar char=""/>
              <a:defRPr/>
            </a:pPr>
            <a:r>
              <a:rPr lang="en-GB" b="1" i="1" dirty="0" smtClean="0">
                <a:solidFill>
                  <a:schemeClr val="accent2"/>
                </a:solidFill>
              </a:rPr>
              <a:t>Open Loop.</a:t>
            </a:r>
            <a:r>
              <a:rPr lang="en-GB" dirty="0" smtClean="0"/>
              <a:t>  The speed is simply controlled by a potentiometer.  The speed is set either by a person, or perhaps by simple controls allowing perhaps 2-4 speeds, depending on the situation.</a:t>
            </a:r>
          </a:p>
          <a:p>
            <a:pPr marL="0" indent="0" fontAlgn="auto">
              <a:spcBef>
                <a:spcPts val="0"/>
              </a:spcBef>
              <a:spcAft>
                <a:spcPts val="0"/>
              </a:spcAft>
              <a:buFont typeface="Wingdings 2"/>
              <a:buChar char=""/>
              <a:defRPr/>
            </a:pPr>
            <a:r>
              <a:rPr lang="en-GB" b="1" i="1" dirty="0" smtClean="0">
                <a:solidFill>
                  <a:schemeClr val="accent2"/>
                </a:solidFill>
              </a:rPr>
              <a:t>Closed Loop</a:t>
            </a:r>
            <a:r>
              <a:rPr lang="en-GB" i="1" dirty="0" smtClean="0"/>
              <a:t>.</a:t>
            </a:r>
            <a:r>
              <a:rPr lang="en-GB" dirty="0" smtClean="0"/>
              <a:t>  The user sets the flow, temperature, pressure, or whatever parameter they want to control.  Using a sensor, the ASD adjusts the speed automatically to maintain this setpoint.  This provides optimum results, as long as it is set up properly!</a:t>
            </a:r>
          </a:p>
        </p:txBody>
      </p:sp>
      <p:sp>
        <p:nvSpPr>
          <p:cNvPr id="113666" name="Slide Number Placeholder 3"/>
          <p:cNvSpPr>
            <a:spLocks noGrp="1"/>
          </p:cNvSpPr>
          <p:nvPr>
            <p:ph type="sldNum" sz="quarter" idx="12"/>
          </p:nvPr>
        </p:nvSpPr>
        <p:spPr/>
        <p:txBody>
          <a:bodyPr/>
          <a:lstStyle/>
          <a:p>
            <a:pPr>
              <a:defRPr/>
            </a:pPr>
            <a:fld id="{1D54DD05-3223-4CAB-8CB6-C471D9D5B1A2}" type="slidenum">
              <a:rPr lang="en-US"/>
              <a:pPr>
                <a:defRPr/>
              </a:pPr>
              <a:t>56</a:t>
            </a:fld>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a:xfrm>
            <a:off x="566145" y="316112"/>
            <a:ext cx="8577857" cy="735806"/>
          </a:xfrm>
        </p:spPr>
        <p:txBody>
          <a:bodyPr lIns="90080" tIns="45039" rIns="90080" bIns="45039">
            <a:normAutofit fontScale="90000"/>
          </a:bodyPr>
          <a:lstStyle/>
          <a:p>
            <a:pPr fontAlgn="auto">
              <a:spcAft>
                <a:spcPts val="0"/>
              </a:spcAft>
              <a:defRPr/>
            </a:pPr>
            <a:r>
              <a:rPr lang="en-US" dirty="0" smtClean="0">
                <a:solidFill>
                  <a:schemeClr val="accent1">
                    <a:satMod val="150000"/>
                  </a:schemeClr>
                </a:solidFill>
              </a:rPr>
              <a:t>Inherent ASD Benefits</a:t>
            </a:r>
          </a:p>
        </p:txBody>
      </p:sp>
      <p:sp>
        <p:nvSpPr>
          <p:cNvPr id="114690" name="Slide Number Placeholder 2"/>
          <p:cNvSpPr>
            <a:spLocks noGrp="1"/>
          </p:cNvSpPr>
          <p:nvPr>
            <p:ph type="sldNum" sz="quarter" idx="12"/>
          </p:nvPr>
        </p:nvSpPr>
        <p:spPr/>
        <p:txBody>
          <a:bodyPr/>
          <a:lstStyle/>
          <a:p>
            <a:pPr>
              <a:defRPr/>
            </a:pPr>
            <a:fld id="{3F322A5D-912C-4B8D-936F-820F789987BC}" type="slidenum">
              <a:rPr lang="en-US"/>
              <a:pPr>
                <a:defRPr/>
              </a:pPr>
              <a:t>57</a:t>
            </a:fld>
            <a:endParaRPr lang="en-US"/>
          </a:p>
        </p:txBody>
      </p:sp>
      <p:sp>
        <p:nvSpPr>
          <p:cNvPr id="125956" name="Rectangle 3"/>
          <p:cNvSpPr>
            <a:spLocks noChangeArrowheads="1"/>
          </p:cNvSpPr>
          <p:nvPr/>
        </p:nvSpPr>
        <p:spPr bwMode="auto">
          <a:xfrm>
            <a:off x="685800" y="1448397"/>
            <a:ext cx="3886200" cy="4798814"/>
          </a:xfrm>
          <a:prstGeom prst="rect">
            <a:avLst/>
          </a:prstGeom>
          <a:noFill/>
          <a:ln w="12700">
            <a:noFill/>
            <a:miter lim="800000"/>
            <a:headEnd/>
            <a:tailEnd/>
          </a:ln>
        </p:spPr>
        <p:txBody>
          <a:bodyPr lIns="85577" tIns="42037" rIns="85577" bIns="42037"/>
          <a:lstStyle/>
          <a:p>
            <a:pPr marL="342900" indent="-342900">
              <a:spcBef>
                <a:spcPct val="10000"/>
              </a:spcBef>
              <a:spcAft>
                <a:spcPct val="30000"/>
              </a:spcAft>
              <a:buClr>
                <a:srgbClr val="000000"/>
              </a:buClr>
              <a:buSzPct val="90000"/>
              <a:buFontTx/>
              <a:buChar char="•"/>
            </a:pPr>
            <a:r>
              <a:rPr lang="en-US" sz="2600" dirty="0">
                <a:cs typeface="Arial" pitchFamily="34" charset="0"/>
              </a:rPr>
              <a:t>Controls speed variations</a:t>
            </a:r>
          </a:p>
          <a:p>
            <a:pPr marL="342900" indent="-342900">
              <a:spcBef>
                <a:spcPct val="10000"/>
              </a:spcBef>
              <a:spcAft>
                <a:spcPct val="30000"/>
              </a:spcAft>
              <a:buClr>
                <a:srgbClr val="000000"/>
              </a:buClr>
              <a:buSzPct val="90000"/>
              <a:buFontTx/>
              <a:buChar char="•"/>
            </a:pPr>
            <a:r>
              <a:rPr lang="en-US" sz="2600" dirty="0">
                <a:cs typeface="Arial" pitchFamily="34" charset="0"/>
              </a:rPr>
              <a:t>Provides process control</a:t>
            </a:r>
          </a:p>
          <a:p>
            <a:pPr marL="342900" indent="-342900">
              <a:spcBef>
                <a:spcPct val="10000"/>
              </a:spcBef>
              <a:spcAft>
                <a:spcPct val="30000"/>
              </a:spcAft>
              <a:buClr>
                <a:srgbClr val="000000"/>
              </a:buClr>
              <a:buSzPct val="90000"/>
              <a:buFontTx/>
              <a:buChar char="•"/>
            </a:pPr>
            <a:r>
              <a:rPr lang="en-US" sz="2600" dirty="0">
                <a:cs typeface="Arial" pitchFamily="34" charset="0"/>
              </a:rPr>
              <a:t>Eliminates startup impacts causing system vibration</a:t>
            </a:r>
          </a:p>
          <a:p>
            <a:pPr marL="342900" indent="-342900">
              <a:spcBef>
                <a:spcPct val="10000"/>
              </a:spcBef>
              <a:spcAft>
                <a:spcPct val="30000"/>
              </a:spcAft>
              <a:buClr>
                <a:srgbClr val="000000"/>
              </a:buClr>
              <a:buSzPct val="90000"/>
              <a:buFontTx/>
              <a:buChar char="•"/>
            </a:pPr>
            <a:r>
              <a:rPr lang="en-US" sz="2600" dirty="0">
                <a:cs typeface="Arial" pitchFamily="34" charset="0"/>
              </a:rPr>
              <a:t>Provides fault tolerance</a:t>
            </a:r>
          </a:p>
          <a:p>
            <a:pPr marL="342900" indent="-342900">
              <a:spcBef>
                <a:spcPct val="10000"/>
              </a:spcBef>
              <a:spcAft>
                <a:spcPct val="30000"/>
              </a:spcAft>
              <a:buClr>
                <a:srgbClr val="000000"/>
              </a:buClr>
              <a:buSzPct val="90000"/>
              <a:buFontTx/>
              <a:buChar char="•"/>
            </a:pPr>
            <a:r>
              <a:rPr lang="en-US" sz="2600" dirty="0">
                <a:cs typeface="Arial" pitchFamily="34" charset="0"/>
              </a:rPr>
              <a:t>Supports low current soft starts</a:t>
            </a:r>
          </a:p>
        </p:txBody>
      </p:sp>
      <p:sp>
        <p:nvSpPr>
          <p:cNvPr id="125957" name="Rectangle 4"/>
          <p:cNvSpPr>
            <a:spLocks noChangeArrowheads="1"/>
          </p:cNvSpPr>
          <p:nvPr/>
        </p:nvSpPr>
        <p:spPr bwMode="auto">
          <a:xfrm>
            <a:off x="4572000" y="1448397"/>
            <a:ext cx="4038005" cy="4798814"/>
          </a:xfrm>
          <a:prstGeom prst="rect">
            <a:avLst/>
          </a:prstGeom>
          <a:noFill/>
          <a:ln w="12700">
            <a:noFill/>
            <a:miter lim="800000"/>
            <a:headEnd/>
            <a:tailEnd/>
          </a:ln>
        </p:spPr>
        <p:txBody>
          <a:bodyPr lIns="85577" tIns="42037" rIns="85577" bIns="42037"/>
          <a:lstStyle/>
          <a:p>
            <a:pPr marL="342900" indent="-342900">
              <a:spcBef>
                <a:spcPct val="10000"/>
              </a:spcBef>
              <a:spcAft>
                <a:spcPct val="30000"/>
              </a:spcAft>
              <a:buClr>
                <a:srgbClr val="000000"/>
              </a:buClr>
              <a:buSzPct val="90000"/>
              <a:buFontTx/>
              <a:buChar char="•"/>
            </a:pPr>
            <a:r>
              <a:rPr lang="en-US" sz="2600" dirty="0">
                <a:cs typeface="Arial" pitchFamily="34" charset="0"/>
              </a:rPr>
              <a:t>Restarts spinning load</a:t>
            </a:r>
          </a:p>
          <a:p>
            <a:pPr marL="342900" indent="-342900">
              <a:spcBef>
                <a:spcPct val="10000"/>
              </a:spcBef>
              <a:spcAft>
                <a:spcPct val="30000"/>
              </a:spcAft>
              <a:buClr>
                <a:srgbClr val="000000"/>
              </a:buClr>
              <a:buSzPct val="90000"/>
              <a:buFontTx/>
              <a:buChar char="•"/>
            </a:pPr>
            <a:r>
              <a:rPr lang="en-US" sz="2600" dirty="0">
                <a:cs typeface="Arial" pitchFamily="34" charset="0"/>
              </a:rPr>
              <a:t>Controls speed swings</a:t>
            </a:r>
            <a:endParaRPr lang="en-US" dirty="0">
              <a:solidFill>
                <a:schemeClr val="tx1"/>
              </a:solidFill>
              <a:cs typeface="Arial" pitchFamily="34" charset="0"/>
            </a:endParaRPr>
          </a:p>
          <a:p>
            <a:pPr marL="342900" indent="-342900">
              <a:spcBef>
                <a:spcPct val="10000"/>
              </a:spcBef>
              <a:spcAft>
                <a:spcPct val="30000"/>
              </a:spcAft>
              <a:buClr>
                <a:srgbClr val="000000"/>
              </a:buClr>
              <a:buSzPct val="90000"/>
              <a:buFontTx/>
              <a:buChar char="•"/>
            </a:pPr>
            <a:r>
              <a:rPr lang="en-US" sz="2600" dirty="0">
                <a:cs typeface="Arial" pitchFamily="34" charset="0"/>
              </a:rPr>
              <a:t>Enhances product quality</a:t>
            </a:r>
          </a:p>
          <a:p>
            <a:pPr marL="342900" indent="-342900">
              <a:spcBef>
                <a:spcPct val="10000"/>
              </a:spcBef>
              <a:spcAft>
                <a:spcPct val="30000"/>
              </a:spcAft>
              <a:buClr>
                <a:srgbClr val="000000"/>
              </a:buClr>
              <a:buSzPct val="90000"/>
              <a:buFontTx/>
              <a:buChar char="•"/>
            </a:pPr>
            <a:r>
              <a:rPr lang="en-US" sz="2600" dirty="0">
                <a:cs typeface="Arial" pitchFamily="34" charset="0"/>
              </a:rPr>
              <a:t>Conserves more energy than any other option at speed turn-downs below about 90%.</a:t>
            </a:r>
          </a:p>
          <a:p>
            <a:pPr marL="342900" indent="-342900">
              <a:spcBef>
                <a:spcPct val="10000"/>
              </a:spcBef>
              <a:spcAft>
                <a:spcPct val="30000"/>
              </a:spcAft>
              <a:buClr>
                <a:srgbClr val="000000"/>
              </a:buClr>
              <a:buSzPct val="90000"/>
            </a:pPr>
            <a:endParaRPr lang="en-US" sz="2600" dirty="0">
              <a:cs typeface="Arial" pitchFamily="34" charset="0"/>
            </a:endParaRPr>
          </a:p>
          <a:p>
            <a:pPr marL="342900" indent="-342900" latinLnBrk="1">
              <a:spcBef>
                <a:spcPct val="10000"/>
              </a:spcBef>
              <a:spcAft>
                <a:spcPct val="30000"/>
              </a:spcAft>
              <a:buClr>
                <a:srgbClr val="000000"/>
              </a:buClr>
              <a:buSzPct val="90000"/>
              <a:buFontTx/>
              <a:buChar char="•"/>
            </a:pPr>
            <a:endParaRPr lang="en-US" sz="2600" dirty="0">
              <a:cs typeface="Arial" pitchFamily="34" charset="0"/>
            </a:endParaRP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p:nvPr>
        </p:nvSpPr>
        <p:spPr/>
        <p:txBody>
          <a:bodyPr/>
          <a:lstStyle/>
          <a:p>
            <a:pPr fontAlgn="auto">
              <a:spcAft>
                <a:spcPts val="0"/>
              </a:spcAft>
              <a:defRPr/>
            </a:pPr>
            <a:r>
              <a:rPr lang="en-US" dirty="0" smtClean="0">
                <a:solidFill>
                  <a:schemeClr val="accent1">
                    <a:satMod val="150000"/>
                  </a:schemeClr>
                </a:solidFill>
              </a:rPr>
              <a:t>An ASD Analysis Tool</a:t>
            </a:r>
          </a:p>
        </p:txBody>
      </p:sp>
      <p:sp>
        <p:nvSpPr>
          <p:cNvPr id="126979" name="Rectangle 3"/>
          <p:cNvSpPr>
            <a:spLocks noGrp="1" noChangeArrowheads="1"/>
          </p:cNvSpPr>
          <p:nvPr>
            <p:ph idx="1"/>
          </p:nvPr>
        </p:nvSpPr>
        <p:spPr/>
        <p:txBody>
          <a:bodyPr/>
          <a:lstStyle/>
          <a:p>
            <a:pPr marL="0" indent="0" algn="ctr"/>
            <a:r>
              <a:rPr lang="en-US" b="1" dirty="0" smtClean="0"/>
              <a:t>Try Energy savings software such as the Bonneville Power Administrations </a:t>
            </a:r>
            <a:r>
              <a:rPr lang="en-US" b="1" dirty="0" err="1" smtClean="0"/>
              <a:t>ASDCalculators</a:t>
            </a:r>
            <a:endParaRPr lang="en-US" b="1" dirty="0" smtClean="0"/>
          </a:p>
          <a:p>
            <a:pPr marL="0" indent="0" algn="ctr"/>
            <a:r>
              <a:rPr lang="en-US" b="1" dirty="0" smtClean="0">
                <a:solidFill>
                  <a:schemeClr val="tx2"/>
                </a:solidFill>
              </a:rPr>
              <a:t>Available at:</a:t>
            </a:r>
          </a:p>
          <a:p>
            <a:pPr marL="0" indent="0" algn="ctr"/>
            <a:r>
              <a:rPr lang="en-US" b="1" dirty="0" smtClean="0"/>
              <a:t>http://www.bpa.gov/Energy/N/projects/industrial/xls/asdcalculators.xls</a:t>
            </a:r>
          </a:p>
        </p:txBody>
      </p:sp>
      <p:sp>
        <p:nvSpPr>
          <p:cNvPr id="115714" name="Slide Number Placeholder 3"/>
          <p:cNvSpPr>
            <a:spLocks noGrp="1"/>
          </p:cNvSpPr>
          <p:nvPr>
            <p:ph type="sldNum" sz="quarter" idx="12"/>
          </p:nvPr>
        </p:nvSpPr>
        <p:spPr/>
        <p:txBody>
          <a:bodyPr/>
          <a:lstStyle/>
          <a:p>
            <a:pPr>
              <a:defRPr/>
            </a:pPr>
            <a:fld id="{0FC00837-4C80-465A-B845-26FD42CAA1A5}" type="slidenum">
              <a:rPr lang="en-US"/>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t="10638" b="10638"/>
          <a:stretch>
            <a:fillRect/>
          </a:stretch>
        </p:blipFill>
        <p:spPr bwMode="auto">
          <a:xfrm>
            <a:off x="6019800" y="1676401"/>
            <a:ext cx="2514600" cy="1979654"/>
          </a:xfrm>
          <a:prstGeom prst="rect">
            <a:avLst/>
          </a:prstGeom>
          <a:noFill/>
          <a:ln w="9525">
            <a:solidFill>
              <a:schemeClr val="tx1"/>
            </a:solidFill>
            <a:miter lim="800000"/>
            <a:headEnd/>
            <a:tailEnd/>
          </a:ln>
          <a:effectLst/>
        </p:spPr>
      </p:pic>
      <p:sp>
        <p:nvSpPr>
          <p:cNvPr id="8" name="TextBox 7"/>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Field Data Collecting</a:t>
            </a:r>
            <a:endParaRPr lang="en-US" dirty="0">
              <a:solidFill>
                <a:srgbClr val="C00000"/>
              </a:solidFill>
              <a:latin typeface="Arial" pitchFamily="34" charset="0"/>
              <a:cs typeface="Arial" pitchFamily="34" charset="0"/>
            </a:endParaRPr>
          </a:p>
        </p:txBody>
      </p:sp>
      <p:sp>
        <p:nvSpPr>
          <p:cNvPr id="11" name="Title 1"/>
          <p:cNvSpPr txBox="1">
            <a:spLocks/>
          </p:cNvSpPr>
          <p:nvPr/>
        </p:nvSpPr>
        <p:spPr bwMode="auto">
          <a:xfrm>
            <a:off x="-152400" y="304800"/>
            <a:ext cx="960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kern="0" dirty="0" smtClean="0">
                <a:solidFill>
                  <a:schemeClr val="tx2"/>
                </a:solidFill>
                <a:latin typeface="Corbel" pitchFamily="34" charset="0"/>
                <a:ea typeface="ＭＳ Ｐゴシック" charset="-128"/>
                <a:cs typeface="Arial" pitchFamily="34" charset="0"/>
              </a:rPr>
              <a:t>Motor State Sensors (on/off) </a:t>
            </a:r>
            <a:endParaRPr kumimoji="0" lang="en-US" sz="4400" b="1" i="0" u="none" strike="noStrike" kern="0" cap="none" spc="0" normalizeH="0" baseline="0" noProof="0" dirty="0">
              <a:ln>
                <a:noFill/>
              </a:ln>
              <a:solidFill>
                <a:schemeClr val="tx2"/>
              </a:solidFill>
              <a:effectLst/>
              <a:uLnTx/>
              <a:uFillTx/>
              <a:latin typeface="Corbel" pitchFamily="34" charset="0"/>
              <a:ea typeface="ＭＳ Ｐゴシック" charset="-128"/>
              <a:cs typeface="Arial" pitchFamily="34" charset="0"/>
            </a:endParaRPr>
          </a:p>
        </p:txBody>
      </p:sp>
      <p:sp>
        <p:nvSpPr>
          <p:cNvPr id="7" name="Content Placeholder 2"/>
          <p:cNvSpPr>
            <a:spLocks noGrp="1"/>
          </p:cNvSpPr>
          <p:nvPr>
            <p:ph idx="1"/>
          </p:nvPr>
        </p:nvSpPr>
        <p:spPr>
          <a:xfrm>
            <a:off x="685800" y="1828800"/>
            <a:ext cx="4267200" cy="4114800"/>
          </a:xfrm>
        </p:spPr>
        <p:txBody>
          <a:bodyPr/>
          <a:lstStyle/>
          <a:p>
            <a:pPr marL="0" indent="0">
              <a:buNone/>
            </a:pPr>
            <a:r>
              <a:rPr lang="en-US" sz="2400" kern="1200" dirty="0" smtClean="0">
                <a:latin typeface="Arial" pitchFamily="34" charset="0"/>
                <a:cs typeface="Arial" pitchFamily="34" charset="0"/>
              </a:rPr>
              <a:t>Measurements are made by directly placing on the motor or by having a current clamp.</a:t>
            </a:r>
          </a:p>
          <a:p>
            <a:pPr marL="0" indent="0">
              <a:buNone/>
            </a:pPr>
            <a:endParaRPr lang="en-US" sz="2400" kern="1200" dirty="0" smtClean="0"/>
          </a:p>
          <a:p>
            <a:pPr marL="0" indent="0">
              <a:buNone/>
            </a:pPr>
            <a:endParaRPr lang="en-US" sz="2400" kern="1200" dirty="0" smtClean="0">
              <a:latin typeface="Arial" pitchFamily="34" charset="0"/>
              <a:cs typeface="Arial" pitchFamily="34" charset="0"/>
            </a:endParaRPr>
          </a:p>
          <a:p>
            <a:pPr marL="0" indent="0">
              <a:buNone/>
            </a:pPr>
            <a:r>
              <a:rPr lang="en-US" sz="2400" kern="1200" dirty="0" smtClean="0"/>
              <a:t>Output will basically be a duty cycle (square step function) that only gives output as an absolute on/off, or 1/0.  </a:t>
            </a:r>
            <a:r>
              <a:rPr lang="en-US" sz="2400" kern="1200" dirty="0" smtClean="0">
                <a:latin typeface="Arial" pitchFamily="34" charset="0"/>
                <a:cs typeface="Arial" pitchFamily="34" charset="0"/>
              </a:rPr>
              <a:t>  </a:t>
            </a:r>
          </a:p>
          <a:p>
            <a:pPr marL="457200" indent="-457200">
              <a:buNone/>
            </a:pPr>
            <a:endParaRPr lang="en-US" sz="2400" kern="1200" dirty="0" smtClean="0"/>
          </a:p>
          <a:p>
            <a:pPr marL="457200" indent="-457200">
              <a:buNone/>
            </a:pPr>
            <a:endParaRPr lang="en-US" sz="2400" kern="1200" dirty="0" smtClean="0">
              <a:latin typeface="Arial" pitchFamily="34" charset="0"/>
              <a:cs typeface="Arial" pitchFamily="34" charset="0"/>
            </a:endParaRPr>
          </a:p>
          <a:p>
            <a:pPr marL="457200" indent="-457200">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p:txBody>
      </p:sp>
      <p:pic>
        <p:nvPicPr>
          <p:cNvPr id="9" name="Picture 2" descr="http://www.onsetcomp.com/images/product_images/medium-new/U9-001.jpg">
            <a:hlinkClick r:id="rId4"/>
          </p:cNvPr>
          <p:cNvPicPr>
            <a:picLocks noChangeAspect="1" noChangeArrowheads="1"/>
          </p:cNvPicPr>
          <p:nvPr/>
        </p:nvPicPr>
        <p:blipFill>
          <a:blip r:embed="rId5" cstate="print"/>
          <a:srcRect l="9143" t="7339" r="8571" b="8257"/>
          <a:stretch>
            <a:fillRect/>
          </a:stretch>
        </p:blipFill>
        <p:spPr bwMode="auto">
          <a:xfrm rot="20880171">
            <a:off x="7818835" y="2175479"/>
            <a:ext cx="381000" cy="486834"/>
          </a:xfrm>
          <a:prstGeom prst="rect">
            <a:avLst/>
          </a:prstGeom>
          <a:noFill/>
        </p:spPr>
      </p:pic>
      <p:pic>
        <p:nvPicPr>
          <p:cNvPr id="117762" name="Picture 2"/>
          <p:cNvPicPr>
            <a:picLocks noChangeAspect="1" noChangeArrowheads="1"/>
          </p:cNvPicPr>
          <p:nvPr/>
        </p:nvPicPr>
        <p:blipFill>
          <a:blip r:embed="rId6" cstate="print"/>
          <a:srcRect l="37917" t="27350" r="7500" b="4274"/>
          <a:stretch>
            <a:fillRect/>
          </a:stretch>
        </p:blipFill>
        <p:spPr bwMode="auto">
          <a:xfrm>
            <a:off x="6019801" y="4038600"/>
            <a:ext cx="2543556" cy="194164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descr="http://t1.gstatic.com/images?q=tbn:ANd9GcSGL9ks6Wr6JNW0tB8A6Jirv64aeNOLf_88Df2Uzxgg7NNmtYMxKRYdfe6mBQ"/>
          <p:cNvPicPr>
            <a:picLocks noChangeAspect="1" noChangeArrowheads="1"/>
          </p:cNvPicPr>
          <p:nvPr/>
        </p:nvPicPr>
        <p:blipFill>
          <a:blip r:embed="rId3" cstate="print"/>
          <a:srcRect/>
          <a:stretch>
            <a:fillRect/>
          </a:stretch>
        </p:blipFill>
        <p:spPr bwMode="auto">
          <a:xfrm>
            <a:off x="3581401" y="1524000"/>
            <a:ext cx="2292532" cy="1866016"/>
          </a:xfrm>
          <a:prstGeom prst="rect">
            <a:avLst/>
          </a:prstGeom>
          <a:noFill/>
          <a:ln>
            <a:solidFill>
              <a:schemeClr val="tx1"/>
            </a:solidFill>
          </a:ln>
        </p:spPr>
      </p:pic>
      <p:sp>
        <p:nvSpPr>
          <p:cNvPr id="5" name="Left Brace 4"/>
          <p:cNvSpPr/>
          <p:nvPr/>
        </p:nvSpPr>
        <p:spPr bwMode="auto">
          <a:xfrm>
            <a:off x="6172200" y="1219200"/>
            <a:ext cx="1524000" cy="5257800"/>
          </a:xfrm>
          <a:prstGeom prst="leftBrace">
            <a:avLst>
              <a:gd name="adj1" fmla="val 8333"/>
              <a:gd name="adj2" fmla="val 20082"/>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228356" name="Picture 4" descr="http://t0.gstatic.com/images?q=tbn:ANd9GcT1bXdUeS5OWlaMz12dDmNzt2U-6h-JBX9niflW9XV4vmP6nXVo"/>
          <p:cNvPicPr>
            <a:picLocks noChangeAspect="1" noChangeArrowheads="1"/>
          </p:cNvPicPr>
          <p:nvPr/>
        </p:nvPicPr>
        <p:blipFill>
          <a:blip r:embed="rId4" cstate="print"/>
          <a:srcRect/>
          <a:stretch>
            <a:fillRect/>
          </a:stretch>
        </p:blipFill>
        <p:spPr bwMode="auto">
          <a:xfrm>
            <a:off x="7460975" y="1447801"/>
            <a:ext cx="1219200" cy="1150587"/>
          </a:xfrm>
          <a:prstGeom prst="rect">
            <a:avLst/>
          </a:prstGeom>
          <a:noFill/>
          <a:ln>
            <a:solidFill>
              <a:schemeClr val="tx1"/>
            </a:solidFill>
          </a:ln>
        </p:spPr>
      </p:pic>
      <p:pic>
        <p:nvPicPr>
          <p:cNvPr id="228358" name="Picture 6" descr="http://t3.gstatic.com/images?q=tbn:ANd9GcQHfbn0VS89AKSNWGRBx3ZZ1bUHBpMRJfNPOgG8QVE2y0YAEFOEjA"/>
          <p:cNvPicPr>
            <a:picLocks noChangeAspect="1" noChangeArrowheads="1"/>
          </p:cNvPicPr>
          <p:nvPr/>
        </p:nvPicPr>
        <p:blipFill>
          <a:blip r:embed="rId5" cstate="print"/>
          <a:srcRect/>
          <a:stretch>
            <a:fillRect/>
          </a:stretch>
        </p:blipFill>
        <p:spPr bwMode="auto">
          <a:xfrm>
            <a:off x="7460975" y="3276600"/>
            <a:ext cx="1219200" cy="1219200"/>
          </a:xfrm>
          <a:prstGeom prst="rect">
            <a:avLst/>
          </a:prstGeom>
          <a:noFill/>
          <a:ln>
            <a:solidFill>
              <a:schemeClr val="tx1"/>
            </a:solidFill>
          </a:ln>
        </p:spPr>
      </p:pic>
      <p:pic>
        <p:nvPicPr>
          <p:cNvPr id="228360" name="Picture 8" descr="http://t0.gstatic.com/images?q=tbn:ANd9GcT3FlAdACzPkgrghWQZlOa_NA2d5T2cVIOf5WfqQxOYqrnHnQ78Yg"/>
          <p:cNvPicPr>
            <a:picLocks noChangeAspect="1" noChangeArrowheads="1"/>
          </p:cNvPicPr>
          <p:nvPr/>
        </p:nvPicPr>
        <p:blipFill>
          <a:blip r:embed="rId6" cstate="print"/>
          <a:srcRect t="3571" r="7143" b="14286"/>
          <a:stretch>
            <a:fillRect/>
          </a:stretch>
        </p:blipFill>
        <p:spPr bwMode="auto">
          <a:xfrm>
            <a:off x="7384773" y="5105400"/>
            <a:ext cx="1378227" cy="1219200"/>
          </a:xfrm>
          <a:prstGeom prst="rect">
            <a:avLst/>
          </a:prstGeom>
          <a:noFill/>
          <a:ln>
            <a:solidFill>
              <a:schemeClr val="tx1"/>
            </a:solidFill>
          </a:ln>
        </p:spPr>
      </p:pic>
      <p:sp>
        <p:nvSpPr>
          <p:cNvPr id="228362" name="AutoShape 10" descr="data:image/jpg;base64,/9j/4AAQSkZJRgABAQAAAQABAAD/2wBDAAkGBwgHBgkIBwgKCgkLDRYPDQwMDRsUFRAWIB0iIiAdHx8kKDQsJCYxJx8fLT0tMTU3Ojo6Iys/RD84QzQ5Ojf/2wBDAQoKCg0MDRoPDxo3JR8lNzc3Nzc3Nzc3Nzc3Nzc3Nzc3Nzc3Nzc3Nzc3Nzc3Nzc3Nzc3Nzc3Nzc3Nzc3Nzc3Nzf/wAARCACvANQDASIAAhEBAxEB/8QAGwABAAEFAQAAAAAAAAAAAAAAAAUBAwQGBwL/xAA+EAACAQMDAQUFBgQFAwUAAAABAgMABBEFEiExBhNBUWEicYGRoRQVIzKxwQdCUvAkM2LR8RY0ciVDssLh/8QAGQEBAAMBAQAAAAAAAAAAAAAAAAECAwQF/8QAKhEAAwACAQQBAwQCAwAAAAAAAAECAxESBCExQSITMlEUI0JhcZGxwdH/2gAMAwEAAhEDEQA/AO40pSgFKUoBSlKAUpVMigK0qmabh58UBWled6jqw+dUMqAZLr86A90qKbXLIF8MWVR+YDINefv20zgSReuXxj6U7sjaRL0qMXWLdhu7yLb5iXI/SqNrdmgy88IHmZKa/ocl+SUpUaNYtiN43mIcGRRkA/341nQSxzxLJEwZCOCPGmtEp7LlKUoBSlKAUpSgFKUoBSlKAUpSgFKUoBSlKAV5JPgKxb+/js0XeGkkkO2OJBlnPoK1HXNb1ZHZRLDbDGdkLd4495xV4xu3pFLyKO7MntFfatbX0iw2jvbrgpKsZOPMZGfqKibftM8zrG3O443tIjAn4KKi7jWNTXKjVpxuB6k/LpUHDawSWrd6w7yKUnB8UIxke4jn35rtjBOtUkcN5638TbrntPdWdwylYZU24UJFyD6nd9K8P24uc+zbYHl3YP13VrEulwbcjdtxnwqJvdOAJDgxqB0Y5ZvcBV5wYn/EpefJPds26TtxfByXiix0GEVTj45/SsOXtHa3ME5NnAjmNirtIpbcRxgqin6mtStrBUK93bIQDk7ufHNSP3fLK6iNVijXGwMemBjwHStKwSu6WjOOoddt7IuHVtQgKlTMrYySJiKrPrl+AWZJn59r/EGpS60O+ncNaKlyV/MkTneB/wCJAPyzUE8bSOO8PC8Bc8L8KieVeCacT3aNm7E283aTUzBcSNawhSxffuORjAwcdcn5V2/T7WOxtIraEkrGMAt1NcA0m3snf8e4WI+B21uOlXd3bYjtNRkQZzGQS0b+mD0NZZ8FU/Jt0+eddkdXzVa0zTu1ksM6QasqkN+WZBgEedbhHIsiK8ZDKwyCPGuCoqfJ3zc14PdKUqpYUpSgFKUoBSlKAUpSgFKUoBXh3CKzMQFAySfAVh6pqlvpiRvc95iR9i92hbnGfD3VEXuswaxopGmzbDds8KPL7AG0kNk+HQj41Mrb0RT0jWdV7TPJcSzW/wDmSezGT/7aeXx6/GoCTULln/EumBPRQcCrV3pt77bxmN1U4BDcHnGOla/Olybh4pG2FeoyCQfKvYiIXae7PHu7bbrwbho9+kN073VxkGMKCT4bwT9KyopLaRAJBGxEKryBwQhGOhzyB5e/itMsWtTcSWMgvHu2cdyqeO7gLnp1B8OhrHutZsQ4+ytKB4hriOT64H7153U9FjzZXfJp/wBHTju4hLW0b1d2tuIztihXndlWIK8vjGPHlT8MYGc1SLRbGWZu9hVfxVVVEpO5SRk/XoelaCmulcFC/AwDuAx8jWVb9p5IWDC4MTDHJnUfvWf6LKp/bzNf7/8ASXkW/lBOQi22LmORWAG7bg845rPhuI2TuiI3j/pK7CPcaxuz1nqmq2sl3plrHcw8cpMgx7h61k3On38Cs1/pVzbKOTLtyq+pIz869NZI8bOf6dpb0Z21JBHHdJh0HsSKMMR4HPmKhdRtU1B5BPEv22PgT/l7zyDn1/q8PHipfRrhZ3+6r0grKf8ADzdTG+OPgfGsaWGUPPJIpIACyZP5WB6VXw2W+5I0rvoxI0T28sciHDLuyVI6gipPTNQWB9sg3Qs2Co4P1/m8vCumaJp+j6nCv26xtbkOhkRpolJQg7XTPXg4I9CK5922tba17US2Wn2iLavHGYDAhxkplhxwQcE+h9+KznqHVcKNH00yucEnNIs0UTK6ypjcjj+YfsfP1rdexV2yWwhMhkgLFR4902M4J8iOnrmuWaTfva3XdyBjDuBbKNx4HjwyOenhWzWV7dWd3cQWEUswlK4VEy/skMCB58c/Ooyw3OhhtKtnWgarWIt/biKKSSaOPvV3KHcLnp5++siKRZEDowZT0YHINefs9E90pSgFKUoBSlKAUpSgFUNVqhoDTf4gzvAtm8E0sVwpYx924TcOMgsSMeHXitAbtFqbD7NcW+pvGxBaNrdJAT14KnOcnqK69ruiwa1arBcM6bW3K6Y3DjHiDWk9rOydtpWjR3Fo7vOsyq7y8hlPHQYA8K68GWdcX5/wcmfHW+S/5NSOpzCYRrYX1uZCAO9s3QdfEnjFQt3MVkb/ANNvQWOSTalefP2jUskS95+PtMQ4GxcfUVFF+81mK1ZlFq1wiMSgB2kjJz4e+uvfGm/+jjcO51+f7Ldjd38rfZo4JBCxLMr3AUHjk7QfLHWq9tOz33HfLbySW9wGgWYEworHOeMfCp3thHF2Z7TTJpMPdd0m+Nye9VSUJBGehyM855qM1XtKvaOw72+sZBey7e9uNuFIVMABfAZLHx61zOnVfHwzriVEJV6NU0wWl1kMsEROdylF6D5ZroHZLsFcazprX9tNBauG2ohiwG8T7S4IrSrTTYYgCxjbB4yMYHxFdn7A9o9B0zs9BaXWq20NwHYusjbeSePQ8YqtLJK2i6rHdGy9lNDfQ9JS3nlEk5GZWUkpn/TnwrF7V6vaJYXmmpKWupYWjwnIjJHVj4VMQatp1z/299bSZ/plWud9qNQa212+MYndGOGMUIk8ADwMnj9KxxQ6svltTJCafay3di9xFJGFhYLneRjPlxzyOPLFTLzTrNemXYy3Ea94ACxDj04/vNQK6vo1vwbtYG6YlDxn5MBT/qKwU/h6jaHOcbZ8da9GnyXk4FPH0TFhaXywXckToqIjKyNnd7S4z05HPNQLaZN9na43WEQtj3biGdjncBgjAPBB/wB+leLjX7SGZhLewrOBgqZDlfTHhXu37Uzm3a1tpJprcuXfurRmUZxk7iPoDWNS9cto1T/jplmHWmlkZpe8kkdtzkuDubpz61IW2qvbyLLbko6tuBEK5Tr0bkmtR1Y2kuuXkdxp2yYTNuDRA48eSD1rLjsLX7vkcWsAt4yGZO753dAePfj41a3FdnorM3O9bN1l7ZWcawrNY7mTcA095sJZvzHjHp6V0Dsc0jaDb74VhRRtjjX+VR0+Ncu0TsVc32nwajpdlYmOV2H5VRl2tjnI9PCuuaDpx0zTIbVn3soyx9TyfhXJm4L7dHVh5/y2SQpSlYHQKUpQClKUApSlAKoarSgKVEdqYPtGg3i4yQgcD1Ug/tUxUfrN3a2VhLJfSrFAw2Fm824wPOrT9yK1rT2cYtSrRzR/0Sn6gH961/VlCXUvqamLeTub68hkBGGGSOeQMVhX1o1y5lbKhzlRjqvmfL0+deykn2Z4lt6T/BaF4l0iPeRLLIABvBIJx61eRbCY42ND6BgR9RVtbM4wPCvQtGyBgVaenheDO+qyt+OxeOmRkZSc58mWvIS/txiCY7R0UH2fkeKvRxTwrjBIr0XYfmQj1xR4vRdZF5fYxIiQwFzDGrZ5Y2gwfihU1n29/apA6NJF3oI2HMgAHiMMTjPvq0JR0ORVuZkkQqwzx1xWbwt+C6zyvwyStbyaYsg2ghBkrOGBOccY5A6dasPJL34jeNl3EAsMHGax9JjAW52NkCMHPQg54qSlVJ4o5QOGUEVapaWtjHSrvoj9QleBwVMkpbq2cYPHXNYmiahb3+qR2tzvUNIquTKAqoerE+GB8/Ss+COP7a29dwCj2SeMHg1GyWtvaTxwpAxO/a8jtyRz0HQDI+tc/wAvsbN1w1y1opcBNY1qaeIA987OMA5YE8DjnO3HxzWXb6bGLgRRhlLvtK7mI9evwHPnXq3keyEklmirNImxHHWLPBZfXGR8akuzlu33rYoRu3yhcMTxuOCflUWtS9lofJrR2bTbdLawt4I4liWOMAIowBxWUBiqL1Neq809IUpSgFKUoBSlKAUpSgFKUoAa5720v4rvVXtHhkzYgFJCpZO8bBOQOvs8Z/1V0E9K5Fq5kTtXq2+6ZIvtuXXcfymNOPjW/Tyqruc/UtqOxrWqo0ms5uhdNCy7ozagFcjO7cDz4Z69AayoLizV5GLgbz0miZePQ1Nm1tplMonUMRyNuCfTjig0aVUAjIcDyNekmvDZ57h+URyPayH2e6c+SSjJ+FZUSWi/5tvKvwNW59JPPe2yn3rWIdNWNsp3keP6HK1dpPwyndPuiVWOwfhJih8mr2LAN+R45B4ZqF7u7Q5W7kPpIiuPqP3qokvUPKW7+g3If1IqnCvTLfUn2iVfT1xh7fr4rWFPpi87Cw9CK8pqt1ERm3nC+PdyK364NXW19FjYyOYyAdrS259k+BOM55qd5JD+lXkibKGRbu8dB+AimLdnGSGGT68jb8DWVpb95p8YPVcrjyq+ktqumqtvIjQwoAxVj+IceZHBJ56eNRWkd9azvHKwMZ6+A3cce/mp22tsokprS8GRckxXccigNwQQ3Q1jSYnYn2QNww7N+UmmoytJKw24WI4XP8zHpWBCrvOqhSYx4DqfX9f7FOPbsRz7tb7EoFaPapcMo8APqK2vsbp13PeQXdn9nkWOUZeRvZC/zHA5LYwAPAnJ6DOnrOkuyOO1jEicHduAxyenPPQZNTPZjWZ9DvDPFCQsgw9vvBDDoDnz92P2rkzK6+Ojsw1M/LZ2pM+Neq1fs72ysNZuDbH8C4LERoxyHx69M8HjyxWzrXBUuXpnfNKltFaUpUFhSlKAUpSgFKUoBSlKA8kc1zztb2dbTobi9tZs28kinumGWRjwcE9RwOvT6V0WoLtnH3nZ+54ztKt8mFaYrc2tGeWVUM5I/eKMc8kfqKuJPPH+V2HxrOkQFRwOo/WqGBGzkcivX5r2eS8T9M8R6vdx8FyR681krrRYYliRh7qxjbLXk2o8Kn4MfuL2ZwvLCT88LL/416EdjJzHMye8VGG2INeO6ZegpxXpkcq9olW0/P8Alyxt9KwbyxcyWsTIfxJc4GeVRSx/+vzqwDMp9ljmrTXMy3sB3sSsb4z4ZZQfoPrTVfkjlP4M0Wrd01uDtR/ZII4544+nyqLe1j07YpXfK6jeZGLdBwPdkn5VJy6lMIJAmFfbgNjp61FajM9zdkIpIRAFUeA6/qalS97ZXJaS0izNLHLNGiqFVQWI8z/eKrf2Elu8Ue5o5HAkXJwduDjp51he0Llx4gAH05q9NPLJdpI7kssaqpb0NXcvfYymk/JfgsWX2UPI4yT+asra8Ue2U5z09KyIpWSEHu9z8YG3555+tVkmygVbVW2gDbuwST61ndtSbYsadGOu6HZMismzDxseASDkEefIruNhcfarOCfGO9jV8H1Ga0tYrG8bdc6TcwyKNh2KJAoHh7DZxx/TWVBFHEMW2tXVt/pkcgD4SL+9eLlz8/R7GLFw9m5dBVa1K71DUdKsZb2XU7a5t4sEl0UEnIAAKnHOcVPaJffeelwXZTuzIvK5zgg4I+YrNPZqZ9KUqwFKUoBSlKAUpSgFQvaxe80S5QSd2x27ePzcjj3GpqontNbxT6JeCVAwWJmGfAgcVafuRW/tZx3VdWt9PuFgluCZJASihcgrjr4EVmWt7b3UayRyrlv5SeR8Kg9SFxZXk13B3LpIwDDCyKpxwpBGQcViRX1tM22406HeTk9zmNvfxwa9fSPJba8G35qoI/4qDhtkKhre6uoM/wArNvFXwupJ/l3cMy+TDBqOK/JPJ+0S2arx6VFm8vIuZ7Ikf1RsDVU1a3JxJviPk61PFjnJIlQfAViyQr9vQcf9uSPg4z+oq5FdwScxyo3oDVq5Yx3VrIeh7yPj1AYf/A03SGpZ7urcGJseY/WsNkEb3KcfiEDOOnFSUjgo/K5xgAnqaw7l4mlL5BVuR8KnkyHEmvSBo5pVHXbkeuCD+lJJUZY5ZDhQu0Y8TnP7/SpiawFxsnThhzz4+/3isGLTpLe5QqA8O7cMdV+Hj5U+sjP9O/JdtL6JCrIDjxYD/wDayxMLgEEZVsAkDr1P7fOq/Yu8uFATBOM8Yx7vWpb+H+jvrl1erqKS20UWe6VGHPtEYOc9MD4msMmeWu6OrH09TXkv6GupX2pQ28F3KHbG+U4YhR1Y5HJ8OfSulnTlI4nlAIHBII+tWtG0Oz0hHFsGaR/zyyYLH093pUnivOtzT7I9CE0u5rut9ml1CykhVbbeSrKWixypzzjwPIPvqX0my+79Ogtd+8xrhnx+Y9SfmazKVTWiwpSlSBSlKAUpSgFKUoChqG7S31vFpl3BJMgleIqE8ckcZHhVvtVHqkkUH3XvO1iZFUgZGOOvXmtIu5LmNy1/ZBJsbTLJGQwHTrz+tb4sXLT2Y5MnFaNFkTTrUXRtnmla4Yb0CY5VicknqeccVsv8Meztvrl/c3N9ZxtZWqhQNxy0h5Az5BefiKjNM7M6proml06272GNyC7yBFJz0B8T/fWuudh9Ek0HQIbO5SIXBZnmMZyCxPn48YHwrbPaU6TMcEN1yaNI7TdmNUsNRl+6tLku7JyGiED4ZM8bSGOOPPypN2S1uDlrISAAH8GRWI9McHNdXA9KriudZrR0PFLOJyw3FoxE8U8JB6SIV/Wqbw4/ECuPdmu1SRrIpV1DKeoYZFRd12a0a6JMunwhv64xsPzGK0XU0vJm+nTORyWVlL1gUHzXg1i3OlxMgEdxLHtYMFbJXg/810y57BWbsWtbueH/AEsA4H6H61Bal2P1GwtpLn7RA8USlnIJBAHjg1tPUp+zCul13NWQJDpzvFN323JjOdwYn8v9+6o63ea0/DvFUiOXJ4/MucN8jWVpVxps33jaWXefhyBpI5OAMnqvpnNR+sgJciWNixAIcE/mB610q99jnrHruTUd93uovbxqDFHlWbx3cHPuGcVmCLLAjGMeda9aarG8atDH3gRRvdiMgDjnHU9BWdLPOLy1jDNHDIeW8B4nJ+Q+NY1Htm8ZN9iYsry1huZHYiSSFMhc8F/AfCto/hw3eXeosXDHamdq4UEliceeTXLtZhm0nWHjETW+5VliU5/IwyOvrkY9K2bsb2pOnyzlSWeVV/DZQwJGehyMdawuE18TWKafyOzUrTrDt/YzyCC7t7m2uDnEbxMCfdkc/AmtvQ7gGGcEZ5rlaa8nUmmeqUpUEilKUApSlAKUpQClKUBQivLRqylWUMD4EZr3ShGi3HGkSBIkVFHRVGB8q91WlCRSlKAUpSgKVauYUuIJIZV3JIpVh5g1eqh6UI0jknavs5F2bjkuIWRhcDaCFw2Ac8+Hy8a0GV+9frkkV2H+KNv9rsbSDeU3swyBnwFc2+4yh42v65/3r1enrePbPK6mH9TSIu3iIOP5c5IPjXRP4aaDdHUpda+0p9klQxyQnJZ2AGAc8YHUe+tMltWt0aSSEiJBlnDYxzjoa6j/AA0RotKuELhk7wMvplf+Kjq6SxaQ6SGsrbM3tL2J0ntJdi7vvtKXCxiMSRS49kEkcHI6k1q1z/CdoW3aZqx9Fni/df8Aaun1WvNnJU+GenUTXk07SOxFtHFbyat+NeQH2XhdlUDAG31B9a29AFUADAAr1SoqnT2yZlT4FKUqCwpSlAKUpQClKUApSlAKUpQClKUApSlAKUpQClKUBi3thbXyBLuCOVR0DrnFQt12N02ZT3JmgbzR8j5NmtkpVpup8Mq4l+UazpvZC3tLrvbiVbqMKQI5IhjJ8Tzg8Z8KnrSzt7OEQ2kMcMQ6JGoA+QrIpSqdeWJlT4KVWlKqWFKUoBSlKAUpSgFKUoD/2Q=="/>
          <p:cNvSpPr>
            <a:spLocks noChangeAspect="1" noChangeArrowheads="1"/>
          </p:cNvSpPr>
          <p:nvPr/>
        </p:nvSpPr>
        <p:spPr bwMode="auto">
          <a:xfrm>
            <a:off x="155575" y="-609600"/>
            <a:ext cx="1543051" cy="1276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8364" name="AutoShape 12" descr="data:image/jpg;base64,/9j/4AAQSkZJRgABAQAAAQABAAD/2wBDAAkGBwgHBgkIBwgKCgkLDRYPDQwMDRsUFRAWIB0iIiAdHx8kKDQsJCYxJx8fLT0tMTU3Ojo6Iys/RD84QzQ5Ojf/2wBDAQoKCg0MDRoPDxo3JR8lNzc3Nzc3Nzc3Nzc3Nzc3Nzc3Nzc3Nzc3Nzc3Nzc3Nzc3Nzc3Nzc3Nzc3Nzc3Nzc3Nzf/wAARCACvANQDASIAAhEBAxEB/8QAGwABAAEFAQAAAAAAAAAAAAAAAAUBAwQGBwL/xAA+EAACAQMDAQUFBgQFAwUAAAABAgMABBEFEiExBhNBUWEicYGRoRQVIzKxwQdCUvAkM2LR8RY0ciVDssLh/8QAGQEBAAMBAQAAAAAAAAAAAAAAAAECAwQF/8QAKhEAAwACAQQBAwQCAwAAAAAAAAECAxESBCExQSITMlEUI0JhcZGxwdH/2gAMAwEAAhEDEQA/AO40pSgFKUoBSlKAUpVMigK0qmabh58UBWled6jqw+dUMqAZLr86A90qKbXLIF8MWVR+YDINefv20zgSReuXxj6U7sjaRL0qMXWLdhu7yLb5iXI/SqNrdmgy88IHmZKa/ocl+SUpUaNYtiN43mIcGRRkA/341nQSxzxLJEwZCOCPGmtEp7LlKUoBSlKAUpSgFKUoBSlKAUpSgFKUoBSlKAV5JPgKxb+/js0XeGkkkO2OJBlnPoK1HXNb1ZHZRLDbDGdkLd4495xV4xu3pFLyKO7MntFfatbX0iw2jvbrgpKsZOPMZGfqKibftM8zrG3O443tIjAn4KKi7jWNTXKjVpxuB6k/LpUHDawSWrd6w7yKUnB8UIxke4jn35rtjBOtUkcN5638TbrntPdWdwylYZU24UJFyD6nd9K8P24uc+zbYHl3YP13VrEulwbcjdtxnwqJvdOAJDgxqB0Y5ZvcBV5wYn/EpefJPds26TtxfByXiix0GEVTj45/SsOXtHa3ME5NnAjmNirtIpbcRxgqin6mtStrBUK93bIQDk7ufHNSP3fLK6iNVijXGwMemBjwHStKwSu6WjOOoddt7IuHVtQgKlTMrYySJiKrPrl+AWZJn59r/EGpS60O+ncNaKlyV/MkTneB/wCJAPyzUE8bSOO8PC8Bc8L8KieVeCacT3aNm7E283aTUzBcSNawhSxffuORjAwcdcn5V2/T7WOxtIraEkrGMAt1NcA0m3snf8e4WI+B21uOlXd3bYjtNRkQZzGQS0b+mD0NZZ8FU/Jt0+eddkdXzVa0zTu1ksM6QasqkN+WZBgEedbhHIsiK8ZDKwyCPGuCoqfJ3zc14PdKUqpYUpSgFKUoBSlKAUpSgFKUoBXh3CKzMQFAySfAVh6pqlvpiRvc95iR9i92hbnGfD3VEXuswaxopGmzbDds8KPL7AG0kNk+HQj41Mrb0RT0jWdV7TPJcSzW/wDmSezGT/7aeXx6/GoCTULln/EumBPRQcCrV3pt77bxmN1U4BDcHnGOla/Olybh4pG2FeoyCQfKvYiIXae7PHu7bbrwbho9+kN073VxkGMKCT4bwT9KyopLaRAJBGxEKryBwQhGOhzyB5e/itMsWtTcSWMgvHu2cdyqeO7gLnp1B8OhrHutZsQ4+ytKB4hriOT64H7153U9FjzZXfJp/wBHTju4hLW0b1d2tuIztihXndlWIK8vjGPHlT8MYGc1SLRbGWZu9hVfxVVVEpO5SRk/XoelaCmulcFC/AwDuAx8jWVb9p5IWDC4MTDHJnUfvWf6LKp/bzNf7/8ASXkW/lBOQi22LmORWAG7bg845rPhuI2TuiI3j/pK7CPcaxuz1nqmq2sl3plrHcw8cpMgx7h61k3On38Cs1/pVzbKOTLtyq+pIz869NZI8bOf6dpb0Z21JBHHdJh0HsSKMMR4HPmKhdRtU1B5BPEv22PgT/l7zyDn1/q8PHipfRrhZ3+6r0grKf8ADzdTG+OPgfGsaWGUPPJIpIACyZP5WB6VXw2W+5I0rvoxI0T28sciHDLuyVI6gipPTNQWB9sg3Qs2Co4P1/m8vCumaJp+j6nCv26xtbkOhkRpolJQg7XTPXg4I9CK5922tba17US2Wn2iLavHGYDAhxkplhxwQcE+h9+KznqHVcKNH00yucEnNIs0UTK6ypjcjj+YfsfP1rdexV2yWwhMhkgLFR4902M4J8iOnrmuWaTfva3XdyBjDuBbKNx4HjwyOenhWzWV7dWd3cQWEUswlK4VEy/skMCB58c/Ooyw3OhhtKtnWgarWIt/biKKSSaOPvV3KHcLnp5++siKRZEDowZT0YHINefs9E90pSgFKUoBSlKAUpSgFUNVqhoDTf4gzvAtm8E0sVwpYx924TcOMgsSMeHXitAbtFqbD7NcW+pvGxBaNrdJAT14KnOcnqK69ruiwa1arBcM6bW3K6Y3DjHiDWk9rOydtpWjR3Fo7vOsyq7y8hlPHQYA8K68GWdcX5/wcmfHW+S/5NSOpzCYRrYX1uZCAO9s3QdfEnjFQt3MVkb/ANNvQWOSTalefP2jUskS95+PtMQ4GxcfUVFF+81mK1ZlFq1wiMSgB2kjJz4e+uvfGm/+jjcO51+f7Ldjd38rfZo4JBCxLMr3AUHjk7QfLHWq9tOz33HfLbySW9wGgWYEworHOeMfCp3thHF2Z7TTJpMPdd0m+Nye9VSUJBGehyM855qM1XtKvaOw72+sZBey7e9uNuFIVMABfAZLHx61zOnVfHwzriVEJV6NU0wWl1kMsEROdylF6D5ZroHZLsFcazprX9tNBauG2ohiwG8T7S4IrSrTTYYgCxjbB4yMYHxFdn7A9o9B0zs9BaXWq20NwHYusjbeSePQ8YqtLJK2i6rHdGy9lNDfQ9JS3nlEk5GZWUkpn/TnwrF7V6vaJYXmmpKWupYWjwnIjJHVj4VMQatp1z/299bSZ/plWud9qNQa212+MYndGOGMUIk8ADwMnj9KxxQ6svltTJCafay3di9xFJGFhYLneRjPlxzyOPLFTLzTrNemXYy3Ea94ACxDj04/vNQK6vo1vwbtYG6YlDxn5MBT/qKwU/h6jaHOcbZ8da9GnyXk4FPH0TFhaXywXckToqIjKyNnd7S4z05HPNQLaZN9na43WEQtj3biGdjncBgjAPBB/wB+leLjX7SGZhLewrOBgqZDlfTHhXu37Uzm3a1tpJprcuXfurRmUZxk7iPoDWNS9cto1T/jplmHWmlkZpe8kkdtzkuDubpz61IW2qvbyLLbko6tuBEK5Tr0bkmtR1Y2kuuXkdxp2yYTNuDRA48eSD1rLjsLX7vkcWsAt4yGZO753dAePfj41a3FdnorM3O9bN1l7ZWcawrNY7mTcA095sJZvzHjHp6V0Dsc0jaDb74VhRRtjjX+VR0+Ncu0TsVc32nwajpdlYmOV2H5VRl2tjnI9PCuuaDpx0zTIbVn3soyx9TyfhXJm4L7dHVh5/y2SQpSlYHQKUpQClKUApSlAKoarSgKVEdqYPtGg3i4yQgcD1Ug/tUxUfrN3a2VhLJfSrFAw2Fm824wPOrT9yK1rT2cYtSrRzR/0Sn6gH961/VlCXUvqamLeTub68hkBGGGSOeQMVhX1o1y5lbKhzlRjqvmfL0+deykn2Z4lt6T/BaF4l0iPeRLLIABvBIJx61eRbCY42ND6BgR9RVtbM4wPCvQtGyBgVaenheDO+qyt+OxeOmRkZSc58mWvIS/txiCY7R0UH2fkeKvRxTwrjBIr0XYfmQj1xR4vRdZF5fYxIiQwFzDGrZ5Y2gwfihU1n29/apA6NJF3oI2HMgAHiMMTjPvq0JR0ORVuZkkQqwzx1xWbwt+C6zyvwyStbyaYsg2ghBkrOGBOccY5A6dasPJL34jeNl3EAsMHGax9JjAW52NkCMHPQg54qSlVJ4o5QOGUEVapaWtjHSrvoj9QleBwVMkpbq2cYPHXNYmiahb3+qR2tzvUNIquTKAqoerE+GB8/Ss+COP7a29dwCj2SeMHg1GyWtvaTxwpAxO/a8jtyRz0HQDI+tc/wAvsbN1w1y1opcBNY1qaeIA987OMA5YE8DjnO3HxzWXb6bGLgRRhlLvtK7mI9evwHPnXq3keyEklmirNImxHHWLPBZfXGR8akuzlu33rYoRu3yhcMTxuOCflUWtS9lofJrR2bTbdLawt4I4liWOMAIowBxWUBiqL1Neq809IUpSgFKUoBSlKAUpSgFKUoAa5720v4rvVXtHhkzYgFJCpZO8bBOQOvs8Z/1V0E9K5Fq5kTtXq2+6ZIvtuXXcfymNOPjW/Tyqruc/UtqOxrWqo0ms5uhdNCy7ozagFcjO7cDz4Z69AayoLizV5GLgbz0miZePQ1Nm1tplMonUMRyNuCfTjig0aVUAjIcDyNekmvDZ57h+URyPayH2e6c+SSjJ+FZUSWi/5tvKvwNW59JPPe2yn3rWIdNWNsp3keP6HK1dpPwyndPuiVWOwfhJih8mr2LAN+R45B4ZqF7u7Q5W7kPpIiuPqP3qokvUPKW7+g3If1IqnCvTLfUn2iVfT1xh7fr4rWFPpi87Cw9CK8pqt1ERm3nC+PdyK364NXW19FjYyOYyAdrS259k+BOM55qd5JD+lXkibKGRbu8dB+AimLdnGSGGT68jb8DWVpb95p8YPVcrjyq+ktqumqtvIjQwoAxVj+IceZHBJ56eNRWkd9azvHKwMZ6+A3cce/mp22tsokprS8GRckxXccigNwQQ3Q1jSYnYn2QNww7N+UmmoytJKw24WI4XP8zHpWBCrvOqhSYx4DqfX9f7FOPbsRz7tb7EoFaPapcMo8APqK2vsbp13PeQXdn9nkWOUZeRvZC/zHA5LYwAPAnJ6DOnrOkuyOO1jEicHduAxyenPPQZNTPZjWZ9DvDPFCQsgw9vvBDDoDnz92P2rkzK6+Ojsw1M/LZ2pM+Neq1fs72ysNZuDbH8C4LERoxyHx69M8HjyxWzrXBUuXpnfNKltFaUpUFhSlKAUpSgFKUoBSlKA8kc1zztb2dbTobi9tZs28kinumGWRjwcE9RwOvT6V0WoLtnH3nZ+54ztKt8mFaYrc2tGeWVUM5I/eKMc8kfqKuJPPH+V2HxrOkQFRwOo/WqGBGzkcivX5r2eS8T9M8R6vdx8FyR681krrRYYliRh7qxjbLXk2o8Kn4MfuL2ZwvLCT88LL/416EdjJzHMye8VGG2INeO6ZegpxXpkcq9olW0/P8Alyxt9KwbyxcyWsTIfxJc4GeVRSx/+vzqwDMp9ljmrTXMy3sB3sSsb4z4ZZQfoPrTVfkjlP4M0Wrd01uDtR/ZII4544+nyqLe1j07YpXfK6jeZGLdBwPdkn5VJy6lMIJAmFfbgNjp61FajM9zdkIpIRAFUeA6/qalS97ZXJaS0izNLHLNGiqFVQWI8z/eKrf2Elu8Ue5o5HAkXJwduDjp51he0Llx4gAH05q9NPLJdpI7kssaqpb0NXcvfYymk/JfgsWX2UPI4yT+asra8Ue2U5z09KyIpWSEHu9z8YG3555+tVkmygVbVW2gDbuwST61ndtSbYsadGOu6HZMismzDxseASDkEefIruNhcfarOCfGO9jV8H1Ga0tYrG8bdc6TcwyKNh2KJAoHh7DZxx/TWVBFHEMW2tXVt/pkcgD4SL+9eLlz8/R7GLFw9m5dBVa1K71DUdKsZb2XU7a5t4sEl0UEnIAAKnHOcVPaJffeelwXZTuzIvK5zgg4I+YrNPZqZ9KUqwFKUoBSlKAUpSgFQvaxe80S5QSd2x27ePzcjj3GpqontNbxT6JeCVAwWJmGfAgcVafuRW/tZx3VdWt9PuFgluCZJASihcgrjr4EVmWt7b3UayRyrlv5SeR8Kg9SFxZXk13B3LpIwDDCyKpxwpBGQcViRX1tM22406HeTk9zmNvfxwa9fSPJba8G35qoI/4qDhtkKhre6uoM/wArNvFXwupJ/l3cMy+TDBqOK/JPJ+0S2arx6VFm8vIuZ7Ikf1RsDVU1a3JxJviPk61PFjnJIlQfAViyQr9vQcf9uSPg4z+oq5FdwScxyo3oDVq5Yx3VrIeh7yPj1AYf/A03SGpZ7urcGJseY/WsNkEb3KcfiEDOOnFSUjgo/K5xgAnqaw7l4mlL5BVuR8KnkyHEmvSBo5pVHXbkeuCD+lJJUZY5ZDhQu0Y8TnP7/SpiawFxsnThhzz4+/3isGLTpLe5QqA8O7cMdV+Hj5U+sjP9O/JdtL6JCrIDjxYD/wDayxMLgEEZVsAkDr1P7fOq/Yu8uFATBOM8Yx7vWpb+H+jvrl1erqKS20UWe6VGHPtEYOc9MD4msMmeWu6OrH09TXkv6GupX2pQ28F3KHbG+U4YhR1Y5HJ8OfSulnTlI4nlAIHBII+tWtG0Oz0hHFsGaR/zyyYLH093pUnivOtzT7I9CE0u5rut9ml1CykhVbbeSrKWixypzzjwPIPvqX0my+79Ogtd+8xrhnx+Y9SfmazKVTWiwpSlSBSlKAUpSgFKUoChqG7S31vFpl3BJMgleIqE8ckcZHhVvtVHqkkUH3XvO1iZFUgZGOOvXmtIu5LmNy1/ZBJsbTLJGQwHTrz+tb4sXLT2Y5MnFaNFkTTrUXRtnmla4Yb0CY5VicknqeccVsv8Meztvrl/c3N9ZxtZWqhQNxy0h5Az5BefiKjNM7M6proml06272GNyC7yBFJz0B8T/fWuudh9Ek0HQIbO5SIXBZnmMZyCxPn48YHwrbPaU6TMcEN1yaNI7TdmNUsNRl+6tLku7JyGiED4ZM8bSGOOPPypN2S1uDlrISAAH8GRWI9McHNdXA9KriudZrR0PFLOJyw3FoxE8U8JB6SIV/Wqbw4/ECuPdmu1SRrIpV1DKeoYZFRd12a0a6JMunwhv64xsPzGK0XU0vJm+nTORyWVlL1gUHzXg1i3OlxMgEdxLHtYMFbJXg/810y57BWbsWtbueH/AEsA4H6H61Bal2P1GwtpLn7RA8USlnIJBAHjg1tPUp+zCul13NWQJDpzvFN323JjOdwYn8v9+6o63ea0/DvFUiOXJ4/MucN8jWVpVxps33jaWXefhyBpI5OAMnqvpnNR+sgJciWNixAIcE/mB610q99jnrHruTUd93uovbxqDFHlWbx3cHPuGcVmCLLAjGMeda9aarG8atDH3gRRvdiMgDjnHU9BWdLPOLy1jDNHDIeW8B4nJ+Q+NY1Htm8ZN9iYsry1huZHYiSSFMhc8F/AfCto/hw3eXeosXDHamdq4UEliceeTXLtZhm0nWHjETW+5VliU5/IwyOvrkY9K2bsb2pOnyzlSWeVV/DZQwJGehyMdawuE18TWKafyOzUrTrDt/YzyCC7t7m2uDnEbxMCfdkc/AmtvQ7gGGcEZ5rlaa8nUmmeqUpUEilKUApSlAKUpQClKUBQivLRqylWUMD4EZr3ShGi3HGkSBIkVFHRVGB8q91WlCRSlKAUpSgKVauYUuIJIZV3JIpVh5g1eqh6UI0jknavs5F2bjkuIWRhcDaCFw2Ac8+Hy8a0GV+9frkkV2H+KNv9rsbSDeU3swyBnwFc2+4yh42v65/3r1enrePbPK6mH9TSIu3iIOP5c5IPjXRP4aaDdHUpda+0p9klQxyQnJZ2AGAc8YHUe+tMltWt0aSSEiJBlnDYxzjoa6j/AA0RotKuELhk7wMvplf+Kjq6SxaQ6SGsrbM3tL2J0ntJdi7vvtKXCxiMSRS49kEkcHI6k1q1z/CdoW3aZqx9Fni/df8Aaun1WvNnJU+GenUTXk07SOxFtHFbyat+NeQH2XhdlUDAG31B9a29AFUADAAr1SoqnT2yZlT4FKUqCwpSlAKUpQClKUApSlAKUpQClKUApSlAKUpQClKUBi3thbXyBLuCOVR0DrnFQt12N02ZT3JmgbzR8j5NmtkpVpup8Mq4l+UazpvZC3tLrvbiVbqMKQI5IhjJ8Tzg8Z8KnrSzt7OEQ2kMcMQ6JGoA+QrIpSqdeWJlT4KVWlKqWFKUoBSlKAUpSgFKUoD/2Q=="/>
          <p:cNvSpPr>
            <a:spLocks noChangeAspect="1" noChangeArrowheads="1"/>
          </p:cNvSpPr>
          <p:nvPr/>
        </p:nvSpPr>
        <p:spPr bwMode="auto">
          <a:xfrm>
            <a:off x="155575" y="-609600"/>
            <a:ext cx="1543051" cy="12763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57200" y="3711476"/>
            <a:ext cx="6248400" cy="2308324"/>
          </a:xfrm>
          <a:prstGeom prst="rect">
            <a:avLst/>
          </a:prstGeom>
          <a:noFill/>
        </p:spPr>
        <p:txBody>
          <a:bodyPr wrap="square" rtlCol="0">
            <a:spAutoFit/>
          </a:bodyPr>
          <a:lstStyle/>
          <a:p>
            <a:r>
              <a:rPr lang="en-US" sz="2400" dirty="0" smtClean="0">
                <a:latin typeface="Arial" pitchFamily="34" charset="0"/>
                <a:cs typeface="Arial" pitchFamily="34" charset="0"/>
              </a:rPr>
              <a:t>Motors are usually connected to prime movers, moving air, water, and other materials from one place to another.   </a:t>
            </a:r>
          </a:p>
          <a:p>
            <a:pPr marL="508000" indent="-508000">
              <a:buFont typeface="Arial" pitchFamily="34" charset="0"/>
              <a:buChar char="•"/>
            </a:pPr>
            <a:r>
              <a:rPr lang="en-US" sz="2400" dirty="0" smtClean="0">
                <a:latin typeface="Arial" pitchFamily="34" charset="0"/>
                <a:cs typeface="Arial" pitchFamily="34" charset="0"/>
              </a:rPr>
              <a:t>Pumps</a:t>
            </a:r>
          </a:p>
          <a:p>
            <a:pPr marL="508000" indent="-508000">
              <a:buFont typeface="Arial" pitchFamily="34" charset="0"/>
              <a:buChar char="•"/>
            </a:pPr>
            <a:r>
              <a:rPr lang="en-US" sz="2400" dirty="0" smtClean="0">
                <a:latin typeface="Arial" pitchFamily="34" charset="0"/>
                <a:cs typeface="Arial" pitchFamily="34" charset="0"/>
              </a:rPr>
              <a:t>Fans</a:t>
            </a:r>
          </a:p>
          <a:p>
            <a:pPr marL="508000" indent="-508000">
              <a:buFont typeface="Arial" pitchFamily="34" charset="0"/>
              <a:buChar char="•"/>
            </a:pPr>
            <a:r>
              <a:rPr lang="en-US" sz="2400" dirty="0" smtClean="0">
                <a:latin typeface="Arial" pitchFamily="34" charset="0"/>
                <a:cs typeface="Arial" pitchFamily="34" charset="0"/>
              </a:rPr>
              <a:t>Air Compressors</a:t>
            </a:r>
          </a:p>
        </p:txBody>
      </p:sp>
      <p:sp>
        <p:nvSpPr>
          <p:cNvPr id="12" name="Rectangle 11"/>
          <p:cNvSpPr/>
          <p:nvPr/>
        </p:nvSpPr>
        <p:spPr>
          <a:xfrm>
            <a:off x="-2133600" y="312004"/>
            <a:ext cx="13106400" cy="830997"/>
          </a:xfrm>
          <a:prstGeom prst="rect">
            <a:avLst/>
          </a:prstGeom>
        </p:spPr>
        <p:txBody>
          <a:bodyPr wrap="square">
            <a:spAutoFit/>
          </a:bodyPr>
          <a:lstStyle/>
          <a:p>
            <a:pPr marL="342900" lvl="0" indent="-342900" algn="ctr" fontAlgn="base">
              <a:spcBef>
                <a:spcPct val="20000"/>
              </a:spcBef>
              <a:spcAft>
                <a:spcPct val="0"/>
              </a:spcAft>
              <a:defRPr/>
            </a:pPr>
            <a:r>
              <a:rPr lang="en-US" sz="4800" kern="0" dirty="0" smtClean="0">
                <a:solidFill>
                  <a:srgbClr val="C00000"/>
                </a:solidFill>
                <a:latin typeface="Arial" pitchFamily="34" charset="0"/>
                <a:cs typeface="Arial" pitchFamily="34" charset="0"/>
              </a:rPr>
              <a:t>Electromechanical Systems</a:t>
            </a:r>
            <a:endParaRPr lang="en-US" sz="3200" kern="0" dirty="0" smtClean="0">
              <a:solidFill>
                <a:srgbClr val="C00000"/>
              </a:solidFill>
              <a:latin typeface="Arial" pitchFamily="34" charset="0"/>
              <a:cs typeface="Arial" pitchFamily="34" charset="0"/>
            </a:endParaRPr>
          </a:p>
        </p:txBody>
      </p:sp>
      <p:sp>
        <p:nvSpPr>
          <p:cNvPr id="15" name="TextBox 14"/>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Field Data Collecting</a:t>
            </a:r>
            <a:endParaRPr lang="en-US" dirty="0">
              <a:solidFill>
                <a:srgbClr val="C00000"/>
              </a:solidFill>
              <a:latin typeface="Arial" pitchFamily="34" charset="0"/>
              <a:cs typeface="Arial" pitchFamily="34" charset="0"/>
            </a:endParaRPr>
          </a:p>
        </p:txBody>
      </p:sp>
      <p:sp>
        <p:nvSpPr>
          <p:cNvPr id="11" name="Title 1"/>
          <p:cNvSpPr txBox="1">
            <a:spLocks/>
          </p:cNvSpPr>
          <p:nvPr/>
        </p:nvSpPr>
        <p:spPr bwMode="auto">
          <a:xfrm>
            <a:off x="-152400" y="304800"/>
            <a:ext cx="960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tx2"/>
                </a:solidFill>
                <a:latin typeface="Arial" pitchFamily="34" charset="0"/>
                <a:ea typeface="ＭＳ Ｐゴシック" charset="-128"/>
                <a:cs typeface="Arial" pitchFamily="34" charset="0"/>
              </a:rPr>
              <a:t>Motor Current Sensors (CT) </a:t>
            </a:r>
            <a:endParaRPr kumimoji="0" lang="en-US" sz="4400" b="0" i="0" u="none" strike="noStrike" kern="0" cap="none" spc="0" normalizeH="0" baseline="0" noProof="0" dirty="0">
              <a:ln>
                <a:noFill/>
              </a:ln>
              <a:solidFill>
                <a:schemeClr val="tx2"/>
              </a:solidFill>
              <a:effectLst/>
              <a:uLnTx/>
              <a:uFillTx/>
              <a:latin typeface="Arial" pitchFamily="34" charset="0"/>
              <a:ea typeface="ＭＳ Ｐゴシック" charset="-128"/>
              <a:cs typeface="Arial" pitchFamily="34" charset="0"/>
            </a:endParaRPr>
          </a:p>
        </p:txBody>
      </p:sp>
      <p:sp>
        <p:nvSpPr>
          <p:cNvPr id="7" name="Content Placeholder 2"/>
          <p:cNvSpPr>
            <a:spLocks noGrp="1"/>
          </p:cNvSpPr>
          <p:nvPr>
            <p:ph idx="1"/>
          </p:nvPr>
        </p:nvSpPr>
        <p:spPr>
          <a:xfrm>
            <a:off x="685800" y="1828800"/>
            <a:ext cx="4267200" cy="4114800"/>
          </a:xfrm>
        </p:spPr>
        <p:txBody>
          <a:bodyPr/>
          <a:lstStyle/>
          <a:p>
            <a:pPr marL="0" indent="0">
              <a:buNone/>
            </a:pPr>
            <a:r>
              <a:rPr lang="en-US" sz="2400" kern="1200" dirty="0" smtClean="0">
                <a:latin typeface="Arial" pitchFamily="34" charset="0"/>
                <a:cs typeface="Arial" pitchFamily="34" charset="0"/>
              </a:rPr>
              <a:t>Current </a:t>
            </a:r>
            <a:r>
              <a:rPr lang="en-US" sz="2400" kern="1200" dirty="0" smtClean="0"/>
              <a:t>transformers (CTs) clamp around one phase and measure AC RMS current at that instant.  </a:t>
            </a:r>
          </a:p>
          <a:p>
            <a:pPr marL="0" indent="0">
              <a:buNone/>
            </a:pPr>
            <a:endParaRPr lang="en-US" sz="2400" kern="1200" dirty="0" smtClean="0">
              <a:latin typeface="Arial" pitchFamily="34" charset="0"/>
              <a:cs typeface="Arial" pitchFamily="34" charset="0"/>
            </a:endParaRPr>
          </a:p>
          <a:p>
            <a:pPr marL="0" indent="0">
              <a:buNone/>
            </a:pPr>
            <a:r>
              <a:rPr lang="en-US" sz="2400" kern="1200" dirty="0" smtClean="0"/>
              <a:t>Output will be based on the logging interval you choose, with each point being the measured current at that point in time.    </a:t>
            </a:r>
            <a:r>
              <a:rPr lang="en-US" sz="2400" kern="1200" dirty="0" smtClean="0">
                <a:latin typeface="Arial" pitchFamily="34" charset="0"/>
                <a:cs typeface="Arial" pitchFamily="34" charset="0"/>
              </a:rPr>
              <a:t>  </a:t>
            </a:r>
          </a:p>
          <a:p>
            <a:pPr marL="457200" indent="-457200">
              <a:buNone/>
            </a:pPr>
            <a:endParaRPr lang="en-US" sz="2400" kern="1200" dirty="0" smtClean="0"/>
          </a:p>
          <a:p>
            <a:pPr marL="457200" indent="-457200">
              <a:buNone/>
            </a:pPr>
            <a:endParaRPr lang="en-US" sz="2400" kern="1200" dirty="0" smtClean="0">
              <a:latin typeface="Arial" pitchFamily="34" charset="0"/>
              <a:cs typeface="Arial" pitchFamily="34" charset="0"/>
            </a:endParaRPr>
          </a:p>
          <a:p>
            <a:pPr marL="457200" indent="-457200">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p:txBody>
      </p:sp>
      <p:pic>
        <p:nvPicPr>
          <p:cNvPr id="9" name="Picture 2" descr="http://www.onsetcomp.com/images/product_images/medium-new/U9-001.jpg">
            <a:hlinkClick r:id="rId3"/>
          </p:cNvPr>
          <p:cNvPicPr>
            <a:picLocks noChangeAspect="1" noChangeArrowheads="1"/>
          </p:cNvPicPr>
          <p:nvPr/>
        </p:nvPicPr>
        <p:blipFill>
          <a:blip r:embed="rId4" cstate="print"/>
          <a:srcRect l="9143" t="7339" r="8571" b="8257"/>
          <a:stretch>
            <a:fillRect/>
          </a:stretch>
        </p:blipFill>
        <p:spPr bwMode="auto">
          <a:xfrm>
            <a:off x="5105400" y="2590800"/>
            <a:ext cx="766104" cy="978912"/>
          </a:xfrm>
          <a:prstGeom prst="rect">
            <a:avLst/>
          </a:prstGeom>
          <a:noFill/>
          <a:ln w="9525">
            <a:solidFill>
              <a:schemeClr val="tx1"/>
            </a:solidFill>
            <a:miter lim="800000"/>
            <a:headEnd/>
            <a:tailEnd/>
          </a:ln>
        </p:spPr>
      </p:pic>
      <p:pic>
        <p:nvPicPr>
          <p:cNvPr id="12" name="Picture 3"/>
          <p:cNvPicPr>
            <a:picLocks noChangeAspect="1" noChangeArrowheads="1"/>
          </p:cNvPicPr>
          <p:nvPr/>
        </p:nvPicPr>
        <p:blipFill>
          <a:blip r:embed="rId5" cstate="print"/>
          <a:srcRect l="8186" t="9520" r="10646" b="10892"/>
          <a:stretch>
            <a:fillRect/>
          </a:stretch>
        </p:blipFill>
        <p:spPr bwMode="auto">
          <a:xfrm>
            <a:off x="5486400" y="4419600"/>
            <a:ext cx="3352800" cy="1665996"/>
          </a:xfrm>
          <a:prstGeom prst="rect">
            <a:avLst/>
          </a:prstGeom>
          <a:noFill/>
          <a:ln w="9525">
            <a:solidFill>
              <a:schemeClr val="tx1"/>
            </a:solidFill>
            <a:miter lim="800000"/>
            <a:headEnd/>
            <a:tailEnd/>
          </a:ln>
        </p:spPr>
      </p:pic>
      <p:pic>
        <p:nvPicPr>
          <p:cNvPr id="118786" name="Picture 2"/>
          <p:cNvPicPr>
            <a:picLocks noChangeAspect="1" noChangeArrowheads="1"/>
          </p:cNvPicPr>
          <p:nvPr/>
        </p:nvPicPr>
        <p:blipFill>
          <a:blip r:embed="rId6" cstate="print"/>
          <a:srcRect/>
          <a:stretch>
            <a:fillRect/>
          </a:stretch>
        </p:blipFill>
        <p:spPr bwMode="auto">
          <a:xfrm rot="5400000">
            <a:off x="6248401" y="1600201"/>
            <a:ext cx="2124075" cy="2238375"/>
          </a:xfrm>
          <a:prstGeom prst="rect">
            <a:avLst/>
          </a:prstGeom>
          <a:noFill/>
          <a:ln w="9525">
            <a:solidFill>
              <a:schemeClr val="tx1"/>
            </a:solidFill>
            <a:miter lim="800000"/>
            <a:headEnd/>
            <a:tailEnd/>
          </a:ln>
        </p:spPr>
      </p:pic>
      <p:cxnSp>
        <p:nvCxnSpPr>
          <p:cNvPr id="14" name="Straight Connector 13"/>
          <p:cNvCxnSpPr/>
          <p:nvPr/>
        </p:nvCxnSpPr>
        <p:spPr bwMode="auto">
          <a:xfrm>
            <a:off x="7315200" y="1600200"/>
            <a:ext cx="0" cy="990600"/>
          </a:xfrm>
          <a:prstGeom prst="line">
            <a:avLst/>
          </a:prstGeom>
          <a:solidFill>
            <a:schemeClr val="accent1"/>
          </a:solidFill>
          <a:ln w="8255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7315200" y="3124200"/>
            <a:ext cx="0" cy="838200"/>
          </a:xfrm>
          <a:prstGeom prst="line">
            <a:avLst/>
          </a:prstGeom>
          <a:solidFill>
            <a:schemeClr val="accent1"/>
          </a:solidFill>
          <a:ln w="82550"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Motor Data Loggers</a:t>
            </a:r>
            <a:endParaRPr lang="en-US" dirty="0">
              <a:latin typeface="Arial" pitchFamily="34" charset="0"/>
              <a:cs typeface="Arial" pitchFamily="34" charset="0"/>
            </a:endParaRPr>
          </a:p>
        </p:txBody>
      </p:sp>
      <p:sp>
        <p:nvSpPr>
          <p:cNvPr id="3" name="Content Placeholder 2"/>
          <p:cNvSpPr>
            <a:spLocks noGrp="1"/>
          </p:cNvSpPr>
          <p:nvPr>
            <p:ph idx="1"/>
          </p:nvPr>
        </p:nvSpPr>
        <p:spPr>
          <a:xfrm>
            <a:off x="685800" y="1828800"/>
            <a:ext cx="7772400" cy="4114800"/>
          </a:xfrm>
        </p:spPr>
        <p:txBody>
          <a:bodyPr/>
          <a:lstStyle/>
          <a:p>
            <a:pPr>
              <a:buNone/>
            </a:pPr>
            <a:r>
              <a:rPr lang="en-US" sz="2400" kern="1200" dirty="0" smtClean="0"/>
              <a:t>Levels of Sophistication:</a:t>
            </a:r>
          </a:p>
          <a:p>
            <a:pPr marL="457200" indent="-457200">
              <a:buFont typeface="+mj-lt"/>
              <a:buAutoNum type="arabicPeriod"/>
            </a:pPr>
            <a:r>
              <a:rPr lang="en-US" sz="2400" kern="1200" dirty="0" smtClean="0">
                <a:latin typeface="Arial" pitchFamily="34" charset="0"/>
                <a:cs typeface="Arial" pitchFamily="34" charset="0"/>
              </a:rPr>
              <a:t>Motor state loggers – </a:t>
            </a:r>
          </a:p>
          <a:p>
            <a:pPr marL="457200" indent="-457200">
              <a:buNone/>
            </a:pPr>
            <a:r>
              <a:rPr lang="en-US" sz="2400" kern="1200" dirty="0" smtClean="0"/>
              <a:t>		</a:t>
            </a:r>
            <a:r>
              <a:rPr lang="en-US" sz="2400" kern="1200" dirty="0" smtClean="0">
                <a:latin typeface="Arial" pitchFamily="34" charset="0"/>
                <a:cs typeface="Arial" pitchFamily="34" charset="0"/>
              </a:rPr>
              <a:t>ex. Onset HOBO Boxcar</a:t>
            </a:r>
          </a:p>
          <a:p>
            <a:pPr marL="457200" indent="-457200">
              <a:buFont typeface="+mj-lt"/>
              <a:buAutoNum type="arabicPeriod" startAt="2"/>
            </a:pPr>
            <a:r>
              <a:rPr lang="en-US" sz="2400" kern="1200" dirty="0" smtClean="0"/>
              <a:t>Current CT w/ voltage measurement – </a:t>
            </a:r>
          </a:p>
          <a:p>
            <a:pPr marL="457200" indent="-457200">
              <a:buNone/>
            </a:pPr>
            <a:r>
              <a:rPr lang="en-US" sz="2400" kern="1200" dirty="0" smtClean="0"/>
              <a:t>		ex. Onset HOBO</a:t>
            </a:r>
          </a:p>
          <a:p>
            <a:pPr marL="457200" indent="-457200">
              <a:buFont typeface="+mj-lt"/>
              <a:buAutoNum type="arabicPeriod" startAt="3"/>
            </a:pPr>
            <a:r>
              <a:rPr lang="en-US" sz="2400" kern="1200" dirty="0" smtClean="0">
                <a:latin typeface="Arial" pitchFamily="34" charset="0"/>
                <a:cs typeface="Arial" pitchFamily="34" charset="0"/>
              </a:rPr>
              <a:t>Single or three-phase power loggers – </a:t>
            </a:r>
          </a:p>
          <a:p>
            <a:pPr marL="457200" indent="-457200">
              <a:buNone/>
            </a:pPr>
            <a:r>
              <a:rPr lang="en-US" sz="2400" kern="1200" dirty="0" smtClean="0"/>
              <a:t>		ex. </a:t>
            </a:r>
            <a:r>
              <a:rPr lang="en-US" sz="2400" kern="1200" dirty="0" smtClean="0">
                <a:latin typeface="Arial" pitchFamily="34" charset="0"/>
                <a:cs typeface="Arial" pitchFamily="34" charset="0"/>
              </a:rPr>
              <a:t>Fluke, Dent</a:t>
            </a:r>
          </a:p>
          <a:p>
            <a:pPr>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p:txBody>
      </p:sp>
      <p:sp>
        <p:nvSpPr>
          <p:cNvPr id="4" name="TextBox 3"/>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Field Data Collecting</a:t>
            </a:r>
            <a:endParaRPr lang="en-US"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Field Data Collecting</a:t>
            </a:r>
            <a:endParaRPr lang="en-US" dirty="0">
              <a:solidFill>
                <a:srgbClr val="C00000"/>
              </a:solidFill>
              <a:latin typeface="Arial" pitchFamily="34" charset="0"/>
              <a:cs typeface="Arial" pitchFamily="34" charset="0"/>
            </a:endParaRPr>
          </a:p>
        </p:txBody>
      </p:sp>
      <p:sp>
        <p:nvSpPr>
          <p:cNvPr id="11" name="Title 1"/>
          <p:cNvSpPr txBox="1">
            <a:spLocks/>
          </p:cNvSpPr>
          <p:nvPr/>
        </p:nvSpPr>
        <p:spPr bwMode="auto">
          <a:xfrm>
            <a:off x="-152400" y="304800"/>
            <a:ext cx="960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tx2"/>
                </a:solidFill>
                <a:latin typeface="Arial" pitchFamily="34" charset="0"/>
                <a:ea typeface="ＭＳ Ｐゴシック" charset="-128"/>
                <a:cs typeface="Arial" pitchFamily="34" charset="0"/>
              </a:rPr>
              <a:t>Motor Current Sensors (CT) </a:t>
            </a:r>
            <a:endParaRPr kumimoji="0" lang="en-US" sz="4400" b="0" i="0" u="none" strike="noStrike" kern="0" cap="none" spc="0" normalizeH="0" baseline="0" noProof="0" dirty="0">
              <a:ln>
                <a:noFill/>
              </a:ln>
              <a:solidFill>
                <a:schemeClr val="tx2"/>
              </a:solidFill>
              <a:effectLst/>
              <a:uLnTx/>
              <a:uFillTx/>
              <a:latin typeface="Arial" pitchFamily="34" charset="0"/>
              <a:ea typeface="ＭＳ Ｐゴシック" charset="-128"/>
              <a:cs typeface="Arial" pitchFamily="34" charset="0"/>
            </a:endParaRPr>
          </a:p>
        </p:txBody>
      </p:sp>
      <p:sp>
        <p:nvSpPr>
          <p:cNvPr id="7" name="Content Placeholder 2"/>
          <p:cNvSpPr>
            <a:spLocks noGrp="1"/>
          </p:cNvSpPr>
          <p:nvPr>
            <p:ph idx="1"/>
          </p:nvPr>
        </p:nvSpPr>
        <p:spPr>
          <a:xfrm>
            <a:off x="685800" y="1828800"/>
            <a:ext cx="4267200" cy="4114800"/>
          </a:xfrm>
        </p:spPr>
        <p:txBody>
          <a:bodyPr/>
          <a:lstStyle/>
          <a:p>
            <a:pPr marL="0" indent="0">
              <a:buNone/>
            </a:pPr>
            <a:r>
              <a:rPr lang="en-US" sz="2400" kern="1200" dirty="0" smtClean="0">
                <a:latin typeface="Arial" pitchFamily="34" charset="0"/>
                <a:cs typeface="Arial" pitchFamily="34" charset="0"/>
              </a:rPr>
              <a:t>Current </a:t>
            </a:r>
            <a:r>
              <a:rPr lang="en-US" sz="2400" kern="1200" dirty="0" smtClean="0"/>
              <a:t>transformers (CTs) clamp around one phase and measure AC RMS current at that instant.  </a:t>
            </a:r>
          </a:p>
          <a:p>
            <a:pPr marL="0" indent="0">
              <a:buNone/>
            </a:pPr>
            <a:endParaRPr lang="en-US" sz="2400" kern="1200" dirty="0" smtClean="0">
              <a:latin typeface="Arial" pitchFamily="34" charset="0"/>
              <a:cs typeface="Arial" pitchFamily="34" charset="0"/>
            </a:endParaRPr>
          </a:p>
          <a:p>
            <a:pPr marL="0" indent="0">
              <a:buNone/>
            </a:pPr>
            <a:r>
              <a:rPr lang="en-US" sz="2400" kern="1200" dirty="0" smtClean="0"/>
              <a:t>Output will be based on the logging interval you choose, with each point being the measured current at that point in time.  Current is okay, however you have to make assumptions on power factor.   </a:t>
            </a:r>
            <a:r>
              <a:rPr lang="en-US" sz="2400" kern="1200" dirty="0" smtClean="0">
                <a:latin typeface="Arial" pitchFamily="34" charset="0"/>
                <a:cs typeface="Arial" pitchFamily="34" charset="0"/>
              </a:rPr>
              <a:t>  </a:t>
            </a:r>
          </a:p>
          <a:p>
            <a:pPr marL="457200" indent="-457200">
              <a:buNone/>
            </a:pPr>
            <a:endParaRPr lang="en-US" sz="2400" kern="1200" dirty="0" smtClean="0"/>
          </a:p>
          <a:p>
            <a:pPr marL="457200" indent="-457200">
              <a:buNone/>
            </a:pPr>
            <a:endParaRPr lang="en-US" sz="2400" kern="1200" dirty="0" smtClean="0">
              <a:latin typeface="Arial" pitchFamily="34" charset="0"/>
              <a:cs typeface="Arial" pitchFamily="34" charset="0"/>
            </a:endParaRPr>
          </a:p>
          <a:p>
            <a:pPr marL="457200" indent="-457200">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p:txBody>
      </p:sp>
      <p:pic>
        <p:nvPicPr>
          <p:cNvPr id="9" name="Picture 2" descr="http://www.onsetcomp.com/images/product_images/medium-new/U9-001.jpg">
            <a:hlinkClick r:id="rId3"/>
          </p:cNvPr>
          <p:cNvPicPr>
            <a:picLocks noChangeAspect="1" noChangeArrowheads="1"/>
          </p:cNvPicPr>
          <p:nvPr/>
        </p:nvPicPr>
        <p:blipFill>
          <a:blip r:embed="rId4" cstate="print"/>
          <a:srcRect l="9143" t="7339" r="8571" b="8257"/>
          <a:stretch>
            <a:fillRect/>
          </a:stretch>
        </p:blipFill>
        <p:spPr bwMode="auto">
          <a:xfrm>
            <a:off x="5105400" y="2590800"/>
            <a:ext cx="766104" cy="978912"/>
          </a:xfrm>
          <a:prstGeom prst="rect">
            <a:avLst/>
          </a:prstGeom>
          <a:noFill/>
          <a:ln w="9525">
            <a:solidFill>
              <a:schemeClr val="tx1"/>
            </a:solidFill>
            <a:miter lim="800000"/>
            <a:headEnd/>
            <a:tailEnd/>
          </a:ln>
        </p:spPr>
      </p:pic>
      <p:pic>
        <p:nvPicPr>
          <p:cNvPr id="12" name="Picture 3"/>
          <p:cNvPicPr>
            <a:picLocks noChangeAspect="1" noChangeArrowheads="1"/>
          </p:cNvPicPr>
          <p:nvPr/>
        </p:nvPicPr>
        <p:blipFill>
          <a:blip r:embed="rId5" cstate="print"/>
          <a:srcRect l="8186" t="9520" r="10646" b="10892"/>
          <a:stretch>
            <a:fillRect/>
          </a:stretch>
        </p:blipFill>
        <p:spPr bwMode="auto">
          <a:xfrm>
            <a:off x="5486400" y="4419600"/>
            <a:ext cx="3352800" cy="1665996"/>
          </a:xfrm>
          <a:prstGeom prst="rect">
            <a:avLst/>
          </a:prstGeom>
          <a:noFill/>
          <a:ln w="9525">
            <a:solidFill>
              <a:schemeClr val="tx1"/>
            </a:solidFill>
            <a:miter lim="800000"/>
            <a:headEnd/>
            <a:tailEnd/>
          </a:ln>
        </p:spPr>
      </p:pic>
      <p:pic>
        <p:nvPicPr>
          <p:cNvPr id="118786" name="Picture 2"/>
          <p:cNvPicPr>
            <a:picLocks noChangeAspect="1" noChangeArrowheads="1"/>
          </p:cNvPicPr>
          <p:nvPr/>
        </p:nvPicPr>
        <p:blipFill>
          <a:blip r:embed="rId6" cstate="print"/>
          <a:srcRect/>
          <a:stretch>
            <a:fillRect/>
          </a:stretch>
        </p:blipFill>
        <p:spPr bwMode="auto">
          <a:xfrm rot="5400000">
            <a:off x="6248401" y="1600201"/>
            <a:ext cx="2124075" cy="2238375"/>
          </a:xfrm>
          <a:prstGeom prst="rect">
            <a:avLst/>
          </a:prstGeom>
          <a:noFill/>
          <a:ln w="9525">
            <a:solidFill>
              <a:schemeClr val="tx1"/>
            </a:solidFill>
            <a:miter lim="800000"/>
            <a:headEnd/>
            <a:tailEnd/>
          </a:ln>
        </p:spPr>
      </p:pic>
      <p:cxnSp>
        <p:nvCxnSpPr>
          <p:cNvPr id="14" name="Straight Connector 13"/>
          <p:cNvCxnSpPr/>
          <p:nvPr/>
        </p:nvCxnSpPr>
        <p:spPr bwMode="auto">
          <a:xfrm>
            <a:off x="7315200" y="1600200"/>
            <a:ext cx="0" cy="990600"/>
          </a:xfrm>
          <a:prstGeom prst="line">
            <a:avLst/>
          </a:prstGeom>
          <a:solidFill>
            <a:schemeClr val="accent1"/>
          </a:solidFill>
          <a:ln w="82550" cap="flat" cmpd="sng" algn="ctr">
            <a:solidFill>
              <a:srgbClr val="C00000"/>
            </a:solidFill>
            <a:prstDash val="solid"/>
            <a:round/>
            <a:headEnd type="none" w="med" len="med"/>
            <a:tailEnd type="none" w="med" len="med"/>
          </a:ln>
          <a:effectLst/>
        </p:spPr>
      </p:cxnSp>
      <p:cxnSp>
        <p:nvCxnSpPr>
          <p:cNvPr id="15" name="Straight Connector 14"/>
          <p:cNvCxnSpPr/>
          <p:nvPr/>
        </p:nvCxnSpPr>
        <p:spPr bwMode="auto">
          <a:xfrm>
            <a:off x="7315200" y="3124200"/>
            <a:ext cx="0" cy="838200"/>
          </a:xfrm>
          <a:prstGeom prst="line">
            <a:avLst/>
          </a:prstGeom>
          <a:solidFill>
            <a:schemeClr val="accent1"/>
          </a:solidFill>
          <a:ln w="82550"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Field Data Collecting</a:t>
            </a:r>
            <a:endParaRPr lang="en-US" dirty="0">
              <a:solidFill>
                <a:srgbClr val="C00000"/>
              </a:solidFill>
              <a:latin typeface="Arial" pitchFamily="34" charset="0"/>
              <a:cs typeface="Arial" pitchFamily="34" charset="0"/>
            </a:endParaRPr>
          </a:p>
        </p:txBody>
      </p:sp>
      <p:sp>
        <p:nvSpPr>
          <p:cNvPr id="11" name="Title 1"/>
          <p:cNvSpPr txBox="1">
            <a:spLocks/>
          </p:cNvSpPr>
          <p:nvPr/>
        </p:nvSpPr>
        <p:spPr bwMode="auto">
          <a:xfrm>
            <a:off x="-152400" y="304800"/>
            <a:ext cx="9601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smtClean="0">
                <a:solidFill>
                  <a:schemeClr val="tx2"/>
                </a:solidFill>
                <a:latin typeface="Arial" pitchFamily="34" charset="0"/>
                <a:ea typeface="ＭＳ Ｐゴシック" charset="-128"/>
                <a:cs typeface="Arial" pitchFamily="34" charset="0"/>
              </a:rPr>
              <a:t>Motor Power Loggers </a:t>
            </a:r>
            <a:endParaRPr kumimoji="0" lang="en-US" sz="4400" b="0" i="0" u="none" strike="noStrike" kern="0" cap="none" spc="0" normalizeH="0" baseline="0" noProof="0" dirty="0">
              <a:ln>
                <a:noFill/>
              </a:ln>
              <a:solidFill>
                <a:schemeClr val="tx2"/>
              </a:solidFill>
              <a:effectLst/>
              <a:uLnTx/>
              <a:uFillTx/>
              <a:latin typeface="Arial" pitchFamily="34" charset="0"/>
              <a:ea typeface="ＭＳ Ｐゴシック" charset="-128"/>
              <a:cs typeface="Arial" pitchFamily="34" charset="0"/>
            </a:endParaRPr>
          </a:p>
        </p:txBody>
      </p:sp>
      <p:sp>
        <p:nvSpPr>
          <p:cNvPr id="7" name="Content Placeholder 2"/>
          <p:cNvSpPr>
            <a:spLocks noGrp="1"/>
          </p:cNvSpPr>
          <p:nvPr>
            <p:ph idx="1"/>
          </p:nvPr>
        </p:nvSpPr>
        <p:spPr>
          <a:xfrm>
            <a:off x="685800" y="1828800"/>
            <a:ext cx="4267200" cy="4114800"/>
          </a:xfrm>
        </p:spPr>
        <p:txBody>
          <a:bodyPr/>
          <a:lstStyle/>
          <a:p>
            <a:pPr marL="0" indent="0">
              <a:buNone/>
            </a:pPr>
            <a:r>
              <a:rPr lang="en-US" sz="2400" kern="1200" dirty="0" smtClean="0">
                <a:latin typeface="Arial" pitchFamily="34" charset="0"/>
                <a:cs typeface="Arial" pitchFamily="34" charset="0"/>
              </a:rPr>
              <a:t>Power loggers use </a:t>
            </a:r>
            <a:r>
              <a:rPr lang="en-US" sz="2400" kern="1200" dirty="0" smtClean="0"/>
              <a:t>CTs and voltage measurements for each phase, which can provide instantaneous motor current, voltage and power factor.</a:t>
            </a:r>
          </a:p>
          <a:p>
            <a:pPr marL="0" indent="0">
              <a:buNone/>
            </a:pPr>
            <a:endParaRPr lang="en-US" sz="2400" kern="1200" dirty="0" smtClean="0">
              <a:latin typeface="Arial" pitchFamily="34" charset="0"/>
              <a:cs typeface="Arial" pitchFamily="34" charset="0"/>
            </a:endParaRPr>
          </a:p>
          <a:p>
            <a:pPr marL="0" indent="0">
              <a:buNone/>
            </a:pPr>
            <a:r>
              <a:rPr lang="en-US" sz="2400" kern="1200" dirty="0" smtClean="0"/>
              <a:t>Output will be based on the logging interval you choose, with each point being several parameters such as kW, kVAR and </a:t>
            </a:r>
            <a:r>
              <a:rPr lang="en-US" sz="2400" kern="1200" dirty="0" err="1" smtClean="0"/>
              <a:t>kVA</a:t>
            </a:r>
            <a:r>
              <a:rPr lang="en-US" sz="2400" kern="1200" dirty="0" smtClean="0"/>
              <a:t>. </a:t>
            </a:r>
            <a:endParaRPr lang="en-US" sz="2400" kern="1200" dirty="0" smtClean="0">
              <a:latin typeface="Arial" pitchFamily="34" charset="0"/>
              <a:cs typeface="Arial" pitchFamily="34" charset="0"/>
            </a:endParaRPr>
          </a:p>
          <a:p>
            <a:pPr marL="457200" indent="-457200">
              <a:buNone/>
            </a:pPr>
            <a:endParaRPr lang="en-US" sz="2400" kern="1200" dirty="0" smtClean="0"/>
          </a:p>
          <a:p>
            <a:pPr marL="457200" indent="-457200">
              <a:buNone/>
            </a:pPr>
            <a:endParaRPr lang="en-US" sz="2400" kern="1200" dirty="0" smtClean="0">
              <a:latin typeface="Arial" pitchFamily="34" charset="0"/>
              <a:cs typeface="Arial" pitchFamily="34" charset="0"/>
            </a:endParaRPr>
          </a:p>
          <a:p>
            <a:pPr marL="457200" indent="-457200">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a:p>
            <a:pPr>
              <a:buNone/>
            </a:pPr>
            <a:endParaRPr lang="en-US" sz="2400" kern="1200" dirty="0" smtClean="0">
              <a:latin typeface="Arial" pitchFamily="34" charset="0"/>
              <a:cs typeface="Arial" pitchFamily="34" charset="0"/>
            </a:endParaRPr>
          </a:p>
        </p:txBody>
      </p:sp>
      <p:pic>
        <p:nvPicPr>
          <p:cNvPr id="10" name="Picture 2"/>
          <p:cNvPicPr>
            <a:picLocks noChangeAspect="1" noChangeArrowheads="1"/>
          </p:cNvPicPr>
          <p:nvPr/>
        </p:nvPicPr>
        <p:blipFill>
          <a:blip r:embed="rId3" cstate="print"/>
          <a:srcRect l="44984"/>
          <a:stretch>
            <a:fillRect/>
          </a:stretch>
        </p:blipFill>
        <p:spPr bwMode="auto">
          <a:xfrm>
            <a:off x="7315200" y="1600201"/>
            <a:ext cx="1499933" cy="1981200"/>
          </a:xfrm>
          <a:prstGeom prst="rect">
            <a:avLst/>
          </a:prstGeom>
          <a:noFill/>
          <a:ln w="9525">
            <a:solidFill>
              <a:schemeClr val="tx1"/>
            </a:solidFill>
            <a:miter lim="800000"/>
            <a:headEnd/>
            <a:tailEnd/>
          </a:ln>
        </p:spPr>
      </p:pic>
      <p:pic>
        <p:nvPicPr>
          <p:cNvPr id="13" name="Picture 4" descr="Dent Elite Pro Three Phase Power Recorder Datalogger"/>
          <p:cNvPicPr>
            <a:picLocks noChangeAspect="1" noChangeArrowheads="1"/>
          </p:cNvPicPr>
          <p:nvPr/>
        </p:nvPicPr>
        <p:blipFill>
          <a:blip r:embed="rId4" cstate="print"/>
          <a:srcRect l="14516"/>
          <a:stretch>
            <a:fillRect/>
          </a:stretch>
        </p:blipFill>
        <p:spPr bwMode="auto">
          <a:xfrm>
            <a:off x="5410202" y="1600201"/>
            <a:ext cx="1724255" cy="1981200"/>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5" cstate="print"/>
          <a:srcRect l="19945" t="20513" r="24555" b="16923"/>
          <a:stretch>
            <a:fillRect/>
          </a:stretch>
        </p:blipFill>
        <p:spPr bwMode="auto">
          <a:xfrm>
            <a:off x="5638800" y="3733801"/>
            <a:ext cx="2819400" cy="268724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When a motor fails…</a:t>
            </a:r>
            <a:endParaRPr lang="en-US" dirty="0">
              <a:latin typeface="Arial" pitchFamily="34" charset="0"/>
              <a:cs typeface="Arial" pitchFamily="34" charset="0"/>
            </a:endParaRPr>
          </a:p>
        </p:txBody>
      </p:sp>
      <p:sp>
        <p:nvSpPr>
          <p:cNvPr id="4" name="TextBox 3"/>
          <p:cNvSpPr txBox="1"/>
          <p:nvPr/>
        </p:nvSpPr>
        <p:spPr>
          <a:xfrm>
            <a:off x="5410200" y="6477001"/>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Motor Maintenance &amp; Operations</a:t>
            </a:r>
            <a:endParaRPr lang="en-US" dirty="0">
              <a:solidFill>
                <a:srgbClr val="C00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AA7C67FB-6EA1-49AD-8836-1CDF6DAC6510}" type="slidenum">
              <a:rPr lang="en-US" smtClean="0"/>
              <a:pPr/>
              <a:t>64</a:t>
            </a:fld>
            <a:endParaRPr lang="en-US"/>
          </a:p>
        </p:txBody>
      </p:sp>
      <p:sp>
        <p:nvSpPr>
          <p:cNvPr id="128002" name="AutoShape 2" descr="data:image/jpg;base64,/9j/4AAQSkZJRgABAQAAAQABAAD/2wCEAAkGBhQSERUUExQWFRUWFxoYGBgYGBwaGBcaGBcXGBkcGRkYHCceFxwjGhcUHzAgIycpLCwsGCAxNTAqNSYrLCkBCQoKDgwOGg8PGiwkHxwsKSwpKiwsKSksKS0pLCwpLCksLCksLCkpKSwpKSkpKSkpKSwpKSksKSwsKSwsLCwsLP/AABEIAMIBAwMBIgACEQEDEQH/xAAcAAACAgMBAQAAAAAAAAAAAAAEBQMGAAIHAQj/xABDEAABAwIEAwUFBwEHAwQDAAABAgMRACEEEjFBBVFhBhMicYEykaGxwQcUI0JS0fAzFWJygrLh8ZKiwiRTg9IXQ3P/xAAaAQADAQEBAQAAAAAAAAAAAAAAAQIDBAUG/8QALBEAAgIBBAEEAQQBBQAAAAAAAAECEQMSITFBBBMiUWEyQnGBkfEUQ2Kx0f/aAAwDAQACEQMRAD8A0dwYWCm/iFjyUPZ8hNp60Fw7EypAVqmU9YINvQgimT7wabOZKlHoR62HTU2oTDcKeeV3xQpAUdQLKOhvzkEnrNcEYt9cHvTyR6fPIYjGBtktqtKs217Age8UC1jBfVQJVHhv4ra7jStHxk23uek86DXxRAWQSk7SLgSbmQPFz9a237OTbgLcYUp1K4EoBtfpEx5Vpi2ljxKJjoABHQeY1ozCYktrSVMLdbk3UVN95BgkWJiMp6aUf95a8S1pgE+EIbSrIBEAF5RkSLiJvtpTTjwwlGVXWxVSo5rKJ9RflAi29RvNq5m/X3+dWBHGBKxlWUkQkHICm0GYbvJ3EHTepMR2tJRAYQCDIVJKgSSTrYzMXqtjN6l/kpGITe9Y7jJUsxBXAPQDSPfTXG8dfeUElSBORJVlCQBISCogfGjMHhEKC5zDKpMAGUkgGVGbze0VE9K5NcLnK62KspwQBERfzO1E4PHJR5nWaKxziHHVQjImRZIBiAATFtTe1hJtQ3EMEiAWyTOuYQLAaX5zTg10Rli6tnpxAJzE3OpHIaJH1ohboiRp/PcKVOYIpIIUDMbxqCdT5a1ri2lLby5ss9NRW9nAwHiHGpJCeeu3oN6iKFSAVAqVsNp8qZcM4KyCMxKldbD3UejDNBUISNbx8b0yQXDsgJy++uo/Z72sDiO4dP4jYsT+dIsD5jQ+lcwcgqNoAMDmo1J96W24hbdnEmQR9ehFjUzjqQ06Ozdqm5Shz9K4PTMm3xFUji2AccWpbV1hKSUfrSJBjqIHvq49l+KI4hhyCSkkZXE7oUNPjelmIwSmnQlXhWJSeRSRII5ixrOPFFHP3n3SCMmU6GAoq+OlEcN7JqnvHBEWCTrfeP5rXQ2pIif9q9VhAbmIHOwHnWiEzlSuFj7242dFICxNtNar5wZKiQLEmPKa6HxThoxuLT92JCUoLbjoHhM3hPXb406H2fnJYJEAD3be4fGhuhHJUsGsUNq6hhOwRUtS1JASn2RspXTnGp9OdVztr2dGFbDirFZhAm5O/pF6EDKkl6DTPCcSjWq/nqRt6rEXfB8bKdDVn4R2txKLtrPkbj3GuXMYiSK6L2f7tKUgkkkSYEx1MaCabp8i4LjhftaKbP4c21Ug/Q/vVi4N9omDxGjobVPsuEJJ8rwffVfYwSFgHwrQfXp86V8W7IYVcq9lR2Fgn6Gp0rpj1fJ1ZD6VCQoEHQggisr54e4MpCilL6gBpc1lLTL6C19i3H4lbapaWpJCVIVB1CtQRUnDe0mIbRlClZZmDMftRT2EAcSsCyrK/wAVXBGNBYCSgEAZVJyiCn0EhW+baK43k0rc9iPjqT+yq4jDPra742bUcpi9zr5U9c7PYf7qy42ghWYIdkzOaUz08Q+Nb8B9jEYVVwoZ0E8xcEekURw5ZUw43N8pI8xCrdcyPjWtpr9zPeEq4aAsK6pSAlRJUmUGSTGUxv0SPdRLOFFa4sAPrI0cCXB/nSCfjNbIxQGulLZOxJtqgd/Dm4SlSgL6T56UpxeGIvBq6tqCUgtk51C5GoHLpSXF4VQMgXnnEeVURxyUJ1wJxDYM5SoSAYmCCKtjTUZh/e/8RVV42jK+gmbKmrXilBDgk5QsnWwByGJ5aD31MnsXCLbfxsJMOwCpXmfnFC8UTAhI6e87UwODyuOG85v2P1objch0kQCLj1AI+dJPcJx9ovwSUqKgoTIm3T+TR7XCEhBMqM6X62t5Uv4aB3p5i/IAiZ9KsSVJy3tYD16e6ulcHnS5EmKwCUhRE2v7/nQ6XVITMGDYSPlypniXRCgk6KSD0IIFC8Rw5UkNpv1OgG6vMmKZIhxPE4VCTKtJ2SOnWj8K3BzGQNADqep/atsJwBCF5iSojfaenuot1vMISQOuvuoGEcL4w5g3g+0J2cRstP7jUGun4/EJ4jh2nMOrMkn2gAHGyNRcW3BB1rkOIxgSnJJzRHU0z7Kcfd4e4FmVNLP4qBtyWkfqHxjyrNx7QHTk9jHgBkxyQCB7bPiHnComg8R2ALq4exbrzf6Up7tJPUDUVYeD41LyA6lQWld0nYjnThKLg7b86nWFAvC+zyGkpQhKUpSLJAj1PM0ZisOEJJMAfXpRjQNooTEuFbm2VGlt9CrryHrTqwImcKEtlSyAlIKiTYAakm9hYmvnP7RO1Rx+LU4JDSfA0nkgHUjmo3PmBtXSPth7aZU/cWT7QBfM6DUN9JsT0gbmuM4hNaIAKa3SKY4Hgi3LgVPiOArQASIkWosVC9s064N2gcw5keIHXn6Gkq2ynURXqH6LCi9cP+0XuwRcFRJPK/8AtF6h4j29KtDNUlx0VAo0woeu9pVEk3rKQZqynYHS8UpSFgz4eW07TzpzwjEh1BBiSNudC4bBqxSFZUkkIzWvAGp9KE4E9lkaKBuOdeNHZVI+qkk5XEd4RkrWlaSA40Db9YG3nlKvdW2AeCXuaSfgajSQ28lSjCFETGqesHUUVxrh6WXEltWZtxOZCvgR77+orp8d7aX0cPm0mprsBxkpcSk/lBR7iYoHiK4HrTLjaZUlY/MAfWINAqg2OlatWqOeDqVjDgLxzFJXlGgJB5Sb8+Q3priUAC5n5/KkrQUG1SYAIIHONPK1OcS1mCddPcdZrNNqNI6JRUpJspPalsIcSsXTN4MAkXgxysa17XrC22lZpzJQSf8AJB+I91N+03CyWiYmL2FvM8rULjcIl1prxTOUAGx9kgmf8QI85pOUopWL04SlJR+DXFvgg39pKFc9dxz0pZxkiG1hQJyJKhvIJBtHLLz8+WjqlBlgqgESyoq2yqkR1Iy+hNepOdJbiVgkJ0IM/LatePcczlq9pKxgsqlrkSqDl5A3F/ePSiXoUCCkjMVJmLSLzI9fjW+GbztpKvbAyKNtUmD8QaPxuBJBhWUoOZIIiTAIgCwEzr5V09Hn97iLG4YoQO6HtxlkyEGDJM6gEaVuw0ZlWwHlp+80wYGZJTfxSpJ5GPEOkXtzSa1xWFPdhUTmmOZyqg68jRdhpoRPtlTpSPZSm/Uk2+tQYlZCTGxE/wA9RRSFQ4uSBMGbTMC3pPxpdhZeGJSYKb5VDTdI06gUALF8SUt4JBzgHwx0pynFzYg8iYtPrQ/DuDBCAtOpGpqd9Qski5oEHcB7UP8ADncyPxGFGVtTpP5kcj8K7v2Z48zjGg6wsKSdf1JO6VDY9K+dEMJWpImQAfUg/KnvZc4rD4pKsEsJKyO8Qr+mpINyodBNxflUON7jao79j8XkAQCApW/Qa/tVf7VdqBgsKXTlKj4UIP5l7f5RqfLrRyMXZTrkHUzFgAJgbxAk1w3t92vOOxOZJPctylocxusjmoifKOVC3AQYzEqcWpxZKlqUVKUdSSZJNE8C4McQ4ABagUJKyAN67J9nPZSEhRGook6BBvZnsWEAKUmQBpa52qPjnZFTjhVaDGWNeu1X77uCQABAjatxgxIj+bVlT6HZwbtb2VS0jxTnUDlHXryAnrXPcThSDXbO07H3h5azcSUp6JSSB77k+dVfinZUBClRMCw0zGQAB1JIHrWsdthPc5gbVk06b7NPPKIQgkjWLBPmTSzHcNcaMKEfEe+tCQaK9rWaygDseFcU2VoSYm0iQSD5bfSk2PQW3QoaGx8xVlx2DPdhaR42z70nn/N6V4psLTI0ivGyrRNS6Pp/En6uNx7Qws6zpJArbCuBxgtknO3KkybFP5gB6T6Ut4FiMqSVzCDlPK+lTYvBhQlJ8KpFtRNW7hJSQ1WWDhIPUvOwAT7C7eStaWPHKYrODvHIW1nxJ8J6/pPuqfiKJSFc9fSuy7VnluDi9L6DMKuQKbYcSgp8z1quYF/am7LlDLjYzRw8Kw6x4SQCfEmRJB9kW955WFVbAIyl1pXtNLSU/wCHMVe6Sau/CFpzwoAgiL6A6fvVU4pw4s4w8lt5QZmcsAb29nSqaTjRkpNZLK/xfAhLeIH/ALb/AHmk2MaADcEeVaPYMIWFJulQtO4tGlxIM08cYzPKSYIdbykHckW+XyqHBvJ7sZilMeA5k5oiUiBzygG8604bxMs3tyWgPCYbIsp/KRmHWQQR74olWFcnvFE+NJG06yMpO8H4GmGMwzSEZkkKLcGeg1Pu+QpfjcY2yguLmQtOTQhNlZgdzZU2vI61v0cfLIMBi8rpCJCgpKwoiYXtJ9m5y62Mkbmt+MrUnItmVJgKKSAU5lmVgGSIkWOhAHnSfC9rlIOYtyytUk6lEEiFNpJM+G2ntdJMjXbbCFaUFSghVlEpICehnnfaBU0Ve1EDUHEEhKiglSQpQylMQb3MkkaiteA8J7sOpN8y1g876fCiHMa2tvO0qUtrsekx8j8KNw5/EJGi0pV66H/xpiFXCmfwUA7D5WoPibYCwdoM+6nLDeUFP6VqH/cT9aW8ew5U0uOVACnheLTkUpKTOgn4AdKO4ZxhxpaVi8b9d7bjak3Cye6CNlKnltz8qIxOKCEmNBYfX9qKsC08e7euO4ZbDYIze2o2hMXSL3mwmNJF6oicQDaZPKpnHDkzHlbr1NKWWipUDWaSVCZ0TsH2fU84kxr8POvoHhmEDKAkCD5V82dle12J4W4CpIdbOqCfiCLg+8V3Hsv9oeFx4/CXlc3aVZY9PzDqKzls7GWoKy1JHLy8qGQ5M3mNanwyN/QelEd2DOasgQmeUevXlQ/apSUtNqOgWmekyFf6kUx4thu6xDrcRBzp6oWZt5GR6Vi2W32lMu6K0PI1T2kHQo7MqbDC2tHM5J5wQACPKqv21wDaW4/MYGgBJGpgaCPlW3FeyuNZX4WnHU/lW2cxjaSm+nMCg2eyuJxCvxEFhH5lLMuEcgDf3gDzpp0GxSmuFLUMyQYJMe8iva6y1wFtsBCQQlIgVlVZI94the4eUggwoWnQpP7fSq0+yWnSg3SrQ10ntphkKaCh/UQZT1G4qk4tovNAmyk+zz515+bGvxZ7Ph5XetdciZTqGj+JPdlSc0a8relOcFg21IWWVFaCfDIgm035EUqdZDiCki+h6f8AFBcJ4opEtKJBJAkchO3P96xwzuOh8o788NM/UjwyZ5pXeDLAULGdFCfmKZs+Jpad0nMAdwf2NBOLKzzIuDTPAOl9aQIDg8BGmYHY9etVjm4vSycuNTWpcoRIcyrtTrCYjSk3FsGppxSFCFJMEGp+H4iwrpi7OKUWty1YDFeK9H9qsImEPJEAEKPwmq407uKt+EWHsPkOsEelargwkt7Kdx/D9042qYyrIBvsMyRYb2HrXjDCDisipCFlK7awfCoCbTBFMuOYbPgu8IBW3lVJiD93ORxKhrdIBHOY3ApQqClvEGQW0qbI1AAUFJNuhSN9qqCpmOZ6lfwNcXgSVOJRJHdrBmLqSqE73JAgkSJUKSYjDvuPtwhxpBSohZQFIXDahIQDJAKwATF5N7ANnXQpSVrJSqSRAOXQwQVaics/ydWsStKkttiVJyo1MpBWFSBEC0mAb2itTjEeLwzOHgKypSfC4rKAsmTM5jFzJubcxXP3MOH8YrIlHdBeTMlMJjMQDY6npR/2jY1acblKiQMqyknUklVzuTPxozDcNQXM7KkpTiW/Z/QqxBCRexBkAWjrQAXw7gqWHClF21JuSdSYAAGwF79am4RnzKC1DwFYga/ly+VhPrRTWHlRUTEABSQI8QPP/qEGjmUpCpAudSdaQxcq5URpM3tsP5ahMRcRammKTBPvoBTaidKBleXhQ3EG0kwevWg8Xw8rYzhUlKxnTyCjYzvenvFcOoIJyg9KVLPdAKN0mUqGxHI7g2kWpN0UoNq10Y7gwsATAsD5Vth2kIMwBO+1G4nDRCkkqQpPhV5C4PI/vQL7dj0j1FqZCCe6BUCYPh1OsExYUMeDHNnZUULSZBSYg9CNKIwLJKQYJVEAD9IPvkk0anCqSPaKXCQfIH8saG1MBrwD7XsXhCEYxHfJm69HPf7Kud4PWur9lvtAw2LH4ToJ/QbLT5pN7cxIrh3FHitIDgESJKRdXQjb0pQ9wWFBTSilQNrxB6EXFQ4LoLPpHtVwU4psOMkB9qSibZxuhXQ7HY+tUJjjSSsoXLTqTCkLsR79ap3A/tW4jgSA7+O2LQ4Lx0cF/fNXdH2j8G4oEpxrXcuaArsR/heRoPOBR+4BicXIjN8aHxnFW2xKlpFEM/ZZhXAFMY1/IrYOIWAPOK9wv2aYBC/xO9xBH/uuDL/0oilaGVB77QmsxyoWobEJsayurYdpKUhKEoSkWSkCABtAFhXlLWIExDqSc2p+VVzHMlLgWjTkK51xLt/iWnCiE23vetMF9oTxcSVxlkZo1ipyR9SOxv4+T0sivjsvfEMPkWFpIyqGk77ikvGMDosSI3FPhiUqPdkphwZk8wennQuSMzax5V5s4uMlNfyfRYpxknhlx0McHxdtSFd460++EJCcogiYEEBIClJvrO1A4nB3zosoXKd7VVeJYNTbiXEqMJ9noZn1inz3apDq86gRKk5hPiskBUCTvcHpoa6JVkWpHLDVhlokgrEO/ev6h/FAiT+aNJPPrSUoLaiFSDTd/unBmbcGcf8Ad16Hoa3StOIT3bsJdHsq2P8AdV+9YLVF7nU1CcdkQYbEzVk4DjoVfSqW42ppZSqQev0pnw3icKE12RyJnnzwuLOiYDDIX95w7glDgDn+VxOVceSm5PmKoWHa7lYZxJUmPDmym2QqSCOYUnLcbkb1Y3+OlptvEoElEtrExKHIAPosNn1NI+K8TLr6HiRP6N1Jc8CklQuNjflW2tKjieGT1HvEXytwB9YWlDZDcSDorKcpgg+GI8+VCNYTuSUoCiFBWZcqEKCkwUkSZnIfSpsDikKcWkozKPiBPtABRTJPWVAkfWim068pgdDY+tbI49znnH+z6m3kOBsvIUnIc6zKFIkQVEnVMRPI2tcl9rDobKwhQfABbQlQEEXlSYkgjkQN6ccX7QjDh1hTavEgFJyeGEuZlL8rqE6yDYTcVooIQvKFZpMExNuesgR5RvQAlw3GXkPKQ4yUFSAqJnMYsZjSJGu96MXxB55DfcwgqIzKX7DYkg5iRFyJsDYjeYcMYcKUcsLAgoVr3gjMNekDXW200+bwqn2wM6UBubqVfKSFgZdDBzJA3gUCEzRzC8ExqBAM6QJPzrFs1scKMxIzFPNQUNNT4rxN79KlVrBpFALjQIgiqtxbA2UjrEDykH3VdnGaWY7CBQnQ/t+370mi4PoQ4RSQgSDEQnoZi+2gJ6860LUSCJtHu/5o/D4SUqSdQbVsluR10Pn/AL0k7HLG06FnDFd26lYUUkG6k6wbH4E00488FPLU3ZJUcvkIA+MUvew8GawPnQm2vLSd9tSKpGclTIG8QVFQOoNvkRPvr1xaioBETc36Vo4kQLQsE3KtUxERoNDcc62YBPjBgXseQ1jrb4GgQV3trwTF6UO8GSqZGU8wZmb6aVI7iFBfy915oltc38rculMBZg8PicOrPh3FJKTqk5duRsasvDftZxTKh95ZS9cSbtqt1AKeW1K2VuG5KYM6DS9bF8KACkgjUj/mpaT5Gky8f/nDCm5YfBOwKD8ZHyrKof8AZLKr5BespaIhuS9veH5XAvnY0r7LcK+84lpjTvFhJ6Df4Vee2PC1LZlQvSb7MuFr/tBpQjwSr4fGp8eW1PoeVbnXe03Y5ttttTKYDSQkjoN5+dJ1uZgFtnxo1/vDerzjuOpSkgiSbG0i+tq5q3xRIdWpucqVRdMSDrY7a1hmjperpno+Jk1p43yuDbimES4mYsr4H6RVU4lwrJ47xpI28xV3yoMqByg3B2NtOlL8QyAdJQrUfPyrjUvTl9M9SUHlh/yiVLAY3u1iQFAG4JMKB2MGR5jSr1g+Dt4tnNhzDiE5lIOpJJkJjWBvvFUjjHDC0sEXbV7KuXQ/y9b8I4wthwKSopOxBrqcVwzkhNy3i6aLO4M47p8FKk2Soi46HpSfFYZbKsqh5HYjmDvV1/tHD8RQCohrEgAXICXD5nQ0sxOEKR3T6TA0MXR16p+HrXLNPG/pndjmsqpqmuv/AAX4XHgtrbV7Khf0v9KC/tPuyEiCoJgKtYnU0NiXAgqAIVEgHoevTyqBeJa7s54zg2jUgiZM6RVpyW/JnJQltwHscaXmEJSREExfLrE62vcfGnvB2C/ZBKRG+hgA8oBi8da543jFKWkTlEnxCZOljHkY6muo9n+IZWw02QlKlSVKsvIUkFQjUk5ddJnz9KF6T5/PWt0BgIUjxZEHMrObyWwEhCBNo/qeqtDJpY2ptwlCGm0MNmG0EZ1KKkwTfURImxJB2gGfEcC/9SUnu1d2glJMHNoSEnXNlkxGxvzhzjvVlCAVJZToRASkhIi0AnwjyVyq0zJrsf4XsvKP6qEm8jUoITf2TAAm+vwilfF3jhykFxK1QYhUkgEka+xty95ivMa3iEYNTilFlKhEtC97EEi02MwCaVN8NYaZSnuu7cKUw6bLCFXkZcuYkC831B3oEMXeJMONJzoUF5BK0AFXtBXQhIETJgetRtNkgEKnzHWg8BiSs5vwshUUIUhSsy0WAzWiPZO+kbUatMHKRcWg7/wUmgPCOVaLbFTKVf0odwUDF77UHwkT9JsesaeRrRYEhUQFWUOR/nzo4J+H/FQrYAkR4FCR9Qeo161jL2v6Z2Q98a7X/QHicNI+fpS/uYNwOUU0Sspsbkf9yefmKHxTINxedP5zq0zFxsXLw8RfyP0PWhFsXkeo/mh60f3gNt/9UfWh31AXmSeW4jUiqTsylGherDk2I+e2453m21bJaKbz9RapFLKRJ9AN6gxDqkqAUgmIJ8iARHOJv7qGwjFsxL2wMnlzveOleJSTqdeoG+xNShIJzQJ1BgR6RtrapFQbRHTY+VNOxNNMJw10JttWUKloxqn1kfIVlFknU+OlK0FOtqoXZvEqw2NSsglKVXHQ1eCmqd2nC2lZkAda48eSpG+THqRd+NdomlQe8EG//NKEcdZzQbINiYv6Vzp/iBOWTK1X8hyFbIfUTlJ2rZttUxQjpepPg6dhMblWWlTkMEHz0UOleuEIcUhXsm4Ma8iKSdlAt5h1MkqagptMgm4J26U9Snvmw2bKTdBOx3Brklj20nr48/uU7/cCxTCfElwShQg+tVLE4UoX3cFSVSUKjYag/wB4Vc8P4gW1iFgwDselRu4UKQWliN0ncKoxS/RL+Cs8P97H/Ij4M93KxnJEQRIg/v60bxHjanSlWcrUZKs026XO2vKq3xRhSFlKyc4Nuo5g1AjHk+GY6T9Pd7q09OnuZryFJBGPxwSDNR8Mwy1kOLbUWQYkggK6A6jWatfYXhuE70/eQolYypXNkE9N5FvI1aeLdnlYSw/EaVraZT9COdEptRuKCGJSyacjr4ObY3h+ROZM8x/eTMSOoIv5U77Mu96iMyBkhJBBKhrEeKFDp0ojimDX3OVEKbBK0EjxNlXtCRoFW6WBqrs4lWHdS4JCcwCh5G/qJ+NXgypmPl+O1udHd4IlKpCyQgd4kAQCNVDeFCxtOk8qAbwodWUkZEJEktwFOkkKUZiJEgQNcqb3FO8HxVAI8ROQoWkJEnxykj1TJjrQAUkLcUApCwrOzI5KVmEXAJBSQDbwxyrp7PO/SV7i+CxKFlsYhXcrIUAkCTBmQBomIGbWQrSpl49xScrqcpaGQHSUkDUk7Kn/AKjPWxYrhysQhtaAHFEfiJTbulGZgzJBIsnraonuFJUlKGwtbpvlVyHtTmuefn6gvVQtF7lXVhXkICnVFQIlIAlEDTLJkCc2nnFe/fVbzmiTJ+tOWcH3rK86llTZSrL+WB4SeYM5bdZItS44dT7QdbCitRPhKcoTaRKhoDbXQmOVUZvYJw6ypKZ1i8c94m9eONx5aT8agxDJwxSl0jMQMpB8Kpicp8yB61N3uYf7ef8AtWfDLB81bNuJ0V7M+48xXoRULjWtpvt/JihrUqLxzcHaIMdhiDlmCD4TyJuP8qhceopcl43sBB8aTseYvpajVY0qyoVCozBOslMiU9YNwRoaDdeSYUYUoSMwOo2ChoTr7vKpimuTWc4t+3/BDiRaRdR+hEKI5/OgXmAlAVmSpSiRlGYkRGtovOgJol1UX18uuwovC4QphcgqULARlUki6AdlA/Kq4JSUnuLeGsSSXAQSSBpYDlyM7cqKxGE5aDRQGnmPpTFaEqEj1mxnkrkrrUeQzH5v9XmOdSt9y23Hb+hQ3hyDoLmSNj1TyVUrmBChzHxB6imCmREjT3/z51shsK8+f78xRVboE1NVPkSnBqrynZwyv0z1BsfhWUaw/wBON3+LuLMNpgczSTj+DcCMylTT7+0AEjKmgMYVupNrVwbWW2+DneKzZgI9kyD57UybOYoNbcWZhJVFwaCwzkprrUtSswS5R3vsFwFCMASLl4nMd4Gg9KUcd4E4we8glINzN73mBofnR32bYwpwDeYEyTb1pi/x9X3sJXlDEZCiJzZtzPK3xrRxUlQlkcGVtZTiWSpBAdQJ/wAYHLrQQxXfJgghYt5x8jR3HuCjDuF/DkFBJJSCDl5xEi1RNQtAeZIzp9tPQaEc+tccoXsz18OalcexTxDhicUju3LOD2FdeVUlzCqwy+7fbAN4VHteZ2NdHeAfzKRZQ1SdepA5TQmIYTik9y9ZX/61detaYsl+yfJn5GBwfq4uO0VTD4tSIIJy6jpt9Na6N2Z7cBTfcvDMk2vqK5Zj8G5g3MjgtsdiNPUVM06R4km245VTi4sIZY5Y7nU+McGUwe8ZVmQb22B2IOoqm9pGEKSVJEE+3l0PIwfZUL3FjPSj+yfbhTKgFKzI3CrxVsxnAWsYlTuHUAv9I0M7fwVn6VPVD+jSWXUtGR/szn/BOLhTYamHE2JH5kp9kg7akROwp6MdmEGTAtJ0157a260j4pwH7nih3wW0UzITcKB5K/Qfh0pk6mDb1GoHu1rshLUrPIywcHRY+B8TLSypUlIGVaYg5SbG26bxzCadu8HS4syG+/Bztr0DqVXMDnEmNLn0pvDsTE5gkpISLk/kMj9r9aecPxgUEpCvEgS0q5ykXLc8oMjWb86GiIsM7TIQvDJxDSSHQQleUWki4UNxMQetVr7ziFBvDJKUobQCnQEDSFBShJG4jXpT9ztGov8AiaWpKgQ4kSW1EJ8SkQJPhkxNoNjM1W+KcXadxE4WA0EQuEyQLySDN5I9BSha5CSB+IOFpJQVFSVQqTqFCUm8dTpUbToyjyrXiLziSQVZhl8JT+ZIsCJ2INwahW3ktI2i/P8Ahq5IlMmzzWJUAbGfT4ddKDQ9Ji9jUocHOJ1539aBkbzIzJjUTrdMKmRfQX0BFBrZCdgBFrzU6nBziluMXnBSDamBvw11DjillAKEggJIMqBkFSdiUmNPSjVo7sAA5216co2vsrWD0pXhF5QlucpT/TXOh/So8jsdj50a1jZCgof/ANERof1JHzHrUoqWyJ3P1AiTaTosfpWNj1rELCgYtGx9pH/2T11HWg1Li0yDodleZ59ajLl5BII0O46GlKPaKhPpjFvEQTpm5E2X66BXXQ1KlAXJbVkXpCrCeR/SfnSg4jNYwD8D5cvLSvBjwDlc8guJIHIj8w6G42qTa/gLXj1oJStBzCxsr6Wr2o0Y1wCElRGxSQRHSb1lGkNX0OuEpDiBO1NC2AIqt9nsSUKymnmJxoTqa4nGmNtclY4tggXCk6GicBwBtMWmpOK+MBSQbVYuAcI7xAVVxdIyfI37PcQQhoIIjLMUDxV4FRVGVG6jvTzDcGCdq845w8LYUmNq1WWtjOUL3K/w/tCnCrzqSVsKEOJ3I/UBzFDOPtoX32DUosLM3EFB3SocqDZazsqSRcWq3/Z5wVteAWFgFS1qGlwE2HnuayhJ5G4y5XBtGXp01wxEtrOO+asoXUAIy/uK0cSl0EjwqGo69PjU3EMA7gX8w9g2ve3LqKieyuHvWJChdSf0/uDUTx2er4/kLhgmIZTiE90/E/kXunpO+1UfG4FeFeKFmdpFxqN+UV0GEvAnRW6dPUftQrmGacQWXgBPsORdKuR6HrzrTFlv2TM/J8XS/Ux/0U91jdJE620P7UXw3jjjKgUrKSDzpdx7hTuCchYzJN0qGhHMcvKoRiAsAj+eYrXS4nOssZ8bP4LrxztuvGIaQ4hClJJuoajSPI/714wz3CQktqSjkZUUCxEkCCjxQFW5HS9NLp3/AJFHYbihBTmIUnQpUVZYJuLGRNUpNbkyhGSosrpj2Tb+e+peHcT7szukymDAnXTQ3jX01NRP8AcDKX8M4l9hRMj2VtH9EEkqAlPWCOYpUl81rycLVM6QntG24kLQFQq7iE+EpUg2cbOuYa1VcVx5QWsIKVozyLQJuCtKfyhY1TofQUrY4ksWCoCUwPUkkefiN+sUITYlJ0Om4/cSD5UxNjj70lSkBJIbJHhmShRO3MGBB+tA8QXfKkmJ2GaJv4SblNiQCaUu4mTqBGvUn6b+6p3mQQZNykX6axf69KZJKy8UghQIvqfr62rR3Hk3P8/egFvzAmwEULiX+VIYc/jJsPXb+edaoxAAilxfCevPrUHfHekMPVjAfCYNY7iJywrxiyTuY/Ko6FUeydxY3pP3t61U8SD8etADQcSt0P8ALftWpx/850nTic2uvz6+fzrUuEWqiRwvGg614rG7KuOf70n72tw/SHbGcp5rHQG3zrKWd71rKKHqZe30QoEWmrbw3sj3wStwyOVTdsuABDIWgXTennYzFhxgcxXFyrRtfRG9wBAaKUp2pb2OcyKWyrVJj9qupbqkcTZ7jGpXoldj51Ce4FwCaixDMg0U0AQDzrdxQAM0mM5ivDlGJUjRKr1bOAvHDtjKAQTMetLeItpccK9IrfB8Uac8CVgqQLgnaqxK56kElpjTNu2faYrCG2m0qcURryJAyjckmNPOqm66plaij+o2YW3IUUxBVMe0m+tMeKPpCjlEqjXcT+k/l86QYfAIaV3riym8gZr3vc711SX9mcJuL24HyXkOpC2wQvXKOg2qPEKDqAIAUNdsx89ZpVw977y64cKFZmxnUEjwxIBKQOpFqaBXfWsl3lpm5xyNcs8XZ63j+X+mQn+/5Apl5PeMnWR4kdUnaJmq/wAb7OKYPesnvGSbKFwOQVytvVyxLXegoX4Vge2R7UflI+tLD3uGWrJ/TIAWg3SoW20NbY8vTMfJ8V/nAqOHxgVY+oO385ipVN7puOW4/enXG+zrTrff4UwoE52tFJ6pBuR0qstYggwqx+f85Vq4/ByRzXtIb8O7QFtJTYpJkp5xofMbHrU4eT3ZUlSAE6gqhUqJjKmNtwNKTONpVrY8x/L1i+HPIR3qQVNpPtp0SdRm3T6++qRE/scsYiIMiPgfI16+9IESDeYNokQNdaUYjjPeJR4B3gkFQt3gOmcaSCfa1jWvfvBJ5dKZjQc4sgC9tb/GKiexY29f5y6VArFbfz/ahHHaACHMXAqBB3NQtu62B8/Wbe6szadBTAkkk14rEwCBvryMafX31oty237/AL61o2pIF/3pAQqNb6CsUQTat3DN6YAixXueda3UmoVCDQI9NZNe7cx8q1IoA9msrWsoA+rOJ4IONKSdxVD7HY/7u+tpZgAmpcf2txTqlJaSEIH5jS1OC8ecmVHU1yRizZtcl6x3adpFgcx5C9VnjXFO+AJTluInWaadm2G0pWIzK1vUOJ4Kla8zipgyEjQedRod0VqVWWPCPBthKlmABVf4p2nSsHIq3Tei8dw8vtFBsCI8qCwHZ5phMe2rmapwoSlZWMU1iMRYS23udzQ7HCmcMZEqXud6vDrEi1KOPcDzYdwg+PKYinFOwk0kUPi/aoJJCBJ51VcZxNbh8SiaidVzqfAcIcdMAGunZGO7OnfYDgpcxLp2ShHvJUfkKtPbTs0CS61ZczA+Y61n2TcD+64V2dVrBPom1MOOYhUkjY6Ck6krLgnexRmsUHsqHTlWLJXz6K/esDiEqKXkZ0kFMgwpBn20HQ22Nr0047wNK096gwopzEWA1j30hw/EAmWn0yB/1JMap5iY8655R3+z0cWZpVLgi4pwju8rrS0pUQSlYICVxMgifAvSx186RYjDt4kEkBLvT83Xzp86ytklbagttQhW4KdgpJ009KRY3BpUczMg6lB1F/yn8w+Na459Mw8jF+pCDE4VTSoVrsajbdXBIUQnRV4mdiNwYpwvEZk5XBPXekmI4UoKJQbVpRyqXyS4t5uxSki15jXpGlQffahddgEKTfn61CNb6dD9aaQpSbCF4331H386zVqw3CMHi2//AE+Vl4AlTTiz4tT+G4bK2EG9IOI8FW2YKVJPWmSD5htWuehlEitkvA9KBEuf3V4TUajWJNAG2avS5atJrWmBN3leKNRTXuagDZBKTasV0rWaykBleV6aygDuuKGg2ioW9a8rKyhwOXJYGBDYi1FYVNZWULgGAcTeUFpAUdedMGtaysqJGqNnqgxA8KvKvaytV+Jk+TgOUfeliLZz/qrp3ZhlOUeEe6srKyzcGuLk6Fwn+ir/ABD5Usx9ZWU4/gjSP5sWOK/DNVzjyRy3+lZWU58FL82edkrlwG4yC3/yIHyJpO20PvcQPa5VlZWbN8Yl4gPxFf4jQuY1lZXQuDgn+TAuIDWk6Na9rKoglaN6ubbhUwMxJtuZ+dZWVT4EVvHIF7UoNZWVKA2Qa9OlZWUwMTWxrKygDBXgrKygD2srKykB5XlZWUAf/9k="/>
          <p:cNvSpPr>
            <a:spLocks noChangeAspect="1" noChangeArrowheads="1"/>
          </p:cNvSpPr>
          <p:nvPr/>
        </p:nvSpPr>
        <p:spPr bwMode="auto">
          <a:xfrm>
            <a:off x="74614" y="-715963"/>
            <a:ext cx="1990725" cy="1495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8004" name="AutoShape 4" descr="data:image/jpg;base64,/9j/4AAQSkZJRgABAQAAAQABAAD/2wCEAAkGBhQSERUUExQWFRUWFxoYGBgYGBwaGBcaGBcXGBkcGRkYHCceFxwjGhcUHzAgIycpLCwsGCAxNTAqNSYrLCkBCQoKDgwOGg8PGiwkHxwsKSwpKiwsKSksKS0pLCwpLCksLCksLCkpKSwpKSkpKSkpKSwpKSksKSwsKSwsLCwsLP/AABEIAMIBAwMBIgACEQEDEQH/xAAcAAACAgMBAQAAAAAAAAAAAAAEBQMGAAIHAQj/xABDEAABAwIEAwUFBwEHAwQDAAABAgMRACEEEjFBBVFhBhMicYEykaGxwQcUI0JS0fAzFWJygrLh8ZKiwiRTg9IXQ3P/xAAaAQADAQEBAQAAAAAAAAAAAAAAAQIDBAUG/8QALBEAAgIBBAEEAQQBBQAAAAAAAAECEQMSITFBBBMiUWEyQnGBkfEUQ2Kx0f/aAAwDAQACEQMRAD8A0dwYWCm/iFjyUPZ8hNp60Fw7EypAVqmU9YINvQgimT7wabOZKlHoR62HTU2oTDcKeeV3xQpAUdQLKOhvzkEnrNcEYt9cHvTyR6fPIYjGBtktqtKs217Age8UC1jBfVQJVHhv4ra7jStHxk23uek86DXxRAWQSk7SLgSbmQPFz9a237OTbgLcYUp1K4EoBtfpEx5Vpi2ljxKJjoABHQeY1ozCYktrSVMLdbk3UVN95BgkWJiMp6aUf95a8S1pgE+EIbSrIBEAF5RkSLiJvtpTTjwwlGVXWxVSo5rKJ9RflAi29RvNq5m/X3+dWBHGBKxlWUkQkHICm0GYbvJ3EHTepMR2tJRAYQCDIVJKgSSTrYzMXqtjN6l/kpGITe9Y7jJUsxBXAPQDSPfTXG8dfeUElSBORJVlCQBISCogfGjMHhEKC5zDKpMAGUkgGVGbze0VE9K5NcLnK62KspwQBERfzO1E4PHJR5nWaKxziHHVQjImRZIBiAATFtTe1hJtQ3EMEiAWyTOuYQLAaX5zTg10Rli6tnpxAJzE3OpHIaJH1ohboiRp/PcKVOYIpIIUDMbxqCdT5a1ri2lLby5ss9NRW9nAwHiHGpJCeeu3oN6iKFSAVAqVsNp8qZcM4KyCMxKldbD3UejDNBUISNbx8b0yQXDsgJy++uo/Z72sDiO4dP4jYsT+dIsD5jQ+lcwcgqNoAMDmo1J96W24hbdnEmQR9ehFjUzjqQ06Ozdqm5Shz9K4PTMm3xFUji2AccWpbV1hKSUfrSJBjqIHvq49l+KI4hhyCSkkZXE7oUNPjelmIwSmnQlXhWJSeRSRII5ixrOPFFHP3n3SCMmU6GAoq+OlEcN7JqnvHBEWCTrfeP5rXQ2pIif9q9VhAbmIHOwHnWiEzlSuFj7242dFICxNtNar5wZKiQLEmPKa6HxThoxuLT92JCUoLbjoHhM3hPXb406H2fnJYJEAD3be4fGhuhHJUsGsUNq6hhOwRUtS1JASn2RspXTnGp9OdVztr2dGFbDirFZhAm5O/pF6EDKkl6DTPCcSjWq/nqRt6rEXfB8bKdDVn4R2txKLtrPkbj3GuXMYiSK6L2f7tKUgkkkSYEx1MaCabp8i4LjhftaKbP4c21Ug/Q/vVi4N9omDxGjobVPsuEJJ8rwffVfYwSFgHwrQfXp86V8W7IYVcq9lR2Fgn6Gp0rpj1fJ1ZD6VCQoEHQggisr54e4MpCilL6gBpc1lLTL6C19i3H4lbapaWpJCVIVB1CtQRUnDe0mIbRlClZZmDMftRT2EAcSsCyrK/wAVXBGNBYCSgEAZVJyiCn0EhW+baK43k0rc9iPjqT+yq4jDPra742bUcpi9zr5U9c7PYf7qy42ghWYIdkzOaUz08Q+Nb8B9jEYVVwoZ0E8xcEekURw5ZUw43N8pI8xCrdcyPjWtpr9zPeEq4aAsK6pSAlRJUmUGSTGUxv0SPdRLOFFa4sAPrI0cCXB/nSCfjNbIxQGulLZOxJtqgd/Dm4SlSgL6T56UpxeGIvBq6tqCUgtk51C5GoHLpSXF4VQMgXnnEeVURxyUJ1wJxDYM5SoSAYmCCKtjTUZh/e/8RVV42jK+gmbKmrXilBDgk5QsnWwByGJ5aD31MnsXCLbfxsJMOwCpXmfnFC8UTAhI6e87UwODyuOG85v2P1objch0kQCLj1AI+dJPcJx9ovwSUqKgoTIm3T+TR7XCEhBMqM6X62t5Uv4aB3p5i/IAiZ9KsSVJy3tYD16e6ulcHnS5EmKwCUhRE2v7/nQ6XVITMGDYSPlypniXRCgk6KSD0IIFC8Rw5UkNpv1OgG6vMmKZIhxPE4VCTKtJ2SOnWj8K3BzGQNADqep/atsJwBCF5iSojfaenuot1vMISQOuvuoGEcL4w5g3g+0J2cRstP7jUGun4/EJ4jh2nMOrMkn2gAHGyNRcW3BB1rkOIxgSnJJzRHU0z7Kcfd4e4FmVNLP4qBtyWkfqHxjyrNx7QHTk9jHgBkxyQCB7bPiHnComg8R2ALq4exbrzf6Up7tJPUDUVYeD41LyA6lQWld0nYjnThKLg7b86nWFAvC+zyGkpQhKUpSLJAj1PM0ZisOEJJMAfXpRjQNooTEuFbm2VGlt9CrryHrTqwImcKEtlSyAlIKiTYAakm9hYmvnP7RO1Rx+LU4JDSfA0nkgHUjmo3PmBtXSPth7aZU/cWT7QBfM6DUN9JsT0gbmuM4hNaIAKa3SKY4Hgi3LgVPiOArQASIkWosVC9s064N2gcw5keIHXn6Gkq2ynURXqH6LCi9cP+0XuwRcFRJPK/8AtF6h4j29KtDNUlx0VAo0woeu9pVEk3rKQZqynYHS8UpSFgz4eW07TzpzwjEh1BBiSNudC4bBqxSFZUkkIzWvAGp9KE4E9lkaKBuOdeNHZVI+qkk5XEd4RkrWlaSA40Db9YG3nlKvdW2AeCXuaSfgajSQ28lSjCFETGqesHUUVxrh6WXEltWZtxOZCvgR77+orp8d7aX0cPm0mprsBxkpcSk/lBR7iYoHiK4HrTLjaZUlY/MAfWINAqg2OlatWqOeDqVjDgLxzFJXlGgJB5Sb8+Q3priUAC5n5/KkrQUG1SYAIIHONPK1OcS1mCddPcdZrNNqNI6JRUpJspPalsIcSsXTN4MAkXgxysa17XrC22lZpzJQSf8AJB+I91N+03CyWiYmL2FvM8rULjcIl1prxTOUAGx9kgmf8QI85pOUopWL04SlJR+DXFvgg39pKFc9dxz0pZxkiG1hQJyJKhvIJBtHLLz8+WjqlBlgqgESyoq2yqkR1Iy+hNepOdJbiVgkJ0IM/LatePcczlq9pKxgsqlrkSqDl5A3F/ePSiXoUCCkjMVJmLSLzI9fjW+GbztpKvbAyKNtUmD8QaPxuBJBhWUoOZIIiTAIgCwEzr5V09Hn97iLG4YoQO6HtxlkyEGDJM6gEaVuw0ZlWwHlp+80wYGZJTfxSpJ5GPEOkXtzSa1xWFPdhUTmmOZyqg68jRdhpoRPtlTpSPZSm/Uk2+tQYlZCTGxE/wA9RRSFQ4uSBMGbTMC3pPxpdhZeGJSYKb5VDTdI06gUALF8SUt4JBzgHwx0pynFzYg8iYtPrQ/DuDBCAtOpGpqd9Qski5oEHcB7UP8ADncyPxGFGVtTpP5kcj8K7v2Z48zjGg6wsKSdf1JO6VDY9K+dEMJWpImQAfUg/KnvZc4rD4pKsEsJKyO8Qr+mpINyodBNxflUON7jao79j8XkAQCApW/Qa/tVf7VdqBgsKXTlKj4UIP5l7f5RqfLrRyMXZTrkHUzFgAJgbxAk1w3t92vOOxOZJPctylocxusjmoifKOVC3AQYzEqcWpxZKlqUVKUdSSZJNE8C4McQ4ABagUJKyAN67J9nPZSEhRGook6BBvZnsWEAKUmQBpa52qPjnZFTjhVaDGWNeu1X77uCQABAjatxgxIj+bVlT6HZwbtb2VS0jxTnUDlHXryAnrXPcThSDXbO07H3h5azcSUp6JSSB77k+dVfinZUBClRMCw0zGQAB1JIHrWsdthPc5gbVk06b7NPPKIQgkjWLBPmTSzHcNcaMKEfEe+tCQaK9rWaygDseFcU2VoSYm0iQSD5bfSk2PQW3QoaGx8xVlx2DPdhaR42z70nn/N6V4psLTI0ivGyrRNS6Pp/En6uNx7Qws6zpJArbCuBxgtknO3KkybFP5gB6T6Ut4FiMqSVzCDlPK+lTYvBhQlJ8KpFtRNW7hJSQ1WWDhIPUvOwAT7C7eStaWPHKYrODvHIW1nxJ8J6/pPuqfiKJSFc9fSuy7VnluDi9L6DMKuQKbYcSgp8z1quYF/am7LlDLjYzRw8Kw6x4SQCfEmRJB9kW955WFVbAIyl1pXtNLSU/wCHMVe6Sau/CFpzwoAgiL6A6fvVU4pw4s4w8lt5QZmcsAb29nSqaTjRkpNZLK/xfAhLeIH/ALb/AHmk2MaADcEeVaPYMIWFJulQtO4tGlxIM08cYzPKSYIdbykHckW+XyqHBvJ7sZilMeA5k5oiUiBzygG8604bxMs3tyWgPCYbIsp/KRmHWQQR74olWFcnvFE+NJG06yMpO8H4GmGMwzSEZkkKLcGeg1Pu+QpfjcY2yguLmQtOTQhNlZgdzZU2vI61v0cfLIMBi8rpCJCgpKwoiYXtJ9m5y62Mkbmt+MrUnItmVJgKKSAU5lmVgGSIkWOhAHnSfC9rlIOYtyytUk6lEEiFNpJM+G2ntdJMjXbbCFaUFSghVlEpICehnnfaBU0Ve1EDUHEEhKiglSQpQylMQb3MkkaiteA8J7sOpN8y1g876fCiHMa2tvO0qUtrsekx8j8KNw5/EJGi0pV66H/xpiFXCmfwUA7D5WoPibYCwdoM+6nLDeUFP6VqH/cT9aW8ew5U0uOVACnheLTkUpKTOgn4AdKO4ZxhxpaVi8b9d7bjak3Cye6CNlKnltz8qIxOKCEmNBYfX9qKsC08e7euO4ZbDYIze2o2hMXSL3mwmNJF6oicQDaZPKpnHDkzHlbr1NKWWipUDWaSVCZ0TsH2fU84kxr8POvoHhmEDKAkCD5V82dle12J4W4CpIdbOqCfiCLg+8V3Hsv9oeFx4/CXlc3aVZY9PzDqKzls7GWoKy1JHLy8qGQ5M3mNanwyN/QelEd2DOasgQmeUevXlQ/apSUtNqOgWmekyFf6kUx4thu6xDrcRBzp6oWZt5GR6Vi2W32lMu6K0PI1T2kHQo7MqbDC2tHM5J5wQACPKqv21wDaW4/MYGgBJGpgaCPlW3FeyuNZX4WnHU/lW2cxjaSm+nMCg2eyuJxCvxEFhH5lLMuEcgDf3gDzpp0GxSmuFLUMyQYJMe8iva6y1wFtsBCQQlIgVlVZI94the4eUggwoWnQpP7fSq0+yWnSg3SrQ10ntphkKaCh/UQZT1G4qk4tovNAmyk+zz515+bGvxZ7Ph5XetdciZTqGj+JPdlSc0a8relOcFg21IWWVFaCfDIgm035EUqdZDiCki+h6f8AFBcJ4opEtKJBJAkchO3P96xwzuOh8o788NM/UjwyZ5pXeDLAULGdFCfmKZs+Jpad0nMAdwf2NBOLKzzIuDTPAOl9aQIDg8BGmYHY9etVjm4vSycuNTWpcoRIcyrtTrCYjSk3FsGppxSFCFJMEGp+H4iwrpi7OKUWty1YDFeK9H9qsImEPJEAEKPwmq407uKt+EWHsPkOsEelargwkt7Kdx/D9042qYyrIBvsMyRYb2HrXjDCDisipCFlK7awfCoCbTBFMuOYbPgu8IBW3lVJiD93ORxKhrdIBHOY3ApQqClvEGQW0qbI1AAUFJNuhSN9qqCpmOZ6lfwNcXgSVOJRJHdrBmLqSqE73JAgkSJUKSYjDvuPtwhxpBSohZQFIXDahIQDJAKwATF5N7ANnXQpSVrJSqSRAOXQwQVaics/ydWsStKkttiVJyo1MpBWFSBEC0mAb2itTjEeLwzOHgKypSfC4rKAsmTM5jFzJubcxXP3MOH8YrIlHdBeTMlMJjMQDY6npR/2jY1acblKiQMqyknUklVzuTPxozDcNQXM7KkpTiW/Z/QqxBCRexBkAWjrQAXw7gqWHClF21JuSdSYAAGwF79am4RnzKC1DwFYga/ly+VhPrRTWHlRUTEABSQI8QPP/qEGjmUpCpAudSdaQxcq5URpM3tsP5ahMRcRammKTBPvoBTaidKBleXhQ3EG0kwevWg8Xw8rYzhUlKxnTyCjYzvenvFcOoIJyg9KVLPdAKN0mUqGxHI7g2kWpN0UoNq10Y7gwsATAsD5Vth2kIMwBO+1G4nDRCkkqQpPhV5C4PI/vQL7dj0j1FqZCCe6BUCYPh1OsExYUMeDHNnZUULSZBSYg9CNKIwLJKQYJVEAD9IPvkk0anCqSPaKXCQfIH8saG1MBrwD7XsXhCEYxHfJm69HPf7Kud4PWur9lvtAw2LH4ToJ/QbLT5pN7cxIrh3FHitIDgESJKRdXQjb0pQ9wWFBTSilQNrxB6EXFQ4LoLPpHtVwU4psOMkB9qSibZxuhXQ7HY+tUJjjSSsoXLTqTCkLsR79ap3A/tW4jgSA7+O2LQ4Lx0cF/fNXdH2j8G4oEpxrXcuaArsR/heRoPOBR+4BicXIjN8aHxnFW2xKlpFEM/ZZhXAFMY1/IrYOIWAPOK9wv2aYBC/xO9xBH/uuDL/0oilaGVB77QmsxyoWobEJsayurYdpKUhKEoSkWSkCABtAFhXlLWIExDqSc2p+VVzHMlLgWjTkK51xLt/iWnCiE23vetMF9oTxcSVxlkZo1ipyR9SOxv4+T0sivjsvfEMPkWFpIyqGk77ikvGMDosSI3FPhiUqPdkphwZk8wennQuSMzax5V5s4uMlNfyfRYpxknhlx0McHxdtSFd460++EJCcogiYEEBIClJvrO1A4nB3zosoXKd7VVeJYNTbiXEqMJ9noZn1inz3apDq86gRKk5hPiskBUCTvcHpoa6JVkWpHLDVhlokgrEO/ev6h/FAiT+aNJPPrSUoLaiFSDTd/unBmbcGcf8Ad16Hoa3StOIT3bsJdHsq2P8AdV+9YLVF7nU1CcdkQYbEzVk4DjoVfSqW42ppZSqQev0pnw3icKE12RyJnnzwuLOiYDDIX95w7glDgDn+VxOVceSm5PmKoWHa7lYZxJUmPDmym2QqSCOYUnLcbkb1Y3+OlptvEoElEtrExKHIAPosNn1NI+K8TLr6HiRP6N1Jc8CklQuNjflW2tKjieGT1HvEXytwB9YWlDZDcSDorKcpgg+GI8+VCNYTuSUoCiFBWZcqEKCkwUkSZnIfSpsDikKcWkozKPiBPtABRTJPWVAkfWim068pgdDY+tbI49znnH+z6m3kOBsvIUnIc6zKFIkQVEnVMRPI2tcl9rDobKwhQfABbQlQEEXlSYkgjkQN6ccX7QjDh1hTavEgFJyeGEuZlL8rqE6yDYTcVooIQvKFZpMExNuesgR5RvQAlw3GXkPKQ4yUFSAqJnMYsZjSJGu96MXxB55DfcwgqIzKX7DYkg5iRFyJsDYjeYcMYcKUcsLAgoVr3gjMNekDXW200+bwqn2wM6UBubqVfKSFgZdDBzJA3gUCEzRzC8ExqBAM6QJPzrFs1scKMxIzFPNQUNNT4rxN79KlVrBpFALjQIgiqtxbA2UjrEDykH3VdnGaWY7CBQnQ/t+370mi4PoQ4RSQgSDEQnoZi+2gJ6860LUSCJtHu/5o/D4SUqSdQbVsluR10Pn/AL0k7HLG06FnDFd26lYUUkG6k6wbH4E00488FPLU3ZJUcvkIA+MUvew8GawPnQm2vLSd9tSKpGclTIG8QVFQOoNvkRPvr1xaioBETc36Vo4kQLQsE3KtUxERoNDcc62YBPjBgXseQ1jrb4GgQV3trwTF6UO8GSqZGU8wZmb6aVI7iFBfy915oltc38rculMBZg8PicOrPh3FJKTqk5duRsasvDftZxTKh95ZS9cSbtqt1AKeW1K2VuG5KYM6DS9bF8KACkgjUj/mpaT5Gky8f/nDCm5YfBOwKD8ZHyrKof8AZLKr5BespaIhuS9veH5XAvnY0r7LcK+84lpjTvFhJ6Df4Vee2PC1LZlQvSb7MuFr/tBpQjwSr4fGp8eW1PoeVbnXe03Y5ttttTKYDSQkjoN5+dJ1uZgFtnxo1/vDerzjuOpSkgiSbG0i+tq5q3xRIdWpucqVRdMSDrY7a1hmjperpno+Jk1p43yuDbimES4mYsr4H6RVU4lwrJ47xpI28xV3yoMqByg3B2NtOlL8QyAdJQrUfPyrjUvTl9M9SUHlh/yiVLAY3u1iQFAG4JMKB2MGR5jSr1g+Dt4tnNhzDiE5lIOpJJkJjWBvvFUjjHDC0sEXbV7KuXQ/y9b8I4wthwKSopOxBrqcVwzkhNy3i6aLO4M47p8FKk2Soi46HpSfFYZbKsqh5HYjmDvV1/tHD8RQCohrEgAXICXD5nQ0sxOEKR3T6TA0MXR16p+HrXLNPG/pndjmsqpqmuv/AAX4XHgtrbV7Khf0v9KC/tPuyEiCoJgKtYnU0NiXAgqAIVEgHoevTyqBeJa7s54zg2jUgiZM6RVpyW/JnJQltwHscaXmEJSREExfLrE62vcfGnvB2C/ZBKRG+hgA8oBi8da543jFKWkTlEnxCZOljHkY6muo9n+IZWw02QlKlSVKsvIUkFQjUk5ddJnz9KF6T5/PWt0BgIUjxZEHMrObyWwEhCBNo/qeqtDJpY2ptwlCGm0MNmG0EZ1KKkwTfURImxJB2gGfEcC/9SUnu1d2glJMHNoSEnXNlkxGxvzhzjvVlCAVJZToRASkhIi0AnwjyVyq0zJrsf4XsvKP6qEm8jUoITf2TAAm+vwilfF3jhykFxK1QYhUkgEka+xty95ivMa3iEYNTilFlKhEtC97EEi02MwCaVN8NYaZSnuu7cKUw6bLCFXkZcuYkC831B3oEMXeJMONJzoUF5BK0AFXtBXQhIETJgetRtNkgEKnzHWg8BiSs5vwshUUIUhSsy0WAzWiPZO+kbUatMHKRcWg7/wUmgPCOVaLbFTKVf0odwUDF77UHwkT9JsesaeRrRYEhUQFWUOR/nzo4J+H/FQrYAkR4FCR9Qeo161jL2v6Z2Q98a7X/QHicNI+fpS/uYNwOUU0Sspsbkf9yefmKHxTINxedP5zq0zFxsXLw8RfyP0PWhFsXkeo/mh60f3gNt/9UfWh31AXmSeW4jUiqTsylGherDk2I+e2453m21bJaKbz9RapFLKRJ9AN6gxDqkqAUgmIJ8iARHOJv7qGwjFsxL2wMnlzveOleJSTqdeoG+xNShIJzQJ1BgR6RtrapFQbRHTY+VNOxNNMJw10JttWUKloxqn1kfIVlFknU+OlK0FOtqoXZvEqw2NSsglKVXHQ1eCmqd2nC2lZkAda48eSpG+THqRd+NdomlQe8EG//NKEcdZzQbINiYv6Vzp/iBOWTK1X8hyFbIfUTlJ2rZttUxQjpepPg6dhMblWWlTkMEHz0UOleuEIcUhXsm4Ma8iKSdlAt5h1MkqagptMgm4J26U9Snvmw2bKTdBOx3Brklj20nr48/uU7/cCxTCfElwShQg+tVLE4UoX3cFSVSUKjYag/wB4Vc8P4gW1iFgwDselRu4UKQWliN0ncKoxS/RL+Cs8P97H/Ij4M93KxnJEQRIg/v60bxHjanSlWcrUZKs026XO2vKq3xRhSFlKyc4Nuo5g1AjHk+GY6T9Pd7q09OnuZryFJBGPxwSDNR8Mwy1kOLbUWQYkggK6A6jWatfYXhuE70/eQolYypXNkE9N5FvI1aeLdnlYSw/EaVraZT9COdEptRuKCGJSyacjr4ObY3h+ROZM8x/eTMSOoIv5U77Mu96iMyBkhJBBKhrEeKFDp0ojimDX3OVEKbBK0EjxNlXtCRoFW6WBqrs4lWHdS4JCcwCh5G/qJ+NXgypmPl+O1udHd4IlKpCyQgd4kAQCNVDeFCxtOk8qAbwodWUkZEJEktwFOkkKUZiJEgQNcqb3FO8HxVAI8ROQoWkJEnxykj1TJjrQAUkLcUApCwrOzI5KVmEXAJBSQDbwxyrp7PO/SV7i+CxKFlsYhXcrIUAkCTBmQBomIGbWQrSpl49xScrqcpaGQHSUkDUk7Kn/AKjPWxYrhysQhtaAHFEfiJTbulGZgzJBIsnraonuFJUlKGwtbpvlVyHtTmuefn6gvVQtF7lXVhXkICnVFQIlIAlEDTLJkCc2nnFe/fVbzmiTJ+tOWcH3rK86llTZSrL+WB4SeYM5bdZItS44dT7QdbCitRPhKcoTaRKhoDbXQmOVUZvYJw6ypKZ1i8c94m9eONx5aT8agxDJwxSl0jMQMpB8Kpicp8yB61N3uYf7ef8AtWfDLB81bNuJ0V7M+48xXoRULjWtpvt/JihrUqLxzcHaIMdhiDlmCD4TyJuP8qhceopcl43sBB8aTseYvpajVY0qyoVCozBOslMiU9YNwRoaDdeSYUYUoSMwOo2ChoTr7vKpimuTWc4t+3/BDiRaRdR+hEKI5/OgXmAlAVmSpSiRlGYkRGtovOgJol1UX18uuwovC4QphcgqULARlUki6AdlA/Kq4JSUnuLeGsSSXAQSSBpYDlyM7cqKxGE5aDRQGnmPpTFaEqEj1mxnkrkrrUeQzH5v9XmOdSt9y23Hb+hQ3hyDoLmSNj1TyVUrmBChzHxB6imCmREjT3/z51shsK8+f78xRVboE1NVPkSnBqrynZwyv0z1BsfhWUaw/wBON3+LuLMNpgczSTj+DcCMylTT7+0AEjKmgMYVupNrVwbWW2+DneKzZgI9kyD57UybOYoNbcWZhJVFwaCwzkprrUtSswS5R3vsFwFCMASLl4nMd4Gg9KUcd4E4we8glINzN73mBofnR32bYwpwDeYEyTb1pi/x9X3sJXlDEZCiJzZtzPK3xrRxUlQlkcGVtZTiWSpBAdQJ/wAYHLrQQxXfJgghYt5x8jR3HuCjDuF/DkFBJJSCDl5xEi1RNQtAeZIzp9tPQaEc+tccoXsz18OalcexTxDhicUju3LOD2FdeVUlzCqwy+7fbAN4VHteZ2NdHeAfzKRZQ1SdepA5TQmIYTik9y9ZX/61detaYsl+yfJn5GBwfq4uO0VTD4tSIIJy6jpt9Na6N2Z7cBTfcvDMk2vqK5Zj8G5g3MjgtsdiNPUVM06R4km245VTi4sIZY5Y7nU+McGUwe8ZVmQb22B2IOoqm9pGEKSVJEE+3l0PIwfZUL3FjPSj+yfbhTKgFKzI3CrxVsxnAWsYlTuHUAv9I0M7fwVn6VPVD+jSWXUtGR/szn/BOLhTYamHE2JH5kp9kg7akROwp6MdmEGTAtJ0157a260j4pwH7nih3wW0UzITcKB5K/Qfh0pk6mDb1GoHu1rshLUrPIywcHRY+B8TLSypUlIGVaYg5SbG26bxzCadu8HS4syG+/Bztr0DqVXMDnEmNLn0pvDsTE5gkpISLk/kMj9r9aecPxgUEpCvEgS0q5ykXLc8oMjWb86GiIsM7TIQvDJxDSSHQQleUWki4UNxMQetVr7ziFBvDJKUobQCnQEDSFBShJG4jXpT9ztGov8AiaWpKgQ4kSW1EJ8SkQJPhkxNoNjM1W+KcXadxE4WA0EQuEyQLySDN5I9BSha5CSB+IOFpJQVFSVQqTqFCUm8dTpUbToyjyrXiLziSQVZhl8JT+ZIsCJ2INwahW3ktI2i/P8Ahq5IlMmzzWJUAbGfT4ddKDQ9Ji9jUocHOJ1539aBkbzIzJjUTrdMKmRfQX0BFBrZCdgBFrzU6nBziluMXnBSDamBvw11DjillAKEggJIMqBkFSdiUmNPSjVo7sAA5216co2vsrWD0pXhF5QlucpT/TXOh/So8jsdj50a1jZCgof/ANERof1JHzHrUoqWyJ3P1AiTaTosfpWNj1rELCgYtGx9pH/2T11HWg1Li0yDodleZ59ajLl5BII0O46GlKPaKhPpjFvEQTpm5E2X66BXXQ1KlAXJbVkXpCrCeR/SfnSg4jNYwD8D5cvLSvBjwDlc8guJIHIj8w6G42qTa/gLXj1oJStBzCxsr6Wr2o0Y1wCElRGxSQRHSb1lGkNX0OuEpDiBO1NC2AIqt9nsSUKymnmJxoTqa4nGmNtclY4tggXCk6GicBwBtMWmpOK+MBSQbVYuAcI7xAVVxdIyfI37PcQQhoIIjLMUDxV4FRVGVG6jvTzDcGCdq845w8LYUmNq1WWtjOUL3K/w/tCnCrzqSVsKEOJ3I/UBzFDOPtoX32DUosLM3EFB3SocqDZazsqSRcWq3/Z5wVteAWFgFS1qGlwE2HnuayhJ5G4y5XBtGXp01wxEtrOO+asoXUAIy/uK0cSl0EjwqGo69PjU3EMA7gX8w9g2ve3LqKieyuHvWJChdSf0/uDUTx2er4/kLhgmIZTiE90/E/kXunpO+1UfG4FeFeKFmdpFxqN+UV0GEvAnRW6dPUftQrmGacQWXgBPsORdKuR6HrzrTFlv2TM/J8XS/Ux/0U91jdJE620P7UXw3jjjKgUrKSDzpdx7hTuCchYzJN0qGhHMcvKoRiAsAj+eYrXS4nOssZ8bP4LrxztuvGIaQ4hClJJuoajSPI/714wz3CQktqSjkZUUCxEkCCjxQFW5HS9NLp3/AJFHYbihBTmIUnQpUVZYJuLGRNUpNbkyhGSosrpj2Tb+e+peHcT7szukymDAnXTQ3jX01NRP8AcDKX8M4l9hRMj2VtH9EEkqAlPWCOYpUl81rycLVM6QntG24kLQFQq7iE+EpUg2cbOuYa1VcVx5QWsIKVozyLQJuCtKfyhY1TofQUrY4ksWCoCUwPUkkefiN+sUITYlJ0Om4/cSD5UxNjj70lSkBJIbJHhmShRO3MGBB+tA8QXfKkmJ2GaJv4SblNiQCaUu4mTqBGvUn6b+6p3mQQZNykX6axf69KZJKy8UghQIvqfr62rR3Hk3P8/egFvzAmwEULiX+VIYc/jJsPXb+edaoxAAilxfCevPrUHfHekMPVjAfCYNY7iJywrxiyTuY/Ko6FUeydxY3pP3t61U8SD8etADQcSt0P8ALftWpx/850nTic2uvz6+fzrUuEWqiRwvGg614rG7KuOf70n72tw/SHbGcp5rHQG3zrKWd71rKKHqZe30QoEWmrbw3sj3wStwyOVTdsuABDIWgXTennYzFhxgcxXFyrRtfRG9wBAaKUp2pb2OcyKWyrVJj9qupbqkcTZ7jGpXoldj51Ce4FwCaixDMg0U0AQDzrdxQAM0mM5ivDlGJUjRKr1bOAvHDtjKAQTMetLeItpccK9IrfB8Uac8CVgqQLgnaqxK56kElpjTNu2faYrCG2m0qcURryJAyjckmNPOqm66plaij+o2YW3IUUxBVMe0m+tMeKPpCjlEqjXcT+k/l86QYfAIaV3riym8gZr3vc711SX9mcJuL24HyXkOpC2wQvXKOg2qPEKDqAIAUNdsx89ZpVw977y64cKFZmxnUEjwxIBKQOpFqaBXfWsl3lpm5xyNcs8XZ63j+X+mQn+/5Apl5PeMnWR4kdUnaJmq/wAb7OKYPesnvGSbKFwOQVytvVyxLXegoX4Vge2R7UflI+tLD3uGWrJ/TIAWg3SoW20NbY8vTMfJ8V/nAqOHxgVY+oO385ipVN7puOW4/enXG+zrTrff4UwoE52tFJ6pBuR0qstYggwqx+f85Vq4/ByRzXtIb8O7QFtJTYpJkp5xofMbHrU4eT3ZUlSAE6gqhUqJjKmNtwNKTONpVrY8x/L1i+HPIR3qQVNpPtp0SdRm3T6++qRE/scsYiIMiPgfI16+9IESDeYNokQNdaUYjjPeJR4B3gkFQt3gOmcaSCfa1jWvfvBJ5dKZjQc4sgC9tb/GKiexY29f5y6VArFbfz/ahHHaACHMXAqBB3NQtu62B8/Wbe6szadBTAkkk14rEwCBvryMafX31oty237/AL61o2pIF/3pAQqNb6CsUQTat3DN6YAixXueda3UmoVCDQI9NZNe7cx8q1IoA9msrWsoA+rOJ4IONKSdxVD7HY/7u+tpZgAmpcf2txTqlJaSEIH5jS1OC8ecmVHU1yRizZtcl6x3adpFgcx5C9VnjXFO+AJTluInWaadm2G0pWIzK1vUOJ4Kla8zipgyEjQedRod0VqVWWPCPBthKlmABVf4p2nSsHIq3Tei8dw8vtFBsCI8qCwHZ5phMe2rmapwoSlZWMU1iMRYS23udzQ7HCmcMZEqXud6vDrEi1KOPcDzYdwg+PKYinFOwk0kUPi/aoJJCBJ51VcZxNbh8SiaidVzqfAcIcdMAGunZGO7OnfYDgpcxLp2ShHvJUfkKtPbTs0CS61ZczA+Y61n2TcD+64V2dVrBPom1MOOYhUkjY6Ck6krLgnexRmsUHsqHTlWLJXz6K/esDiEqKXkZ0kFMgwpBn20HQ22Nr0047wNK096gwopzEWA1j30hw/EAmWn0yB/1JMap5iY8655R3+z0cWZpVLgi4pwju8rrS0pUQSlYICVxMgifAvSx186RYjDt4kEkBLvT83Xzp86ytklbagttQhW4KdgpJ009KRY3BpUczMg6lB1F/yn8w+Na459Mw8jF+pCDE4VTSoVrsajbdXBIUQnRV4mdiNwYpwvEZk5XBPXekmI4UoKJQbVpRyqXyS4t5uxSki15jXpGlQffahddgEKTfn61CNb6dD9aaQpSbCF4331H386zVqw3CMHi2//AE+Vl4AlTTiz4tT+G4bK2EG9IOI8FW2YKVJPWmSD5htWuehlEitkvA9KBEuf3V4TUajWJNAG2avS5atJrWmBN3leKNRTXuagDZBKTasV0rWaykBleV6aygDuuKGg2ioW9a8rKyhwOXJYGBDYi1FYVNZWULgGAcTeUFpAUdedMGtaysqJGqNnqgxA8KvKvaytV+Jk+TgOUfeliLZz/qrp3ZhlOUeEe6srKyzcGuLk6Fwn+ir/ABD5Usx9ZWU4/gjSP5sWOK/DNVzjyRy3+lZWU58FL82edkrlwG4yC3/yIHyJpO20PvcQPa5VlZWbN8Yl4gPxFf4jQuY1lZXQuDgn+TAuIDWk6Na9rKoglaN6ubbhUwMxJtuZ+dZWVT4EVvHIF7UoNZWVKA2Qa9OlZWUwMTWxrKygDBXgrKygD2srKykB5XlZWUAf/9k="/>
          <p:cNvSpPr>
            <a:spLocks noChangeAspect="1" noChangeArrowheads="1"/>
          </p:cNvSpPr>
          <p:nvPr/>
        </p:nvSpPr>
        <p:spPr bwMode="auto">
          <a:xfrm>
            <a:off x="74614" y="-715963"/>
            <a:ext cx="1990725" cy="1495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8006" name="Picture 6" descr="http://cr4.globalspec.com/PostImages/201010/Winding_pic_D0CAA0E7-CE6F-D324-5A7FD310F83C29CB.JPG"/>
          <p:cNvPicPr>
            <a:picLocks noChangeAspect="1" noChangeArrowheads="1"/>
          </p:cNvPicPr>
          <p:nvPr/>
        </p:nvPicPr>
        <p:blipFill>
          <a:blip r:embed="rId3" cstate="print"/>
          <a:srcRect/>
          <a:stretch>
            <a:fillRect/>
          </a:stretch>
        </p:blipFill>
        <p:spPr bwMode="auto">
          <a:xfrm>
            <a:off x="304800" y="2324100"/>
            <a:ext cx="3810000" cy="2857500"/>
          </a:xfrm>
          <a:prstGeom prst="rect">
            <a:avLst/>
          </a:prstGeom>
          <a:noFill/>
          <a:ln>
            <a:solidFill>
              <a:schemeClr val="tx1"/>
            </a:solidFill>
          </a:ln>
        </p:spPr>
      </p:pic>
      <p:pic>
        <p:nvPicPr>
          <p:cNvPr id="128008" name="Picture 8" descr="http://3.bp.blogspot.com/_nxYC8CgdWDY/SoKZubEhQbI/AAAAAAAACvA/nsdWwDXd_C8/s400/Winding+Failure.JPG"/>
          <p:cNvPicPr>
            <a:picLocks noChangeAspect="1" noChangeArrowheads="1"/>
          </p:cNvPicPr>
          <p:nvPr/>
        </p:nvPicPr>
        <p:blipFill>
          <a:blip r:embed="rId4" cstate="print"/>
          <a:srcRect/>
          <a:stretch>
            <a:fillRect/>
          </a:stretch>
        </p:blipFill>
        <p:spPr bwMode="auto">
          <a:xfrm>
            <a:off x="5029200" y="2324100"/>
            <a:ext cx="3810000" cy="28575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44386" y="2214554"/>
            <a:ext cx="3213215" cy="4138620"/>
          </a:xfrm>
          <a:prstGeom prst="rect">
            <a:avLst/>
          </a:prstGeom>
          <a:noFill/>
          <a:ln w="9525">
            <a:solidFill>
              <a:schemeClr val="tx1"/>
            </a:solidFill>
            <a:miter lim="800000"/>
            <a:headEnd/>
            <a:tailEnd/>
          </a:ln>
        </p:spPr>
      </p:pic>
      <p:graphicFrame>
        <p:nvGraphicFramePr>
          <p:cNvPr id="5" name="Content Placeholder 4"/>
          <p:cNvGraphicFramePr>
            <a:graphicFrameLocks noGrp="1"/>
          </p:cNvGraphicFramePr>
          <p:nvPr>
            <p:ph idx="1"/>
          </p:nvPr>
        </p:nvGraphicFramePr>
        <p:xfrm>
          <a:off x="-1828800" y="2514601"/>
          <a:ext cx="10572824" cy="457203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57157" y="960295"/>
            <a:ext cx="8501123" cy="1661993"/>
          </a:xfrm>
          <a:prstGeom prst="rect">
            <a:avLst/>
          </a:prstGeom>
        </p:spPr>
        <p:txBody>
          <a:bodyPr wrap="square">
            <a:spAutoFit/>
          </a:bodyPr>
          <a:lstStyle/>
          <a:p>
            <a:pPr algn="ctr">
              <a:buNone/>
            </a:pPr>
            <a:r>
              <a:rPr lang="en-US" sz="4800" kern="0" dirty="0" smtClean="0">
                <a:solidFill>
                  <a:srgbClr val="C00000"/>
                </a:solidFill>
                <a:latin typeface="Arial" pitchFamily="34" charset="0"/>
                <a:cs typeface="Arial" pitchFamily="34" charset="0"/>
              </a:rPr>
              <a:t>Lifecycle</a:t>
            </a:r>
            <a:r>
              <a:rPr lang="en-US" sz="4800" dirty="0" smtClean="0">
                <a:latin typeface="Arial" pitchFamily="34" charset="0"/>
                <a:cs typeface="Arial" pitchFamily="34" charset="0"/>
              </a:rPr>
              <a:t> </a:t>
            </a:r>
            <a:r>
              <a:rPr lang="en-US" sz="4800" kern="0" dirty="0" smtClean="0">
                <a:solidFill>
                  <a:srgbClr val="C00000"/>
                </a:solidFill>
                <a:latin typeface="Arial" pitchFamily="34" charset="0"/>
                <a:cs typeface="Arial" pitchFamily="34" charset="0"/>
              </a:rPr>
              <a:t>Cost of Motors</a:t>
            </a:r>
          </a:p>
          <a:p>
            <a:pPr algn="ctr">
              <a:buNone/>
            </a:pPr>
            <a:endParaRPr lang="en-US" sz="5400" dirty="0" smtClean="0">
              <a:latin typeface="Book Antiqua" pitchFamily="18" charset="0"/>
              <a:cs typeface="Arial Bold"/>
            </a:endParaRPr>
          </a:p>
        </p:txBody>
      </p:sp>
      <p:sp>
        <p:nvSpPr>
          <p:cNvPr id="9" name="Slide Number Placeholder 8"/>
          <p:cNvSpPr>
            <a:spLocks noGrp="1"/>
          </p:cNvSpPr>
          <p:nvPr>
            <p:ph type="sldNum" sz="quarter" idx="12"/>
          </p:nvPr>
        </p:nvSpPr>
        <p:spPr>
          <a:xfrm>
            <a:off x="0" y="6453188"/>
            <a:ext cx="442912" cy="268287"/>
          </a:xfrm>
        </p:spPr>
        <p:txBody>
          <a:bodyPr/>
          <a:lstStyle/>
          <a:p>
            <a:fld id="{CFC9167D-7B02-374B-9680-E72AD42E6B3F}" type="slidenum">
              <a:rPr lang="en-US" smtClean="0"/>
              <a:pPr/>
              <a:t>65</a:t>
            </a:fld>
            <a:endParaRPr lang="en-US" dirty="0"/>
          </a:p>
        </p:txBody>
      </p:sp>
      <p:sp>
        <p:nvSpPr>
          <p:cNvPr id="7" name="TextBox 6"/>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Motor Opportunities</a:t>
            </a:r>
            <a:endParaRPr lang="en-US" dirty="0">
              <a:solidFill>
                <a:srgbClr val="C00000"/>
              </a:solidFill>
              <a:latin typeface="Arial" pitchFamily="34" charset="0"/>
              <a:cs typeface="Arial" pitchFamily="34" charset="0"/>
            </a:endParaRPr>
          </a:p>
        </p:txBody>
      </p:sp>
      <p:sp>
        <p:nvSpPr>
          <p:cNvPr id="8" name="Slide Number Placeholder 4"/>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71441" y="2214554"/>
            <a:ext cx="3213215" cy="4138620"/>
          </a:xfrm>
          <a:prstGeom prst="rect">
            <a:avLst/>
          </a:prstGeom>
          <a:noFill/>
          <a:ln w="9525">
            <a:solidFill>
              <a:schemeClr val="tx1"/>
            </a:solidFill>
            <a:miter lim="800000"/>
            <a:headEnd/>
            <a:tailEnd/>
          </a:ln>
        </p:spPr>
      </p:pic>
      <p:graphicFrame>
        <p:nvGraphicFramePr>
          <p:cNvPr id="5" name="Content Placeholder 4"/>
          <p:cNvGraphicFramePr>
            <a:graphicFrameLocks noGrp="1"/>
          </p:cNvGraphicFramePr>
          <p:nvPr>
            <p:ph idx="1"/>
          </p:nvPr>
        </p:nvGraphicFramePr>
        <p:xfrm>
          <a:off x="-1714544" y="2500306"/>
          <a:ext cx="10572824" cy="457203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357157" y="571481"/>
            <a:ext cx="8501123" cy="2400657"/>
          </a:xfrm>
          <a:prstGeom prst="rect">
            <a:avLst/>
          </a:prstGeom>
        </p:spPr>
        <p:txBody>
          <a:bodyPr wrap="square">
            <a:spAutoFit/>
          </a:bodyPr>
          <a:lstStyle/>
          <a:p>
            <a:pPr algn="ctr">
              <a:buNone/>
            </a:pPr>
            <a:r>
              <a:rPr lang="en-US" sz="4800" dirty="0" smtClean="0">
                <a:latin typeface="Arial" pitchFamily="34" charset="0"/>
                <a:cs typeface="Arial" pitchFamily="34" charset="0"/>
              </a:rPr>
              <a:t>Energy Savings Through</a:t>
            </a:r>
          </a:p>
          <a:p>
            <a:pPr algn="ctr">
              <a:buNone/>
            </a:pPr>
            <a:r>
              <a:rPr lang="en-US" sz="4800" dirty="0" smtClean="0">
                <a:latin typeface="Arial" pitchFamily="34" charset="0"/>
                <a:cs typeface="Arial" pitchFamily="34" charset="0"/>
              </a:rPr>
              <a:t>Proper Management</a:t>
            </a:r>
          </a:p>
          <a:p>
            <a:pPr algn="ctr">
              <a:buNone/>
            </a:pPr>
            <a:endParaRPr lang="en-US" sz="5400" dirty="0" smtClean="0">
              <a:latin typeface="Book Antiqua" pitchFamily="18" charset="0"/>
              <a:cs typeface="Arial Bold"/>
            </a:endParaRPr>
          </a:p>
        </p:txBody>
      </p:sp>
      <p:sp>
        <p:nvSpPr>
          <p:cNvPr id="9" name="Slide Number Placeholder 8"/>
          <p:cNvSpPr>
            <a:spLocks noGrp="1"/>
          </p:cNvSpPr>
          <p:nvPr>
            <p:ph type="sldNum" sz="quarter" idx="12"/>
          </p:nvPr>
        </p:nvSpPr>
        <p:spPr>
          <a:xfrm>
            <a:off x="0" y="6453188"/>
            <a:ext cx="442912" cy="268287"/>
          </a:xfrm>
        </p:spPr>
        <p:txBody>
          <a:bodyPr/>
          <a:lstStyle/>
          <a:p>
            <a:fld id="{CFC9167D-7B02-374B-9680-E72AD42E6B3F}" type="slidenum">
              <a:rPr lang="en-US" smtClean="0"/>
              <a:pPr/>
              <a:t>66</a:t>
            </a:fld>
            <a:endParaRPr lang="en-US" dirty="0"/>
          </a:p>
        </p:txBody>
      </p:sp>
      <p:sp>
        <p:nvSpPr>
          <p:cNvPr id="7" name="TextBox 6"/>
          <p:cNvSpPr txBox="1"/>
          <p:nvPr/>
        </p:nvSpPr>
        <p:spPr>
          <a:xfrm>
            <a:off x="4357687" y="2214554"/>
            <a:ext cx="5000660" cy="3970318"/>
          </a:xfrm>
          <a:prstGeom prst="rect">
            <a:avLst/>
          </a:prstGeom>
          <a:noFill/>
        </p:spPr>
        <p:txBody>
          <a:bodyPr wrap="square" rtlCol="0">
            <a:spAutoFit/>
          </a:bodyPr>
          <a:lstStyle/>
          <a:p>
            <a:pPr>
              <a:lnSpc>
                <a:spcPct val="300000"/>
              </a:lnSpc>
              <a:buFont typeface="Arial" pitchFamily="34" charset="0"/>
              <a:buChar char="•"/>
            </a:pPr>
            <a:r>
              <a:rPr lang="en-US" sz="2800" b="0" dirty="0" smtClean="0">
                <a:latin typeface="Arial" pitchFamily="34" charset="0"/>
                <a:cs typeface="Arial" pitchFamily="34" charset="0"/>
              </a:rPr>
              <a:t>Efficient Replacements</a:t>
            </a:r>
          </a:p>
          <a:p>
            <a:pPr>
              <a:lnSpc>
                <a:spcPct val="300000"/>
              </a:lnSpc>
              <a:buFont typeface="Arial" pitchFamily="34" charset="0"/>
              <a:buChar char="•"/>
            </a:pPr>
            <a:r>
              <a:rPr lang="en-US" sz="2800" b="0" dirty="0" smtClean="0">
                <a:latin typeface="Arial" pitchFamily="34" charset="0"/>
                <a:cs typeface="Arial" pitchFamily="34" charset="0"/>
              </a:rPr>
              <a:t>Improved Rewind Practices</a:t>
            </a:r>
          </a:p>
          <a:p>
            <a:pPr>
              <a:lnSpc>
                <a:spcPct val="300000"/>
              </a:lnSpc>
              <a:buFont typeface="Arial" pitchFamily="34" charset="0"/>
              <a:buChar char="•"/>
            </a:pPr>
            <a:r>
              <a:rPr lang="en-US" sz="2800" b="0" dirty="0" smtClean="0">
                <a:latin typeface="Arial" pitchFamily="34" charset="0"/>
                <a:cs typeface="Arial" pitchFamily="34" charset="0"/>
              </a:rPr>
              <a:t>Proper Sizing</a:t>
            </a:r>
            <a:endParaRPr lang="en-US" sz="2800" b="0" dirty="0">
              <a:latin typeface="Arial" pitchFamily="34" charset="0"/>
              <a:cs typeface="Arial" pitchFamily="34" charset="0"/>
            </a:endParaRPr>
          </a:p>
        </p:txBody>
      </p:sp>
      <p:sp>
        <p:nvSpPr>
          <p:cNvPr id="8" name="TextBox 7"/>
          <p:cNvSpPr txBox="1"/>
          <p:nvPr/>
        </p:nvSpPr>
        <p:spPr>
          <a:xfrm>
            <a:off x="5410200" y="6477000"/>
            <a:ext cx="3733800" cy="369332"/>
          </a:xfrm>
          <a:prstGeom prst="rect">
            <a:avLst/>
          </a:prstGeom>
          <a:noFill/>
        </p:spPr>
        <p:txBody>
          <a:bodyPr wrap="square" rtlCol="0">
            <a:spAutoFit/>
          </a:bodyPr>
          <a:lstStyle/>
          <a:p>
            <a:pPr algn="r"/>
            <a:r>
              <a:rPr lang="en-US" dirty="0" smtClean="0">
                <a:solidFill>
                  <a:srgbClr val="C00000"/>
                </a:solidFill>
                <a:latin typeface="Arial" pitchFamily="34" charset="0"/>
                <a:cs typeface="Arial" pitchFamily="34" charset="0"/>
              </a:rPr>
              <a:t>Motor Opportunities</a:t>
            </a:r>
            <a:endParaRPr lang="en-US" dirty="0">
              <a:solidFill>
                <a:srgbClr val="C00000"/>
              </a:solidFill>
              <a:latin typeface="Arial" pitchFamily="34" charset="0"/>
              <a:cs typeface="Arial" pitchFamily="34" charset="0"/>
            </a:endParaRPr>
          </a:p>
        </p:txBody>
      </p:sp>
      <p:sp>
        <p:nvSpPr>
          <p:cNvPr id="10" name="Slide Number Placeholder 4"/>
          <p:cNvSpPr txBox="1">
            <a:spLocks/>
          </p:cNvSpPr>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7C67FB-6EA1-49AD-8836-1CDF6DAC6510}"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a:xfrm>
            <a:off x="0" y="262535"/>
            <a:ext cx="8276035" cy="1144785"/>
          </a:xfrm>
        </p:spPr>
        <p:txBody>
          <a:bodyPr/>
          <a:lstStyle/>
          <a:p>
            <a:pPr defTabSz="1030487" fontAlgn="auto">
              <a:spcAft>
                <a:spcPts val="0"/>
              </a:spcAft>
              <a:defRPr/>
            </a:pPr>
            <a:r>
              <a:rPr lang="en-US" sz="3600" dirty="0" smtClean="0">
                <a:solidFill>
                  <a:schemeClr val="accent1">
                    <a:satMod val="150000"/>
                  </a:schemeClr>
                </a:solidFill>
              </a:rPr>
              <a:t>Pump Efficiency at Reduced Flow</a:t>
            </a:r>
          </a:p>
        </p:txBody>
      </p:sp>
      <p:sp>
        <p:nvSpPr>
          <p:cNvPr id="121859" name="Rectangle 3"/>
          <p:cNvSpPr>
            <a:spLocks noGrp="1" noChangeArrowheads="1"/>
          </p:cNvSpPr>
          <p:nvPr>
            <p:ph sz="half" idx="1"/>
          </p:nvPr>
        </p:nvSpPr>
        <p:spPr>
          <a:xfrm>
            <a:off x="305398" y="1764507"/>
            <a:ext cx="4189809" cy="2198490"/>
          </a:xfrm>
        </p:spPr>
        <p:txBody>
          <a:bodyPr/>
          <a:lstStyle/>
          <a:p>
            <a:pPr marL="0" indent="0" defTabSz="1030487">
              <a:spcBef>
                <a:spcPct val="50000"/>
              </a:spcBef>
            </a:pPr>
            <a:r>
              <a:rPr lang="en-US" sz="2400" b="1" dirty="0" smtClean="0"/>
              <a:t>Efficiency </a:t>
            </a:r>
            <a:r>
              <a:rPr lang="en-US" sz="2400" b="1" dirty="0" err="1" smtClean="0"/>
              <a:t>Isopleth</a:t>
            </a:r>
            <a:r>
              <a:rPr lang="en-US" sz="2400" b="1" dirty="0" smtClean="0"/>
              <a:t> curves  radiate out from the origin when pump curve is moved down by changing speed.</a:t>
            </a:r>
            <a:r>
              <a:rPr lang="en-US" sz="2100" b="1" dirty="0" smtClean="0"/>
              <a:t>  </a:t>
            </a:r>
          </a:p>
          <a:p>
            <a:pPr marL="0" indent="0" defTabSz="1030487"/>
            <a:endParaRPr lang="en-US" sz="2100" dirty="0" smtClean="0"/>
          </a:p>
        </p:txBody>
      </p:sp>
      <p:sp>
        <p:nvSpPr>
          <p:cNvPr id="121860" name="Rectangle 4"/>
          <p:cNvSpPr>
            <a:spLocks noGrp="1" noChangeArrowheads="1"/>
          </p:cNvSpPr>
          <p:nvPr>
            <p:ph sz="half" idx="2"/>
          </p:nvPr>
        </p:nvSpPr>
        <p:spPr>
          <a:xfrm>
            <a:off x="228602" y="3921920"/>
            <a:ext cx="4191596" cy="2402087"/>
          </a:xfrm>
        </p:spPr>
        <p:txBody>
          <a:bodyPr/>
          <a:lstStyle/>
          <a:p>
            <a:pPr marL="0" indent="0" defTabSz="1030487">
              <a:lnSpc>
                <a:spcPct val="85000"/>
              </a:lnSpc>
              <a:spcBef>
                <a:spcPct val="50000"/>
              </a:spcBef>
            </a:pPr>
            <a:r>
              <a:rPr lang="en-US" sz="2400" b="1" dirty="0" smtClean="0"/>
              <a:t>This differs from the dashed “</a:t>
            </a:r>
            <a:r>
              <a:rPr lang="en-US" sz="2400" b="1" dirty="0" err="1" smtClean="0"/>
              <a:t>bullseye</a:t>
            </a:r>
            <a:r>
              <a:rPr lang="en-US" sz="2400" b="1" dirty="0" smtClean="0"/>
              <a:t>” efficiency isopleths that pertain when the pump curve is moved down by trimming the impeller.</a:t>
            </a:r>
          </a:p>
        </p:txBody>
      </p:sp>
      <p:sp>
        <p:nvSpPr>
          <p:cNvPr id="110594" name="Slide Number Placeholder 4"/>
          <p:cNvSpPr>
            <a:spLocks noGrp="1"/>
          </p:cNvSpPr>
          <p:nvPr>
            <p:ph type="sldNum" sz="quarter" idx="12"/>
          </p:nvPr>
        </p:nvSpPr>
        <p:spPr/>
        <p:txBody>
          <a:bodyPr/>
          <a:lstStyle/>
          <a:p>
            <a:pPr>
              <a:defRPr/>
            </a:pPr>
            <a:fld id="{05BC9303-51B7-472F-85CC-1FFDCCEFEAFB}" type="slidenum">
              <a:rPr lang="en-US"/>
              <a:pPr>
                <a:defRPr/>
              </a:pPr>
              <a:t>67</a:t>
            </a:fld>
            <a:endParaRPr lang="en-US"/>
          </a:p>
        </p:txBody>
      </p:sp>
      <p:grpSp>
        <p:nvGrpSpPr>
          <p:cNvPr id="2" name="Group 5"/>
          <p:cNvGrpSpPr>
            <a:grpSpLocks/>
          </p:cNvGrpSpPr>
          <p:nvPr/>
        </p:nvGrpSpPr>
        <p:grpSpPr bwMode="auto">
          <a:xfrm>
            <a:off x="4600577" y="1912740"/>
            <a:ext cx="4314825" cy="3570089"/>
            <a:chOff x="2350" y="1197"/>
            <a:chExt cx="3024" cy="2502"/>
          </a:xfrm>
        </p:grpSpPr>
        <p:pic>
          <p:nvPicPr>
            <p:cNvPr id="121863" name="Picture 6" descr="vfdpumpeff"/>
            <p:cNvPicPr>
              <a:picLocks noChangeAspect="1" noChangeArrowheads="1"/>
            </p:cNvPicPr>
            <p:nvPr/>
          </p:nvPicPr>
          <p:blipFill>
            <a:blip r:embed="rId3" cstate="print"/>
            <a:srcRect/>
            <a:stretch>
              <a:fillRect/>
            </a:stretch>
          </p:blipFill>
          <p:spPr bwMode="auto">
            <a:xfrm>
              <a:off x="2350" y="1197"/>
              <a:ext cx="3024" cy="2502"/>
            </a:xfrm>
            <a:prstGeom prst="rect">
              <a:avLst/>
            </a:prstGeom>
            <a:noFill/>
            <a:ln w="9525">
              <a:noFill/>
              <a:miter lim="800000"/>
              <a:headEnd/>
              <a:tailEnd/>
            </a:ln>
          </p:spPr>
        </p:pic>
        <p:sp>
          <p:nvSpPr>
            <p:cNvPr id="121864" name="Freeform 7"/>
            <p:cNvSpPr>
              <a:spLocks/>
            </p:cNvSpPr>
            <p:nvPr/>
          </p:nvSpPr>
          <p:spPr bwMode="auto">
            <a:xfrm>
              <a:off x="2733" y="1587"/>
              <a:ext cx="2447" cy="453"/>
            </a:xfrm>
            <a:custGeom>
              <a:avLst/>
              <a:gdLst>
                <a:gd name="T0" fmla="*/ 0 w 2447"/>
                <a:gd name="T1" fmla="*/ 0 h 453"/>
                <a:gd name="T2" fmla="*/ 847 w 2447"/>
                <a:gd name="T3" fmla="*/ 60 h 453"/>
                <a:gd name="T4" fmla="*/ 1580 w 2447"/>
                <a:gd name="T5" fmla="*/ 160 h 453"/>
                <a:gd name="T6" fmla="*/ 2447 w 2447"/>
                <a:gd name="T7" fmla="*/ 453 h 453"/>
                <a:gd name="T8" fmla="*/ 0 60000 65536"/>
                <a:gd name="T9" fmla="*/ 0 60000 65536"/>
                <a:gd name="T10" fmla="*/ 0 60000 65536"/>
                <a:gd name="T11" fmla="*/ 0 60000 65536"/>
                <a:gd name="T12" fmla="*/ 0 w 2447"/>
                <a:gd name="T13" fmla="*/ 0 h 453"/>
                <a:gd name="T14" fmla="*/ 2447 w 2447"/>
                <a:gd name="T15" fmla="*/ 453 h 453"/>
              </a:gdLst>
              <a:ahLst/>
              <a:cxnLst>
                <a:cxn ang="T8">
                  <a:pos x="T0" y="T1"/>
                </a:cxn>
                <a:cxn ang="T9">
                  <a:pos x="T2" y="T3"/>
                </a:cxn>
                <a:cxn ang="T10">
                  <a:pos x="T4" y="T5"/>
                </a:cxn>
                <a:cxn ang="T11">
                  <a:pos x="T6" y="T7"/>
                </a:cxn>
              </a:cxnLst>
              <a:rect l="T12" t="T13" r="T14" b="T15"/>
              <a:pathLst>
                <a:path w="2447" h="453">
                  <a:moveTo>
                    <a:pt x="0" y="0"/>
                  </a:moveTo>
                  <a:cubicBezTo>
                    <a:pt x="292" y="16"/>
                    <a:pt x="584" y="33"/>
                    <a:pt x="847" y="60"/>
                  </a:cubicBezTo>
                  <a:cubicBezTo>
                    <a:pt x="1110" y="87"/>
                    <a:pt x="1313" y="95"/>
                    <a:pt x="1580" y="160"/>
                  </a:cubicBezTo>
                  <a:cubicBezTo>
                    <a:pt x="1847" y="225"/>
                    <a:pt x="2147" y="339"/>
                    <a:pt x="2447" y="453"/>
                  </a:cubicBezTo>
                </a:path>
              </a:pathLst>
            </a:custGeom>
            <a:noFill/>
            <a:ln w="28575" cap="flat" cmpd="sng">
              <a:solidFill>
                <a:srgbClr val="FFFF99"/>
              </a:solidFill>
              <a:prstDash val="solid"/>
              <a:round/>
              <a:headEnd type="none" w="med" len="med"/>
              <a:tailEnd type="none" w="lg" len="lg"/>
            </a:ln>
          </p:spPr>
          <p:txBody>
            <a:bodyPr wrap="none" anchor="ctr"/>
            <a:lstStyle/>
            <a:p>
              <a:endParaRPr lang="en-US"/>
            </a:p>
          </p:txBody>
        </p:sp>
        <p:sp>
          <p:nvSpPr>
            <p:cNvPr id="121865" name="Oval 8"/>
            <p:cNvSpPr>
              <a:spLocks noChangeArrowheads="1"/>
            </p:cNvSpPr>
            <p:nvPr/>
          </p:nvSpPr>
          <p:spPr bwMode="auto">
            <a:xfrm>
              <a:off x="4640" y="1827"/>
              <a:ext cx="260" cy="146"/>
            </a:xfrm>
            <a:prstGeom prst="ellipse">
              <a:avLst/>
            </a:prstGeom>
            <a:noFill/>
            <a:ln w="19050">
              <a:solidFill>
                <a:schemeClr val="bg1"/>
              </a:solidFill>
              <a:prstDash val="dash"/>
              <a:round/>
              <a:headEnd/>
              <a:tailEnd type="none" w="lg" len="lg"/>
            </a:ln>
          </p:spPr>
          <p:txBody>
            <a:bodyPr wrap="none" anchor="ctr"/>
            <a:lstStyle/>
            <a:p>
              <a:endParaRPr lang="en-US"/>
            </a:p>
          </p:txBody>
        </p:sp>
        <p:sp>
          <p:nvSpPr>
            <p:cNvPr id="121866" name="Freeform 9"/>
            <p:cNvSpPr>
              <a:spLocks/>
            </p:cNvSpPr>
            <p:nvPr/>
          </p:nvSpPr>
          <p:spPr bwMode="auto">
            <a:xfrm>
              <a:off x="4373" y="1727"/>
              <a:ext cx="660" cy="384"/>
            </a:xfrm>
            <a:custGeom>
              <a:avLst/>
              <a:gdLst>
                <a:gd name="T0" fmla="*/ 87 w 660"/>
                <a:gd name="T1" fmla="*/ 0 h 384"/>
                <a:gd name="T2" fmla="*/ 20 w 660"/>
                <a:gd name="T3" fmla="*/ 46 h 384"/>
                <a:gd name="T4" fmla="*/ 20 w 660"/>
                <a:gd name="T5" fmla="*/ 100 h 384"/>
                <a:gd name="T6" fmla="*/ 140 w 660"/>
                <a:gd name="T7" fmla="*/ 246 h 384"/>
                <a:gd name="T8" fmla="*/ 360 w 660"/>
                <a:gd name="T9" fmla="*/ 366 h 384"/>
                <a:gd name="T10" fmla="*/ 514 w 660"/>
                <a:gd name="T11" fmla="*/ 353 h 384"/>
                <a:gd name="T12" fmla="*/ 660 w 660"/>
                <a:gd name="T13" fmla="*/ 260 h 384"/>
                <a:gd name="T14" fmla="*/ 0 60000 65536"/>
                <a:gd name="T15" fmla="*/ 0 60000 65536"/>
                <a:gd name="T16" fmla="*/ 0 60000 65536"/>
                <a:gd name="T17" fmla="*/ 0 60000 65536"/>
                <a:gd name="T18" fmla="*/ 0 60000 65536"/>
                <a:gd name="T19" fmla="*/ 0 60000 65536"/>
                <a:gd name="T20" fmla="*/ 0 60000 65536"/>
                <a:gd name="T21" fmla="*/ 0 w 660"/>
                <a:gd name="T22" fmla="*/ 0 h 384"/>
                <a:gd name="T23" fmla="*/ 660 w 660"/>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384">
                  <a:moveTo>
                    <a:pt x="87" y="0"/>
                  </a:moveTo>
                  <a:cubicBezTo>
                    <a:pt x="59" y="14"/>
                    <a:pt x="31" y="29"/>
                    <a:pt x="20" y="46"/>
                  </a:cubicBezTo>
                  <a:cubicBezTo>
                    <a:pt x="9" y="63"/>
                    <a:pt x="0" y="67"/>
                    <a:pt x="20" y="100"/>
                  </a:cubicBezTo>
                  <a:cubicBezTo>
                    <a:pt x="40" y="133"/>
                    <a:pt x="83" y="202"/>
                    <a:pt x="140" y="246"/>
                  </a:cubicBezTo>
                  <a:cubicBezTo>
                    <a:pt x="197" y="290"/>
                    <a:pt x="298" y="348"/>
                    <a:pt x="360" y="366"/>
                  </a:cubicBezTo>
                  <a:cubicBezTo>
                    <a:pt x="422" y="384"/>
                    <a:pt x="464" y="371"/>
                    <a:pt x="514" y="353"/>
                  </a:cubicBezTo>
                  <a:cubicBezTo>
                    <a:pt x="564" y="335"/>
                    <a:pt x="636" y="275"/>
                    <a:pt x="660" y="260"/>
                  </a:cubicBezTo>
                </a:path>
              </a:pathLst>
            </a:custGeom>
            <a:noFill/>
            <a:ln w="19050" cap="flat" cmpd="sng">
              <a:solidFill>
                <a:schemeClr val="bg1"/>
              </a:solidFill>
              <a:prstDash val="dash"/>
              <a:round/>
              <a:headEnd type="none" w="med" len="med"/>
              <a:tailEnd type="none" w="lg" len="lg"/>
            </a:ln>
          </p:spPr>
          <p:txBody>
            <a:bodyPr wrap="none" anchor="ctr"/>
            <a:lstStyle/>
            <a:p>
              <a:endParaRPr lang="en-US"/>
            </a:p>
          </p:txBody>
        </p:sp>
        <p:sp>
          <p:nvSpPr>
            <p:cNvPr id="121867" name="Freeform 10"/>
            <p:cNvSpPr>
              <a:spLocks/>
            </p:cNvSpPr>
            <p:nvPr/>
          </p:nvSpPr>
          <p:spPr bwMode="auto">
            <a:xfrm>
              <a:off x="4016" y="1640"/>
              <a:ext cx="1157" cy="626"/>
            </a:xfrm>
            <a:custGeom>
              <a:avLst/>
              <a:gdLst>
                <a:gd name="T0" fmla="*/ 77 w 1157"/>
                <a:gd name="T1" fmla="*/ 0 h 626"/>
                <a:gd name="T2" fmla="*/ 17 w 1157"/>
                <a:gd name="T3" fmla="*/ 47 h 626"/>
                <a:gd name="T4" fmla="*/ 17 w 1157"/>
                <a:gd name="T5" fmla="*/ 87 h 626"/>
                <a:gd name="T6" fmla="*/ 117 w 1157"/>
                <a:gd name="T7" fmla="*/ 300 h 626"/>
                <a:gd name="T8" fmla="*/ 324 w 1157"/>
                <a:gd name="T9" fmla="*/ 493 h 626"/>
                <a:gd name="T10" fmla="*/ 657 w 1157"/>
                <a:gd name="T11" fmla="*/ 607 h 626"/>
                <a:gd name="T12" fmla="*/ 1024 w 1157"/>
                <a:gd name="T13" fmla="*/ 607 h 626"/>
                <a:gd name="T14" fmla="*/ 1157 w 1157"/>
                <a:gd name="T15" fmla="*/ 533 h 626"/>
                <a:gd name="T16" fmla="*/ 0 60000 65536"/>
                <a:gd name="T17" fmla="*/ 0 60000 65536"/>
                <a:gd name="T18" fmla="*/ 0 60000 65536"/>
                <a:gd name="T19" fmla="*/ 0 60000 65536"/>
                <a:gd name="T20" fmla="*/ 0 60000 65536"/>
                <a:gd name="T21" fmla="*/ 0 60000 65536"/>
                <a:gd name="T22" fmla="*/ 0 60000 65536"/>
                <a:gd name="T23" fmla="*/ 0 60000 65536"/>
                <a:gd name="T24" fmla="*/ 0 w 1157"/>
                <a:gd name="T25" fmla="*/ 0 h 626"/>
                <a:gd name="T26" fmla="*/ 1157 w 1157"/>
                <a:gd name="T27" fmla="*/ 626 h 6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7" h="626">
                  <a:moveTo>
                    <a:pt x="77" y="0"/>
                  </a:moveTo>
                  <a:cubicBezTo>
                    <a:pt x="52" y="16"/>
                    <a:pt x="27" y="32"/>
                    <a:pt x="17" y="47"/>
                  </a:cubicBezTo>
                  <a:cubicBezTo>
                    <a:pt x="7" y="62"/>
                    <a:pt x="0" y="45"/>
                    <a:pt x="17" y="87"/>
                  </a:cubicBezTo>
                  <a:cubicBezTo>
                    <a:pt x="34" y="129"/>
                    <a:pt x="66" y="232"/>
                    <a:pt x="117" y="300"/>
                  </a:cubicBezTo>
                  <a:cubicBezTo>
                    <a:pt x="168" y="368"/>
                    <a:pt x="234" y="442"/>
                    <a:pt x="324" y="493"/>
                  </a:cubicBezTo>
                  <a:cubicBezTo>
                    <a:pt x="414" y="544"/>
                    <a:pt x="540" y="588"/>
                    <a:pt x="657" y="607"/>
                  </a:cubicBezTo>
                  <a:cubicBezTo>
                    <a:pt x="774" y="626"/>
                    <a:pt x="941" y="619"/>
                    <a:pt x="1024" y="607"/>
                  </a:cubicBezTo>
                  <a:cubicBezTo>
                    <a:pt x="1107" y="595"/>
                    <a:pt x="1132" y="564"/>
                    <a:pt x="1157" y="533"/>
                  </a:cubicBezTo>
                </a:path>
              </a:pathLst>
            </a:custGeom>
            <a:noFill/>
            <a:ln w="19050" cap="flat" cmpd="sng">
              <a:solidFill>
                <a:schemeClr val="bg1"/>
              </a:solidFill>
              <a:prstDash val="dash"/>
              <a:round/>
              <a:headEnd type="none" w="med" len="med"/>
              <a:tailEnd type="none" w="lg" len="lg"/>
            </a:ln>
          </p:spPr>
          <p:txBody>
            <a:bodyPr wrap="none" anchor="ctr"/>
            <a:lstStyle/>
            <a:p>
              <a:endParaRPr lang="en-US"/>
            </a:p>
          </p:txBody>
        </p:sp>
        <p:sp>
          <p:nvSpPr>
            <p:cNvPr id="121868" name="Freeform 11"/>
            <p:cNvSpPr>
              <a:spLocks/>
            </p:cNvSpPr>
            <p:nvPr/>
          </p:nvSpPr>
          <p:spPr bwMode="auto">
            <a:xfrm>
              <a:off x="3627" y="1560"/>
              <a:ext cx="1533" cy="907"/>
            </a:xfrm>
            <a:custGeom>
              <a:avLst/>
              <a:gdLst>
                <a:gd name="T0" fmla="*/ 73 w 1533"/>
                <a:gd name="T1" fmla="*/ 0 h 907"/>
                <a:gd name="T2" fmla="*/ 26 w 1533"/>
                <a:gd name="T3" fmla="*/ 40 h 907"/>
                <a:gd name="T4" fmla="*/ 20 w 1533"/>
                <a:gd name="T5" fmla="*/ 100 h 907"/>
                <a:gd name="T6" fmla="*/ 146 w 1533"/>
                <a:gd name="T7" fmla="*/ 387 h 907"/>
                <a:gd name="T8" fmla="*/ 313 w 1533"/>
                <a:gd name="T9" fmla="*/ 553 h 907"/>
                <a:gd name="T10" fmla="*/ 586 w 1533"/>
                <a:gd name="T11" fmla="*/ 747 h 907"/>
                <a:gd name="T12" fmla="*/ 866 w 1533"/>
                <a:gd name="T13" fmla="*/ 840 h 907"/>
                <a:gd name="T14" fmla="*/ 1213 w 1533"/>
                <a:gd name="T15" fmla="*/ 900 h 907"/>
                <a:gd name="T16" fmla="*/ 1473 w 1533"/>
                <a:gd name="T17" fmla="*/ 880 h 907"/>
                <a:gd name="T18" fmla="*/ 1533 w 1533"/>
                <a:gd name="T19" fmla="*/ 860 h 9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3"/>
                <a:gd name="T31" fmla="*/ 0 h 907"/>
                <a:gd name="T32" fmla="*/ 1533 w 1533"/>
                <a:gd name="T33" fmla="*/ 907 h 9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3" h="907">
                  <a:moveTo>
                    <a:pt x="73" y="0"/>
                  </a:moveTo>
                  <a:cubicBezTo>
                    <a:pt x="54" y="11"/>
                    <a:pt x="35" y="23"/>
                    <a:pt x="26" y="40"/>
                  </a:cubicBezTo>
                  <a:cubicBezTo>
                    <a:pt x="17" y="57"/>
                    <a:pt x="0" y="42"/>
                    <a:pt x="20" y="100"/>
                  </a:cubicBezTo>
                  <a:cubicBezTo>
                    <a:pt x="40" y="158"/>
                    <a:pt x="97" y="312"/>
                    <a:pt x="146" y="387"/>
                  </a:cubicBezTo>
                  <a:cubicBezTo>
                    <a:pt x="195" y="462"/>
                    <a:pt x="240" y="493"/>
                    <a:pt x="313" y="553"/>
                  </a:cubicBezTo>
                  <a:cubicBezTo>
                    <a:pt x="386" y="613"/>
                    <a:pt x="494" y="699"/>
                    <a:pt x="586" y="747"/>
                  </a:cubicBezTo>
                  <a:cubicBezTo>
                    <a:pt x="678" y="795"/>
                    <a:pt x="761" y="814"/>
                    <a:pt x="866" y="840"/>
                  </a:cubicBezTo>
                  <a:cubicBezTo>
                    <a:pt x="971" y="866"/>
                    <a:pt x="1112" y="893"/>
                    <a:pt x="1213" y="900"/>
                  </a:cubicBezTo>
                  <a:cubicBezTo>
                    <a:pt x="1314" y="907"/>
                    <a:pt x="1420" y="887"/>
                    <a:pt x="1473" y="880"/>
                  </a:cubicBezTo>
                  <a:cubicBezTo>
                    <a:pt x="1526" y="873"/>
                    <a:pt x="1529" y="866"/>
                    <a:pt x="1533" y="860"/>
                  </a:cubicBezTo>
                </a:path>
              </a:pathLst>
            </a:custGeom>
            <a:noFill/>
            <a:ln w="19050" cap="flat" cmpd="sng">
              <a:solidFill>
                <a:schemeClr val="bg1"/>
              </a:solidFill>
              <a:prstDash val="dash"/>
              <a:round/>
              <a:headEnd type="none" w="med" len="med"/>
              <a:tailEnd type="none" w="lg" len="lg"/>
            </a:ln>
          </p:spPr>
          <p:txBody>
            <a:bodyPr wrap="none" anchor="ctr"/>
            <a:lstStyle/>
            <a:p>
              <a:endParaRPr lang="en-US"/>
            </a:p>
          </p:txBody>
        </p:sp>
        <p:sp>
          <p:nvSpPr>
            <p:cNvPr id="121869" name="Freeform 12"/>
            <p:cNvSpPr>
              <a:spLocks/>
            </p:cNvSpPr>
            <p:nvPr/>
          </p:nvSpPr>
          <p:spPr bwMode="auto">
            <a:xfrm>
              <a:off x="3207" y="1533"/>
              <a:ext cx="1956" cy="1205"/>
            </a:xfrm>
            <a:custGeom>
              <a:avLst/>
              <a:gdLst>
                <a:gd name="T0" fmla="*/ 0 w 1956"/>
                <a:gd name="T1" fmla="*/ 0 h 1205"/>
                <a:gd name="T2" fmla="*/ 26 w 1956"/>
                <a:gd name="T3" fmla="*/ 87 h 1205"/>
                <a:gd name="T4" fmla="*/ 93 w 1956"/>
                <a:gd name="T5" fmla="*/ 300 h 1205"/>
                <a:gd name="T6" fmla="*/ 233 w 1956"/>
                <a:gd name="T7" fmla="*/ 520 h 1205"/>
                <a:gd name="T8" fmla="*/ 473 w 1956"/>
                <a:gd name="T9" fmla="*/ 760 h 1205"/>
                <a:gd name="T10" fmla="*/ 820 w 1956"/>
                <a:gd name="T11" fmla="*/ 974 h 1205"/>
                <a:gd name="T12" fmla="*/ 1446 w 1956"/>
                <a:gd name="T13" fmla="*/ 1167 h 1205"/>
                <a:gd name="T14" fmla="*/ 1873 w 1956"/>
                <a:gd name="T15" fmla="*/ 1200 h 1205"/>
                <a:gd name="T16" fmla="*/ 1946 w 1956"/>
                <a:gd name="T17" fmla="*/ 1200 h 12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6"/>
                <a:gd name="T28" fmla="*/ 0 h 1205"/>
                <a:gd name="T29" fmla="*/ 1956 w 1956"/>
                <a:gd name="T30" fmla="*/ 1205 h 12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6" h="1205">
                  <a:moveTo>
                    <a:pt x="0" y="0"/>
                  </a:moveTo>
                  <a:cubicBezTo>
                    <a:pt x="5" y="18"/>
                    <a:pt x="10" y="37"/>
                    <a:pt x="26" y="87"/>
                  </a:cubicBezTo>
                  <a:cubicBezTo>
                    <a:pt x="42" y="137"/>
                    <a:pt x="59" y="228"/>
                    <a:pt x="93" y="300"/>
                  </a:cubicBezTo>
                  <a:cubicBezTo>
                    <a:pt x="127" y="372"/>
                    <a:pt x="170" y="443"/>
                    <a:pt x="233" y="520"/>
                  </a:cubicBezTo>
                  <a:cubicBezTo>
                    <a:pt x="296" y="597"/>
                    <a:pt x="375" y="684"/>
                    <a:pt x="473" y="760"/>
                  </a:cubicBezTo>
                  <a:cubicBezTo>
                    <a:pt x="571" y="836"/>
                    <a:pt x="658" y="906"/>
                    <a:pt x="820" y="974"/>
                  </a:cubicBezTo>
                  <a:cubicBezTo>
                    <a:pt x="982" y="1042"/>
                    <a:pt x="1271" y="1129"/>
                    <a:pt x="1446" y="1167"/>
                  </a:cubicBezTo>
                  <a:cubicBezTo>
                    <a:pt x="1621" y="1205"/>
                    <a:pt x="1790" y="1195"/>
                    <a:pt x="1873" y="1200"/>
                  </a:cubicBezTo>
                  <a:cubicBezTo>
                    <a:pt x="1956" y="1205"/>
                    <a:pt x="1951" y="1202"/>
                    <a:pt x="1946" y="1200"/>
                  </a:cubicBezTo>
                </a:path>
              </a:pathLst>
            </a:custGeom>
            <a:noFill/>
            <a:ln w="19050" cap="flat" cmpd="sng">
              <a:solidFill>
                <a:schemeClr val="bg1"/>
              </a:solidFill>
              <a:prstDash val="dash"/>
              <a:round/>
              <a:headEnd type="none" w="med" len="med"/>
              <a:tailEnd type="none" w="lg" len="lg"/>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7772400" cy="1143000"/>
          </a:xfrm>
        </p:spPr>
        <p:txBody>
          <a:bodyPr/>
          <a:lstStyle/>
          <a:p>
            <a:r>
              <a:rPr lang="en-US" sz="7200" dirty="0" smtClean="0">
                <a:latin typeface="Arial" pitchFamily="34" charset="0"/>
                <a:cs typeface="Arial" pitchFamily="34" charset="0"/>
              </a:rPr>
              <a:t>MOTOR BASICS</a:t>
            </a:r>
            <a:br>
              <a:rPr lang="en-US" sz="7200" dirty="0" smtClean="0">
                <a:latin typeface="Arial" pitchFamily="34" charset="0"/>
                <a:cs typeface="Arial" pitchFamily="34" charset="0"/>
              </a:rPr>
            </a:br>
            <a:r>
              <a:rPr lang="en-US" sz="7200" dirty="0" smtClean="0"/>
              <a:t>&amp; </a:t>
            </a:r>
            <a:br>
              <a:rPr lang="en-US" sz="7200" dirty="0" smtClean="0"/>
            </a:br>
            <a:r>
              <a:rPr lang="en-US" sz="7200" dirty="0" smtClean="0"/>
              <a:t>EFFICIENCY</a:t>
            </a:r>
            <a:endParaRPr lang="en-US" sz="7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A7C67FB-6EA1-49AD-8836-1CDF6DAC651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A7C67FB-6EA1-49AD-8836-1CDF6DAC651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8115" name="Rectangle 3"/>
          <p:cNvSpPr>
            <a:spLocks noGrp="1" noChangeArrowheads="1"/>
          </p:cNvSpPr>
          <p:nvPr>
            <p:ph idx="1"/>
          </p:nvPr>
        </p:nvSpPr>
        <p:spPr>
          <a:xfrm>
            <a:off x="800101" y="1728788"/>
            <a:ext cx="7458075" cy="4811316"/>
          </a:xfrm>
        </p:spPr>
        <p:txBody>
          <a:bodyPr lIns="102860" tIns="51429" rIns="102860" bIns="51429"/>
          <a:lstStyle/>
          <a:p>
            <a:pPr marL="0" indent="0">
              <a:buNone/>
            </a:pPr>
            <a:r>
              <a:rPr lang="en-US" dirty="0" smtClean="0"/>
              <a:t>Efficiency = Output / Input</a:t>
            </a:r>
          </a:p>
          <a:p>
            <a:pPr marL="0" indent="0">
              <a:buNone/>
            </a:pPr>
            <a:r>
              <a:rPr lang="en-US" dirty="0" smtClean="0"/>
              <a:t>Efficiency = (Input - Losses) / Input</a:t>
            </a:r>
          </a:p>
          <a:p>
            <a:pPr marL="0" indent="0">
              <a:buNone/>
            </a:pPr>
            <a:r>
              <a:rPr lang="en-US" dirty="0" smtClean="0"/>
              <a:t>Efficiency = Output / (Output + Losses)</a:t>
            </a:r>
          </a:p>
          <a:p>
            <a:pPr marL="0" indent="0"/>
            <a:endParaRPr lang="en-US" dirty="0" smtClean="0"/>
          </a:p>
          <a:p>
            <a:pPr marL="0" indent="0"/>
            <a:r>
              <a:rPr lang="en-US" sz="2400" dirty="0" smtClean="0"/>
              <a:t>They’re all mathematically equivalent.</a:t>
            </a:r>
          </a:p>
          <a:p>
            <a:pPr marL="0" indent="0"/>
            <a:endParaRPr lang="en-US" sz="2400" dirty="0" smtClean="0"/>
          </a:p>
          <a:p>
            <a:pPr marL="0" indent="0"/>
            <a:endParaRPr lang="en-US" sz="2400" b="1" dirty="0" smtClean="0"/>
          </a:p>
        </p:txBody>
      </p:sp>
      <p:sp>
        <p:nvSpPr>
          <p:cNvPr id="6" name="Rectangle 5"/>
          <p:cNvSpPr/>
          <p:nvPr/>
        </p:nvSpPr>
        <p:spPr>
          <a:xfrm>
            <a:off x="-1981200" y="457201"/>
            <a:ext cx="13106400" cy="830997"/>
          </a:xfrm>
          <a:prstGeom prst="rect">
            <a:avLst/>
          </a:prstGeom>
        </p:spPr>
        <p:txBody>
          <a:bodyPr wrap="square">
            <a:spAutoFit/>
          </a:bodyPr>
          <a:lstStyle/>
          <a:p>
            <a:pPr marL="342900" lvl="0" indent="-342900" algn="ctr" fontAlgn="base">
              <a:spcBef>
                <a:spcPct val="20000"/>
              </a:spcBef>
              <a:spcAft>
                <a:spcPct val="0"/>
              </a:spcAft>
              <a:defRPr/>
            </a:pPr>
            <a:r>
              <a:rPr lang="en-US" sz="4800" kern="0" dirty="0" smtClean="0">
                <a:solidFill>
                  <a:srgbClr val="C00000"/>
                </a:solidFill>
                <a:latin typeface="Arial" pitchFamily="34" charset="0"/>
                <a:cs typeface="Arial" pitchFamily="34" charset="0"/>
              </a:rPr>
              <a:t>What is Efficiency?</a:t>
            </a:r>
            <a:endParaRPr lang="en-US" sz="3200" kern="0" dirty="0" smtClean="0">
              <a:solidFill>
                <a:srgbClr val="C00000"/>
              </a:solidFill>
              <a:latin typeface="Arial" pitchFamily="34" charset="0"/>
              <a:cs typeface="Arial" pitchFamily="34" charset="0"/>
            </a:endParaRPr>
          </a:p>
        </p:txBody>
      </p:sp>
      <p:sp>
        <p:nvSpPr>
          <p:cNvPr id="8" name="TextBox 7"/>
          <p:cNvSpPr txBox="1"/>
          <p:nvPr/>
        </p:nvSpPr>
        <p:spPr>
          <a:xfrm>
            <a:off x="5410200" y="6488668"/>
            <a:ext cx="3733800" cy="338554"/>
          </a:xfrm>
          <a:prstGeom prst="rect">
            <a:avLst/>
          </a:prstGeom>
          <a:noFill/>
        </p:spPr>
        <p:txBody>
          <a:bodyPr wrap="square" rtlCol="0">
            <a:spAutoFit/>
          </a:bodyPr>
          <a:lstStyle/>
          <a:p>
            <a:pPr algn="r"/>
            <a:r>
              <a:rPr lang="en-US" sz="1600" dirty="0" smtClean="0">
                <a:solidFill>
                  <a:srgbClr val="C00000"/>
                </a:solidFill>
                <a:latin typeface="Arial" pitchFamily="34" charset="0"/>
                <a:cs typeface="Arial" pitchFamily="34" charset="0"/>
              </a:rPr>
              <a:t>Motor Basics &amp; Efficiency</a:t>
            </a:r>
            <a:endParaRPr 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858115">
                                            <p:txEl>
                                              <p:pRg st="0" end="0"/>
                                            </p:txEl>
                                          </p:spTgt>
                                        </p:tgtEl>
                                        <p:attrNameLst>
                                          <p:attrName>style.visibility</p:attrName>
                                        </p:attrNameLst>
                                      </p:cBhvr>
                                      <p:to>
                                        <p:strVal val="visible"/>
                                      </p:to>
                                    </p:set>
                                    <p:anim calcmode="lin" valueType="num">
                                      <p:cBhvr additive="base">
                                        <p:cTn id="7" dur="500" fill="hold"/>
                                        <p:tgtEl>
                                          <p:spTgt spid="858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5811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8" fill="hold" grpId="0" nodeType="afterEffect">
                                  <p:stCondLst>
                                    <p:cond delay="2000"/>
                                  </p:stCondLst>
                                  <p:childTnLst>
                                    <p:set>
                                      <p:cBhvr>
                                        <p:cTn id="11" dur="1" fill="hold">
                                          <p:stCondLst>
                                            <p:cond delay="0"/>
                                          </p:stCondLst>
                                        </p:cTn>
                                        <p:tgtEl>
                                          <p:spTgt spid="858115">
                                            <p:txEl>
                                              <p:pRg st="1" end="1"/>
                                            </p:txEl>
                                          </p:spTgt>
                                        </p:tgtEl>
                                        <p:attrNameLst>
                                          <p:attrName>style.visibility</p:attrName>
                                        </p:attrNameLst>
                                      </p:cBhvr>
                                      <p:to>
                                        <p:strVal val="visible"/>
                                      </p:to>
                                    </p:set>
                                    <p:anim calcmode="lin" valueType="num">
                                      <p:cBhvr additive="base">
                                        <p:cTn id="12" dur="500" fill="hold"/>
                                        <p:tgtEl>
                                          <p:spTgt spid="85811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5811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grpId="0" nodeType="afterEffect">
                                  <p:stCondLst>
                                    <p:cond delay="2000"/>
                                  </p:stCondLst>
                                  <p:childTnLst>
                                    <p:set>
                                      <p:cBhvr>
                                        <p:cTn id="16" dur="1" fill="hold">
                                          <p:stCondLst>
                                            <p:cond delay="0"/>
                                          </p:stCondLst>
                                        </p:cTn>
                                        <p:tgtEl>
                                          <p:spTgt spid="858115">
                                            <p:txEl>
                                              <p:pRg st="2" end="2"/>
                                            </p:txEl>
                                          </p:spTgt>
                                        </p:tgtEl>
                                        <p:attrNameLst>
                                          <p:attrName>style.visibility</p:attrName>
                                        </p:attrNameLst>
                                      </p:cBhvr>
                                      <p:to>
                                        <p:strVal val="visible"/>
                                      </p:to>
                                    </p:set>
                                    <p:anim calcmode="lin" valueType="num">
                                      <p:cBhvr additive="base">
                                        <p:cTn id="17" dur="500" fill="hold"/>
                                        <p:tgtEl>
                                          <p:spTgt spid="85811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58115">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7500"/>
                            </p:stCondLst>
                            <p:childTnLst>
                              <p:par>
                                <p:cTn id="20" presetID="2" presetClass="entr" presetSubtype="8" fill="hold" grpId="0" nodeType="afterEffect">
                                  <p:stCondLst>
                                    <p:cond delay="2000"/>
                                  </p:stCondLst>
                                  <p:childTnLst>
                                    <p:set>
                                      <p:cBhvr>
                                        <p:cTn id="21" dur="1" fill="hold">
                                          <p:stCondLst>
                                            <p:cond delay="0"/>
                                          </p:stCondLst>
                                        </p:cTn>
                                        <p:tgtEl>
                                          <p:spTgt spid="858115">
                                            <p:txEl>
                                              <p:pRg st="4" end="4"/>
                                            </p:txEl>
                                          </p:spTgt>
                                        </p:tgtEl>
                                        <p:attrNameLst>
                                          <p:attrName>style.visibility</p:attrName>
                                        </p:attrNameLst>
                                      </p:cBhvr>
                                      <p:to>
                                        <p:strVal val="visible"/>
                                      </p:to>
                                    </p:set>
                                    <p:anim calcmode="lin" valueType="num">
                                      <p:cBhvr additive="base">
                                        <p:cTn id="22" dur="500" fill="hold"/>
                                        <p:tgtEl>
                                          <p:spTgt spid="85811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581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5" grpId="0" build="p" autoUpdateAnimBg="0" advAuto="200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4589</TotalTime>
  <Words>3972</Words>
  <Application>Microsoft Office PowerPoint</Application>
  <PresentationFormat>On-screen Show (4:3)</PresentationFormat>
  <Paragraphs>840</Paragraphs>
  <Slides>67</Slides>
  <Notes>67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67</vt:i4>
      </vt:variant>
    </vt:vector>
  </HeadingPairs>
  <TitlesOfParts>
    <vt:vector size="71" baseType="lpstr">
      <vt:lpstr>Blank Presentation</vt:lpstr>
      <vt:lpstr>Equation</vt:lpstr>
      <vt:lpstr>Clip</vt:lpstr>
      <vt:lpstr>Chart</vt:lpstr>
      <vt:lpstr>Managing Motor Driven Systems </vt:lpstr>
      <vt:lpstr>Slide 2</vt:lpstr>
      <vt:lpstr>Tony’s Energy Background</vt:lpstr>
      <vt:lpstr>Slide 4</vt:lpstr>
      <vt:lpstr>Managing Motor Driven Systems</vt:lpstr>
      <vt:lpstr>Slide 6</vt:lpstr>
      <vt:lpstr>MOTOR BASICS &amp;  EFFICIENCY</vt:lpstr>
      <vt:lpstr>Slide 8</vt:lpstr>
      <vt:lpstr>Slide 9</vt:lpstr>
      <vt:lpstr>Slide 10</vt:lpstr>
      <vt:lpstr>Comparison of Motor Efficiency</vt:lpstr>
      <vt:lpstr>Slide 12</vt:lpstr>
      <vt:lpstr>What’s in a  NEMA Premium™ motor?</vt:lpstr>
      <vt:lpstr>Slide 14</vt:lpstr>
      <vt:lpstr>Slide 15</vt:lpstr>
      <vt:lpstr>Slide 16</vt:lpstr>
      <vt:lpstr>Slide 17</vt:lpstr>
      <vt:lpstr>Typical Motor System Losses</vt:lpstr>
      <vt:lpstr>Typical Motor System Losses</vt:lpstr>
      <vt:lpstr>MOTOR INVENTORY MANAGEMENT</vt:lpstr>
      <vt:lpstr>Motor Management Planning</vt:lpstr>
      <vt:lpstr>Rule of Thumb for  Energy Management</vt:lpstr>
      <vt:lpstr>Who should be included in motor management?</vt:lpstr>
      <vt:lpstr>Develop a Motor Inventory</vt:lpstr>
      <vt:lpstr>Systems Information</vt:lpstr>
      <vt:lpstr>Motor Management Building Blocks</vt:lpstr>
      <vt:lpstr>Sample Motor Tags  (Courtesy Advanced Energy) </vt:lpstr>
      <vt:lpstr>Information Requirements for Motor Management Planning </vt:lpstr>
      <vt:lpstr>Key Energy Management Activities</vt:lpstr>
      <vt:lpstr>Focus on High Priority Motors</vt:lpstr>
      <vt:lpstr>Repair versus Replace:   You Need to Consider...</vt:lpstr>
      <vt:lpstr>Turn Misfortune to Advantage</vt:lpstr>
      <vt:lpstr>Mean Time Between Motor Failures</vt:lpstr>
      <vt:lpstr>Advanced Motor Management: Matching Output to Load Requirements </vt:lpstr>
      <vt:lpstr>Power Transmission Systems</vt:lpstr>
      <vt:lpstr>Consider Cogged Belts</vt:lpstr>
      <vt:lpstr>…or Synchronous Belts</vt:lpstr>
      <vt:lpstr>Match Equipment to Load Requirements</vt:lpstr>
      <vt:lpstr>Slide 39</vt:lpstr>
      <vt:lpstr>Pump Replacement Results</vt:lpstr>
      <vt:lpstr>Thank You</vt:lpstr>
      <vt:lpstr>ADVANCED OPTIMIZATION (ASDs)</vt:lpstr>
      <vt:lpstr>Slide 43</vt:lpstr>
      <vt:lpstr>Matching Flow to Process Requirements</vt:lpstr>
      <vt:lpstr>Pump Energy</vt:lpstr>
      <vt:lpstr>Pump Energy</vt:lpstr>
      <vt:lpstr>Pump Energy with Reduced Flow</vt:lpstr>
      <vt:lpstr>Pump Energy with Reduced Flow</vt:lpstr>
      <vt:lpstr>Pump Energy with Reduced Flow</vt:lpstr>
      <vt:lpstr>ASD Energy Savings Analysis</vt:lpstr>
      <vt:lpstr>Good Candidates for ASDs</vt:lpstr>
      <vt:lpstr>Load Profile - Excellent ASD Candidate</vt:lpstr>
      <vt:lpstr>Load Profile - Average ASD Candidate</vt:lpstr>
      <vt:lpstr>Load Profile - Poor ASD Candidate</vt:lpstr>
      <vt:lpstr>Actual Example of a Load Profile</vt:lpstr>
      <vt:lpstr>Methods of Speed and Flow Control</vt:lpstr>
      <vt:lpstr>Inherent ASD Benefits</vt:lpstr>
      <vt:lpstr>An ASD Analysis Tool</vt:lpstr>
      <vt:lpstr>Slide 59</vt:lpstr>
      <vt:lpstr>Slide 60</vt:lpstr>
      <vt:lpstr>Motor Data Loggers</vt:lpstr>
      <vt:lpstr>Slide 62</vt:lpstr>
      <vt:lpstr>Slide 63</vt:lpstr>
      <vt:lpstr>When a motor fails…</vt:lpstr>
      <vt:lpstr>Slide 65</vt:lpstr>
      <vt:lpstr>Slide 66</vt:lpstr>
      <vt:lpstr>Pump Efficiency at Reduced Flow</vt:lpstr>
    </vt:vector>
  </TitlesOfParts>
  <Company>WSU Extension Energy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tonsim</dc:creator>
  <cp:lastModifiedBy>tonsim</cp:lastModifiedBy>
  <cp:revision>506</cp:revision>
  <dcterms:created xsi:type="dcterms:W3CDTF">2010-12-15T18:41:10Z</dcterms:created>
  <dcterms:modified xsi:type="dcterms:W3CDTF">2012-09-05T17:21:44Z</dcterms:modified>
</cp:coreProperties>
</file>