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81" r:id="rId3"/>
    <p:sldId id="276" r:id="rId4"/>
    <p:sldId id="282" r:id="rId5"/>
    <p:sldId id="298" r:id="rId6"/>
    <p:sldId id="280" r:id="rId7"/>
    <p:sldId id="277" r:id="rId8"/>
    <p:sldId id="278" r:id="rId9"/>
    <p:sldId id="279" r:id="rId10"/>
    <p:sldId id="313" r:id="rId11"/>
    <p:sldId id="283" r:id="rId12"/>
    <p:sldId id="289" r:id="rId13"/>
    <p:sldId id="312" r:id="rId14"/>
    <p:sldId id="288" r:id="rId15"/>
    <p:sldId id="302" r:id="rId16"/>
    <p:sldId id="307" r:id="rId17"/>
    <p:sldId id="306" r:id="rId18"/>
    <p:sldId id="308" r:id="rId19"/>
    <p:sldId id="285" r:id="rId20"/>
    <p:sldId id="294" r:id="rId21"/>
    <p:sldId id="304" r:id="rId22"/>
    <p:sldId id="303" r:id="rId23"/>
    <p:sldId id="309" r:id="rId24"/>
    <p:sldId id="296" r:id="rId25"/>
    <p:sldId id="299" r:id="rId26"/>
    <p:sldId id="295" r:id="rId27"/>
    <p:sldId id="286" r:id="rId28"/>
    <p:sldId id="305" r:id="rId29"/>
    <p:sldId id="293" r:id="rId30"/>
    <p:sldId id="311" r:id="rId31"/>
    <p:sldId id="301" r:id="rId32"/>
    <p:sldId id="287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111" autoAdjust="0"/>
    <p:restoredTop sz="94660"/>
  </p:normalViewPr>
  <p:slideViewPr>
    <p:cSldViewPr>
      <p:cViewPr>
        <p:scale>
          <a:sx n="60" d="100"/>
          <a:sy n="60" d="100"/>
        </p:scale>
        <p:origin x="-37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grfloly01\Shared\Bioenergy\DES-GA%20-%20State%20Agency%20Use\WSDOT%20Ferries\ferries%20use%20char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en-US" sz="1400" dirty="0">
                <a:latin typeface="+mj-lt"/>
              </a:rPr>
              <a:t>State Ferries Biodiesel Purchases</a:t>
            </a:r>
          </a:p>
          <a:p>
            <a:pPr>
              <a:defRPr sz="1100"/>
            </a:pPr>
            <a:r>
              <a:rPr lang="en-US" sz="1100" b="0" dirty="0">
                <a:latin typeface="+mj-lt"/>
              </a:rPr>
              <a:t>B100 Gallons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'2012'!$B$27</c:f>
              <c:strCache>
                <c:ptCount val="1"/>
                <c:pt idx="0">
                  <c:v>State Ferries Biodiesel Purchases</c:v>
                </c:pt>
              </c:strCache>
            </c:strRef>
          </c:tx>
          <c:invertIfNegative val="0"/>
          <c:dLbls>
            <c:dLbl>
              <c:idx val="3"/>
              <c:spPr/>
              <c:txPr>
                <a:bodyPr/>
                <a:lstStyle/>
                <a:p>
                  <a:pPr>
                    <a:defRPr sz="1000" b="1">
                      <a:latin typeface="+mj-lt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'2012'!$A$28:$A$31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'2012'!$B$28:$B$31</c:f>
              <c:numCache>
                <c:formatCode>#,##0</c:formatCode>
                <c:ptCount val="4"/>
                <c:pt idx="0">
                  <c:v>101939</c:v>
                </c:pt>
                <c:pt idx="1">
                  <c:v>221421</c:v>
                </c:pt>
                <c:pt idx="2">
                  <c:v>468837</c:v>
                </c:pt>
                <c:pt idx="3">
                  <c:v>485537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axId val="76151808"/>
        <c:axId val="82776832"/>
      </c:barChart>
      <c:catAx>
        <c:axId val="7615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itchFamily="34" charset="0"/>
              </a:defRPr>
            </a:pPr>
            <a:endParaRPr lang="en-US"/>
          </a:p>
        </c:txPr>
        <c:crossAx val="82776832"/>
        <c:crosses val="autoZero"/>
        <c:auto val="1"/>
        <c:lblAlgn val="ctr"/>
        <c:lblOffset val="100"/>
        <c:noMultiLvlLbl val="0"/>
      </c:catAx>
      <c:valAx>
        <c:axId val="82776832"/>
        <c:scaling>
          <c:orientation val="minMax"/>
          <c:max val="500000"/>
        </c:scaling>
        <c:delete val="1"/>
        <c:axPos val="l"/>
        <c:numFmt formatCode="#,##0" sourceLinked="1"/>
        <c:majorTickMark val="out"/>
        <c:minorTickMark val="none"/>
        <c:tickLblPos val="none"/>
        <c:crossAx val="76151808"/>
        <c:crosses val="autoZero"/>
        <c:crossBetween val="between"/>
        <c:majorUnit val="100000"/>
      </c:valAx>
      <c:spPr>
        <a:solidFill>
          <a:srgbClr val="ECF1F8"/>
        </a:solidFill>
      </c:spPr>
    </c:plotArea>
    <c:plotVisOnly val="1"/>
    <c:dispBlanksAs val="gap"/>
    <c:showDLblsOverMax val="0"/>
  </c:chart>
  <c:spPr>
    <a:solidFill>
      <a:srgbClr val="ECF1F8"/>
    </a:solidFill>
    <a:ln>
      <a:solidFill>
        <a:schemeClr val="tx1"/>
      </a:solidFill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C1F1-EE68-4ECB-A41F-33A081BA03A6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21A4-F745-4035-BFF1-58BB7F2C9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4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C1F1-EE68-4ECB-A41F-33A081BA03A6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21A4-F745-4035-BFF1-58BB7F2C9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7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C1F1-EE68-4ECB-A41F-33A081BA03A6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21A4-F745-4035-BFF1-58BB7F2C9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2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2514600"/>
            <a:ext cx="44958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4958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0BB56-248F-4DED-8053-0460A2740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78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0"/>
            <a:ext cx="94488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9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C1F1-EE68-4ECB-A41F-33A081BA03A6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21A4-F745-4035-BFF1-58BB7F2C9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9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C1F1-EE68-4ECB-A41F-33A081BA03A6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21A4-F745-4035-BFF1-58BB7F2C9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3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C1F1-EE68-4ECB-A41F-33A081BA03A6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21A4-F745-4035-BFF1-58BB7F2C9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5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C1F1-EE68-4ECB-A41F-33A081BA03A6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21A4-F745-4035-BFF1-58BB7F2C9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6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C1F1-EE68-4ECB-A41F-33A081BA03A6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21A4-F745-4035-BFF1-58BB7F2C9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55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C1F1-EE68-4ECB-A41F-33A081BA03A6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21A4-F745-4035-BFF1-58BB7F2C9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26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CC1F1-EE68-4ECB-A41F-33A081BA03A6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421A4-F745-4035-BFF1-58BB7F2C9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9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CC1F1-EE68-4ECB-A41F-33A081BA03A6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421A4-F745-4035-BFF1-58BB7F2C9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-36577" y="-76200"/>
            <a:ext cx="9180577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78938"/>
            <a:ext cx="8077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WSU Energy Program</a:t>
            </a:r>
          </a:p>
          <a:p>
            <a:pPr algn="l"/>
            <a:endParaRPr lang="en-US" i="1" dirty="0" smtClean="0">
              <a:solidFill>
                <a:schemeClr val="accent1"/>
              </a:solidFill>
            </a:endParaRPr>
          </a:p>
          <a:p>
            <a:pPr algn="l"/>
            <a:r>
              <a:rPr lang="en-US" i="1" dirty="0" smtClean="0"/>
              <a:t>Your regionally, nationally and internationally recognized energy experts</a:t>
            </a:r>
            <a:endParaRPr lang="en-US" b="1" dirty="0" smtClean="0"/>
          </a:p>
          <a:p>
            <a:pPr algn="l"/>
            <a:endParaRPr lang="en-US" dirty="0"/>
          </a:p>
        </p:txBody>
      </p:sp>
      <p:pic>
        <p:nvPicPr>
          <p:cNvPr id="11" name="Picture 10" descr="CougarPP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-76200"/>
            <a:ext cx="1152144" cy="768096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219200" y="1371600"/>
            <a:ext cx="7239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lvl="1" algn="l">
              <a:defRPr/>
            </a:pP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Lucida Sans"/>
              </a:rPr>
              <a:t>Washington State Presents: </a:t>
            </a:r>
          </a:p>
          <a:p>
            <a:pPr marL="0" lvl="1" algn="l">
              <a:defRPr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Adventures in </a:t>
            </a:r>
          </a:p>
          <a:p>
            <a:pPr marL="0" lvl="1" algn="l">
              <a:defRPr/>
            </a:pP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Cooper Black" panose="0208090404030B020404" pitchFamily="18" charset="0"/>
              </a:rPr>
              <a:t>Alt Fuel/Vehicle Policy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Cooper Black" panose="0208090404030B020404" pitchFamily="18" charset="0"/>
              <a:ea typeface="+mj-ea"/>
              <a:cs typeface="+mj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219200" y="3810000"/>
            <a:ext cx="762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l" eaLnBrk="1" hangingPunct="1">
              <a:lnSpc>
                <a:spcPct val="75000"/>
              </a:lnSpc>
              <a:spcBef>
                <a:spcPts val="600"/>
              </a:spcBef>
              <a:defRPr/>
            </a:pPr>
            <a:r>
              <a:rPr 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Lucida Sans"/>
                <a:ea typeface="ＭＳ Ｐゴシック" charset="-128"/>
                <a:cs typeface="Arial" panose="020B0604020202020204" pitchFamily="34" charset="0"/>
              </a:rPr>
              <a:t>Jim Jensen</a:t>
            </a:r>
          </a:p>
          <a:p>
            <a:pPr marL="0" indent="0" algn="l">
              <a:buNone/>
              <a:defRPr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Lucida Sans"/>
                <a:cs typeface="Arial" panose="020B0604020202020204" pitchFamily="34" charset="0"/>
              </a:rPr>
              <a:t>Senior </a:t>
            </a:r>
            <a:r>
              <a:rPr lang="en-US" sz="1600" b="1" dirty="0" err="1" smtClean="0">
                <a:solidFill>
                  <a:schemeClr val="bg1">
                    <a:lumMod val="50000"/>
                  </a:schemeClr>
                </a:solidFill>
                <a:latin typeface="Lucida Sans"/>
                <a:cs typeface="Arial" panose="020B0604020202020204" pitchFamily="34" charset="0"/>
              </a:rPr>
              <a:t>Bioenergy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Lucida Sans"/>
                <a:cs typeface="Arial" panose="020B0604020202020204" pitchFamily="34" charset="0"/>
              </a:rPr>
              <a:t> and Alternative Fuels Specialist </a:t>
            </a:r>
          </a:p>
          <a:p>
            <a:pPr marL="0" lvl="1" algn="l" eaLnBrk="1" hangingPunct="1">
              <a:lnSpc>
                <a:spcPct val="75000"/>
              </a:lnSpc>
              <a:spcBef>
                <a:spcPts val="600"/>
              </a:spcBef>
              <a:defRPr/>
            </a:pPr>
            <a:r>
              <a:rPr lang="en-US" sz="1600" b="1" kern="0" dirty="0" smtClean="0">
                <a:solidFill>
                  <a:schemeClr val="bg1">
                    <a:lumMod val="50000"/>
                  </a:schemeClr>
                </a:solidFill>
                <a:latin typeface="Lucida Sans"/>
                <a:ea typeface="ＭＳ Ｐゴシック" charset="-128"/>
                <a:cs typeface="Arial" panose="020B0604020202020204" pitchFamily="34" charset="0"/>
              </a:rPr>
              <a:t>Washington </a:t>
            </a:r>
            <a:r>
              <a:rPr lang="en-US" sz="1600" b="1" kern="0" dirty="0">
                <a:solidFill>
                  <a:schemeClr val="bg1">
                    <a:lumMod val="50000"/>
                  </a:schemeClr>
                </a:solidFill>
                <a:latin typeface="Lucida Sans"/>
                <a:ea typeface="ＭＳ Ｐゴシック" charset="-128"/>
                <a:cs typeface="Arial" panose="020B0604020202020204" pitchFamily="34" charset="0"/>
              </a:rPr>
              <a:t>State University </a:t>
            </a:r>
            <a:r>
              <a:rPr lang="en-US" sz="1600" b="1" kern="0" dirty="0" smtClean="0">
                <a:solidFill>
                  <a:schemeClr val="bg1">
                    <a:lumMod val="50000"/>
                  </a:schemeClr>
                </a:solidFill>
                <a:latin typeface="Lucida Sans"/>
                <a:ea typeface="ＭＳ Ｐゴシック" charset="-128"/>
                <a:cs typeface="Arial" panose="020B0604020202020204" pitchFamily="34" charset="0"/>
              </a:rPr>
              <a:t>Energy </a:t>
            </a:r>
            <a:r>
              <a:rPr lang="en-US" sz="1600" b="1" kern="0" dirty="0">
                <a:solidFill>
                  <a:schemeClr val="bg1">
                    <a:lumMod val="50000"/>
                  </a:schemeClr>
                </a:solidFill>
                <a:latin typeface="Lucida Sans"/>
                <a:ea typeface="ＭＳ Ｐゴシック" charset="-128"/>
                <a:cs typeface="Arial" panose="020B0604020202020204" pitchFamily="34" charset="0"/>
              </a:rPr>
              <a:t>Program</a:t>
            </a:r>
          </a:p>
          <a:p>
            <a:pPr marL="0" lvl="1" algn="l" eaLnBrk="1" hangingPunct="1">
              <a:lnSpc>
                <a:spcPct val="85000"/>
              </a:lnSpc>
              <a:defRPr/>
            </a:pPr>
            <a:endParaRPr lang="en-US" sz="1600" b="1" kern="0" dirty="0" smtClean="0">
              <a:solidFill>
                <a:schemeClr val="bg1">
                  <a:lumMod val="50000"/>
                </a:schemeClr>
              </a:solidFill>
              <a:latin typeface="Lucida Sans"/>
              <a:ea typeface="ＭＳ Ｐゴシック" charset="-128"/>
              <a:cs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Lucida Sans"/>
                <a:cs typeface="Arial" panose="020B0604020202020204" pitchFamily="34" charset="0"/>
              </a:rPr>
              <a:t>360-956-2083</a:t>
            </a:r>
          </a:p>
          <a:p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Lucida Sans"/>
                <a:cs typeface="Arial" panose="020B0604020202020204" pitchFamily="34" charset="0"/>
              </a:rPr>
              <a:t>jensenj@energy.wsu.edu</a:t>
            </a:r>
          </a:p>
          <a:p>
            <a:pPr marL="0" indent="0" algn="l">
              <a:buNone/>
            </a:pPr>
            <a:endParaRPr lang="en-US" sz="1400" dirty="0">
              <a:latin typeface="Lucida Sans"/>
              <a:cs typeface="Arial" panose="020B0604020202020204" pitchFamily="34" charset="0"/>
            </a:endParaRPr>
          </a:p>
          <a:p>
            <a:pPr marL="0" lvl="1" algn="l" eaLnBrk="1" hangingPunct="1">
              <a:lnSpc>
                <a:spcPct val="75000"/>
              </a:lnSpc>
              <a:defRPr/>
            </a:pPr>
            <a:endParaRPr lang="en-US" sz="2800" kern="0" dirty="0" smtClean="0">
              <a:solidFill>
                <a:schemeClr val="accent2">
                  <a:lumMod val="75000"/>
                </a:schemeClr>
              </a:solidFill>
              <a:latin typeface="Lucida Sans"/>
              <a:ea typeface="ＭＳ Ｐゴシック" charset="-128"/>
            </a:endParaRPr>
          </a:p>
          <a:p>
            <a:pPr marL="0" lvl="1" algn="l" eaLnBrk="1" hangingPunct="1">
              <a:lnSpc>
                <a:spcPct val="75000"/>
              </a:lnSpc>
              <a:defRPr/>
            </a:pPr>
            <a:r>
              <a:rPr lang="en-US" sz="2000" b="1" kern="0" dirty="0" smtClean="0">
                <a:solidFill>
                  <a:schemeClr val="accent2">
                    <a:lumMod val="75000"/>
                  </a:schemeClr>
                </a:solidFill>
                <a:latin typeface="Lucida Sans"/>
                <a:ea typeface="ＭＳ Ｐゴシック" charset="-128"/>
              </a:rPr>
              <a:t>February 2014</a:t>
            </a:r>
            <a:endParaRPr lang="en-US" sz="2000" b="1" kern="0" dirty="0">
              <a:solidFill>
                <a:schemeClr val="accent2">
                  <a:lumMod val="75000"/>
                </a:schemeClr>
              </a:solidFill>
              <a:latin typeface="Lucida Sans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763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Lucida Sans"/>
              </a:rPr>
              <a:t>Total State Biodiesel Use</a:t>
            </a:r>
            <a:endParaRPr lang="en-US" sz="3600" dirty="0">
              <a:latin typeface="Lucida San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6667500" cy="488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8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5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553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>Act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>II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>Aviation 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>Biofuels</a:t>
            </a:r>
            <a:r>
              <a:rPr lang="en-US" dirty="0" smtClean="0">
                <a:latin typeface="Cooper Black" panose="0208090404030B020404" pitchFamily="18" charset="0"/>
              </a:rPr>
              <a:t/>
            </a:r>
            <a:br>
              <a:rPr lang="en-US" dirty="0" smtClean="0">
                <a:latin typeface="Cooper Black" panose="0208090404030B020404" pitchFamily="18" charset="0"/>
              </a:rPr>
            </a:br>
            <a:r>
              <a:rPr lang="en-US" dirty="0">
                <a:latin typeface="Cooper Black" panose="0208090404030B020404" pitchFamily="18" charset="0"/>
              </a:rPr>
              <a:t/>
            </a:r>
            <a:br>
              <a:rPr lang="en-US" dirty="0">
                <a:latin typeface="Cooper Black" panose="0208090404030B020404" pitchFamily="18" charset="0"/>
              </a:rPr>
            </a:br>
            <a:endParaRPr lang="en-US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3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z="3600" dirty="0" smtClean="0">
                <a:latin typeface="Lucida Sans"/>
              </a:rPr>
              <a:t>Washington Aviation Biofuel Initiatives</a:t>
            </a:r>
            <a:endParaRPr lang="en-US" sz="3600" dirty="0">
              <a:latin typeface="Lucida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6248400" cy="4525963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Lucida Sans"/>
              </a:rPr>
              <a:t>SAFN (Sustainable Aviation Fuels Northwest) </a:t>
            </a:r>
          </a:p>
          <a:p>
            <a:pPr lvl="1" indent="-342900"/>
            <a:r>
              <a:rPr lang="en-US" sz="2400" dirty="0" smtClean="0">
                <a:latin typeface="Lucida Sans"/>
              </a:rPr>
              <a:t>Launched in 2010 by Boeing, Alaska Airlines, Port of Seattle, Port of Portland, Spokane Intl Airport, WSU, Climate Solutions and 40 other stakeholders</a:t>
            </a:r>
          </a:p>
          <a:p>
            <a:pPr lvl="1" indent="-342900"/>
            <a:r>
              <a:rPr lang="en-US" sz="2400" dirty="0" smtClean="0">
                <a:latin typeface="Lucida Sans"/>
              </a:rPr>
              <a:t>Established the requirement for “drop in” biofuels</a:t>
            </a:r>
          </a:p>
          <a:p>
            <a:pPr lvl="1" indent="-342900"/>
            <a:r>
              <a:rPr lang="en-US" sz="2400" dirty="0" smtClean="0">
                <a:latin typeface="Lucida Sans"/>
              </a:rPr>
              <a:t>Other factors: sustainability, commercial scale, and economic viability</a:t>
            </a:r>
            <a:endParaRPr lang="en-US" sz="2400" dirty="0">
              <a:latin typeface="Lucida Sans"/>
            </a:endParaRPr>
          </a:p>
          <a:p>
            <a:r>
              <a:rPr lang="en-US" sz="2400" dirty="0" smtClean="0">
                <a:latin typeface="Lucida Sans"/>
              </a:rPr>
              <a:t>Aviation Biofuel Study </a:t>
            </a:r>
            <a:r>
              <a:rPr lang="en-US" sz="2400" dirty="0">
                <a:latin typeface="Lucida Sans"/>
              </a:rPr>
              <a:t>Group and Innovate Washington </a:t>
            </a:r>
            <a:r>
              <a:rPr lang="en-US" sz="2400" dirty="0" smtClean="0">
                <a:latin typeface="Lucida Sans"/>
              </a:rPr>
              <a:t>got the legislative mission to continue developments</a:t>
            </a:r>
            <a:endParaRPr lang="en-US" sz="2400" dirty="0">
              <a:latin typeface="Lucida Sans"/>
            </a:endParaRPr>
          </a:p>
          <a:p>
            <a:endParaRPr lang="en-US" sz="2400" dirty="0">
              <a:latin typeface="Lucida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2133600"/>
            <a:ext cx="1752600" cy="2554545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Lucida Sans"/>
              </a:rPr>
              <a:t>800</a:t>
            </a:r>
            <a:r>
              <a:rPr lang="en-US" sz="3600" dirty="0" smtClean="0">
                <a:latin typeface="Lucida Sans"/>
              </a:rPr>
              <a:t> million </a:t>
            </a:r>
            <a:r>
              <a:rPr lang="en-US" sz="3400" dirty="0" smtClean="0">
                <a:latin typeface="Lucida Sans"/>
              </a:rPr>
              <a:t>gallons</a:t>
            </a:r>
            <a:r>
              <a:rPr lang="en-US" sz="3600" dirty="0" smtClean="0">
                <a:latin typeface="Lucida Sans"/>
              </a:rPr>
              <a:t> </a:t>
            </a:r>
            <a:r>
              <a:rPr lang="en-US" sz="2800" dirty="0" smtClean="0">
                <a:latin typeface="Lucida Sans"/>
              </a:rPr>
              <a:t>per year</a:t>
            </a:r>
            <a:endParaRPr lang="en-US" sz="2800" dirty="0"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409293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z="3600" dirty="0" smtClean="0">
                <a:latin typeface="Lucida Sans"/>
              </a:rPr>
              <a:t>Aviation Biofuel Research</a:t>
            </a:r>
            <a:endParaRPr lang="en-US" sz="3600" dirty="0">
              <a:latin typeface="Lucida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3124200"/>
          </a:xfrm>
        </p:spPr>
        <p:txBody>
          <a:bodyPr/>
          <a:lstStyle/>
          <a:p>
            <a:r>
              <a:rPr lang="en-US" sz="2400" dirty="0">
                <a:latin typeface="Lucida Sans"/>
              </a:rPr>
              <a:t>NARA (Northwest Advanced Renewables Alliance): </a:t>
            </a:r>
            <a:endParaRPr lang="en-US" sz="2400" dirty="0" smtClean="0">
              <a:latin typeface="Lucida Sans"/>
            </a:endParaRPr>
          </a:p>
          <a:p>
            <a:pPr lvl="1"/>
            <a:r>
              <a:rPr lang="en-US" sz="2000" dirty="0" smtClean="0">
                <a:latin typeface="Lucida Sans"/>
              </a:rPr>
              <a:t>$</a:t>
            </a:r>
            <a:r>
              <a:rPr lang="en-US" sz="2000" dirty="0">
                <a:latin typeface="Lucida Sans"/>
              </a:rPr>
              <a:t>40 million for forest residuals </a:t>
            </a:r>
            <a:r>
              <a:rPr lang="en-US" sz="2000" dirty="0" smtClean="0">
                <a:latin typeface="Lucida Sans"/>
              </a:rPr>
              <a:t>research</a:t>
            </a:r>
          </a:p>
          <a:p>
            <a:pPr lvl="1"/>
            <a:r>
              <a:rPr lang="en-US" sz="2000" dirty="0" smtClean="0">
                <a:latin typeface="Lucida Sans"/>
              </a:rPr>
              <a:t>WSU leads the project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Lucida Sans"/>
              </a:rPr>
              <a:t>www.nararenewables.org</a:t>
            </a:r>
            <a:endParaRPr lang="en-US" sz="2000" dirty="0">
              <a:solidFill>
                <a:srgbClr val="FF0000"/>
              </a:solidFill>
              <a:latin typeface="Lucida Sans"/>
            </a:endParaRPr>
          </a:p>
          <a:p>
            <a:r>
              <a:rPr lang="en-US" sz="2400" dirty="0">
                <a:latin typeface="Lucida Sans"/>
              </a:rPr>
              <a:t>AHB (Advanced Hardwood Biofuels):  </a:t>
            </a:r>
            <a:endParaRPr lang="en-US" sz="2400" dirty="0" smtClean="0">
              <a:latin typeface="Lucida Sans"/>
            </a:endParaRPr>
          </a:p>
          <a:p>
            <a:pPr lvl="1"/>
            <a:r>
              <a:rPr lang="en-US" sz="2000" dirty="0" smtClean="0">
                <a:latin typeface="Lucida Sans"/>
              </a:rPr>
              <a:t>$</a:t>
            </a:r>
            <a:r>
              <a:rPr lang="en-US" sz="2000" dirty="0">
                <a:latin typeface="Lucida Sans"/>
              </a:rPr>
              <a:t>40 million for research about purpose-grown </a:t>
            </a:r>
            <a:r>
              <a:rPr lang="en-US" sz="2000" dirty="0" smtClean="0">
                <a:latin typeface="Lucida Sans"/>
              </a:rPr>
              <a:t>poplars</a:t>
            </a:r>
          </a:p>
          <a:p>
            <a:pPr lvl="1"/>
            <a:r>
              <a:rPr lang="en-US" sz="2000" dirty="0" smtClean="0">
                <a:latin typeface="Lucida Sans"/>
              </a:rPr>
              <a:t>UW leads this project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Lucida Sans"/>
              </a:rPr>
              <a:t>www.hardwoodbiofuels.org</a:t>
            </a:r>
            <a:endParaRPr lang="en-US" sz="2000" dirty="0">
              <a:solidFill>
                <a:srgbClr val="FF0000"/>
              </a:solidFill>
              <a:latin typeface="Lucida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399" y="5410200"/>
            <a:ext cx="8352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Lucida Sans"/>
              </a:rPr>
              <a:t>Northwest Wood-Based Biofuels + Co-Products Conference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Lucida Sans"/>
              </a:rPr>
              <a:t>April 28-30, Seattle, WA</a:t>
            </a:r>
            <a:endParaRPr lang="en-US" sz="2400" dirty="0">
              <a:solidFill>
                <a:srgbClr val="FF0000"/>
              </a:solidFill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1485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5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553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>Act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>III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>Electrification</a:t>
            </a:r>
            <a:r>
              <a:rPr lang="en-US" dirty="0" smtClean="0">
                <a:latin typeface="Cooper Black" panose="0208090404030B020404" pitchFamily="18" charset="0"/>
              </a:rPr>
              <a:t/>
            </a:r>
            <a:br>
              <a:rPr lang="en-US" dirty="0" smtClean="0">
                <a:latin typeface="Cooper Black" panose="0208090404030B020404" pitchFamily="18" charset="0"/>
              </a:rPr>
            </a:br>
            <a:r>
              <a:rPr lang="en-US" dirty="0">
                <a:latin typeface="Cooper Black" panose="0208090404030B020404" pitchFamily="18" charset="0"/>
              </a:rPr>
              <a:t/>
            </a:r>
            <a:br>
              <a:rPr lang="en-US" dirty="0">
                <a:latin typeface="Cooper Black" panose="0208090404030B020404" pitchFamily="18" charset="0"/>
              </a:rPr>
            </a:br>
            <a:endParaRPr lang="en-US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91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z="3600" dirty="0" smtClean="0"/>
              <a:t>An </a:t>
            </a:r>
            <a:r>
              <a:rPr lang="en-US" sz="3600" dirty="0"/>
              <a:t>Act Relating to Electric </a:t>
            </a:r>
            <a:r>
              <a:rPr lang="en-US" sz="3600" dirty="0" smtClean="0"/>
              <a:t>Vehicles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Lucida Sans"/>
              </a:rPr>
              <a:t>HB 1481, passed by the Legislature in 2009 </a:t>
            </a:r>
            <a:endParaRPr lang="en-US" sz="2400" dirty="0">
              <a:latin typeface="Lucida Sans"/>
            </a:endParaRPr>
          </a:p>
          <a:p>
            <a:pPr lvl="0"/>
            <a:r>
              <a:rPr lang="en-US" sz="2400" dirty="0">
                <a:latin typeface="Lucida Sans"/>
              </a:rPr>
              <a:t>Directions to develop a model ordinance and guidance document for charging infrastructure</a:t>
            </a:r>
          </a:p>
          <a:p>
            <a:pPr lvl="0"/>
            <a:r>
              <a:rPr lang="en-US" sz="2400" dirty="0">
                <a:latin typeface="Lucida Sans"/>
              </a:rPr>
              <a:t>Directions to local governments to revise development regulations </a:t>
            </a:r>
          </a:p>
          <a:p>
            <a:pPr lvl="0"/>
            <a:r>
              <a:rPr lang="en-US" sz="2400" dirty="0">
                <a:latin typeface="Lucida Sans"/>
              </a:rPr>
              <a:t>Directions to revise, as appropriate, the state building and electrical codes</a:t>
            </a:r>
          </a:p>
          <a:p>
            <a:pPr lvl="0"/>
            <a:r>
              <a:rPr lang="en-US" sz="2400" dirty="0">
                <a:latin typeface="Lucida Sans"/>
              </a:rPr>
              <a:t>Sales tax exemptions for electric vehicles and charging </a:t>
            </a:r>
            <a:r>
              <a:rPr lang="en-US" sz="2400" dirty="0" smtClean="0">
                <a:latin typeface="Lucida Sans"/>
              </a:rPr>
              <a:t>infrastructure (sunset 2015)</a:t>
            </a:r>
            <a:endParaRPr lang="en-US" sz="2400" dirty="0">
              <a:latin typeface="Lucida Sans"/>
            </a:endParaRPr>
          </a:p>
          <a:p>
            <a:pPr lvl="0"/>
            <a:r>
              <a:rPr lang="en-US" sz="2400" dirty="0">
                <a:latin typeface="Lucida Sans"/>
              </a:rPr>
              <a:t>Support for WSDOT </a:t>
            </a:r>
            <a:r>
              <a:rPr lang="en-US" sz="2400" dirty="0" smtClean="0">
                <a:latin typeface="Lucida Sans"/>
              </a:rPr>
              <a:t>alternative </a:t>
            </a:r>
            <a:r>
              <a:rPr lang="en-US" sz="2400" dirty="0">
                <a:latin typeface="Lucida Sans"/>
              </a:rPr>
              <a:t>fuels </a:t>
            </a:r>
            <a:r>
              <a:rPr lang="en-US" sz="2400" dirty="0" smtClean="0">
                <a:latin typeface="Lucida Sans"/>
              </a:rPr>
              <a:t>corridor</a:t>
            </a:r>
            <a:endParaRPr lang="en-US" sz="2400" dirty="0"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12873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600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Lucida Sans"/>
              </a:rPr>
              <a:t>More Steps </a:t>
            </a:r>
            <a:endParaRPr lang="en-US" sz="3600" dirty="0">
              <a:latin typeface="Lucida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6172200" cy="44196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Lucida Sans"/>
              </a:rPr>
              <a:t>An Act Relating to Electric Vehicle Battery Charging </a:t>
            </a:r>
            <a:r>
              <a:rPr lang="en-US" sz="2400" dirty="0" smtClean="0">
                <a:latin typeface="Lucida Sans"/>
              </a:rPr>
              <a:t>Facilities (HB 1571) - passed in 2011 to limit regulation of EVSE </a:t>
            </a:r>
            <a:endParaRPr lang="en-US" sz="2400" dirty="0">
              <a:latin typeface="Lucida Sans"/>
            </a:endParaRPr>
          </a:p>
          <a:p>
            <a:pPr marL="400050" lvl="1" indent="0">
              <a:buNone/>
            </a:pPr>
            <a:r>
              <a:rPr lang="en-US" sz="2400" dirty="0" smtClean="0">
                <a:latin typeface="Lucida Sans"/>
              </a:rPr>
              <a:t>Keeps Utilities </a:t>
            </a:r>
            <a:r>
              <a:rPr lang="en-US" sz="2400" dirty="0">
                <a:latin typeface="Lucida Sans"/>
              </a:rPr>
              <a:t>and Transportation </a:t>
            </a:r>
            <a:r>
              <a:rPr lang="en-US" sz="2400" dirty="0" smtClean="0">
                <a:latin typeface="Lucida Sans"/>
              </a:rPr>
              <a:t>Commission from regulating </a:t>
            </a:r>
            <a:r>
              <a:rPr lang="en-US" sz="2400" dirty="0">
                <a:latin typeface="Lucida Sans"/>
              </a:rPr>
              <a:t>rates, services, facilities, and practices </a:t>
            </a:r>
            <a:r>
              <a:rPr lang="en-US" sz="2400" dirty="0" smtClean="0">
                <a:latin typeface="Lucida Sans"/>
              </a:rPr>
              <a:t>of facilities offering EVSE (unless otherwise regulated by UTC)</a:t>
            </a:r>
          </a:p>
          <a:p>
            <a:r>
              <a:rPr lang="en-US" sz="2400" dirty="0">
                <a:latin typeface="Lucida Sans"/>
              </a:rPr>
              <a:t>Electrical charging in state’s fleet parking and maintenance facilities by December 31, 2015 “to the extent practicable.” </a:t>
            </a:r>
            <a:r>
              <a:rPr lang="en-US" sz="2400" dirty="0" smtClean="0">
                <a:latin typeface="Lucida Sans"/>
              </a:rPr>
              <a:t>  </a:t>
            </a:r>
            <a:r>
              <a:rPr lang="en-US" sz="2400" i="1" dirty="0" smtClean="0">
                <a:latin typeface="Lucida Sans"/>
              </a:rPr>
              <a:t>RCW </a:t>
            </a:r>
            <a:r>
              <a:rPr lang="en-US" sz="2400" i="1" dirty="0">
                <a:latin typeface="Lucida Sans"/>
              </a:rPr>
              <a:t>43.19.648 </a:t>
            </a:r>
            <a:endParaRPr lang="en-US" sz="2400" dirty="0">
              <a:latin typeface="Lucida Sans"/>
            </a:endParaRPr>
          </a:p>
          <a:p>
            <a:pPr lvl="0"/>
            <a:endParaRPr lang="en-US" sz="2400" dirty="0" smtClean="0">
              <a:latin typeface="Lucida Sans"/>
            </a:endParaRPr>
          </a:p>
          <a:p>
            <a:pPr lvl="0"/>
            <a:endParaRPr lang="en-US" sz="2400" dirty="0">
              <a:latin typeface="Lucida San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" t="4671" r="13547" b="9988"/>
          <a:stretch/>
        </p:blipFill>
        <p:spPr bwMode="auto">
          <a:xfrm>
            <a:off x="6781800" y="2028497"/>
            <a:ext cx="2015398" cy="3000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2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5562600" cy="19812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Lucida Sans"/>
              </a:rPr>
              <a:t>Washington’s Electric </a:t>
            </a:r>
            <a:r>
              <a:rPr lang="en-US" sz="3600" dirty="0" smtClean="0">
                <a:latin typeface="Lucida Sans"/>
              </a:rPr>
              <a:t>Highways </a:t>
            </a:r>
            <a:endParaRPr lang="en-US" sz="3600" dirty="0">
              <a:latin typeface="Lucida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41537"/>
            <a:ext cx="4724400" cy="4525963"/>
          </a:xfrm>
        </p:spPr>
        <p:txBody>
          <a:bodyPr/>
          <a:lstStyle/>
          <a:p>
            <a:r>
              <a:rPr lang="en-US" sz="2400" dirty="0" smtClean="0">
                <a:latin typeface="Lucida Sans"/>
              </a:rPr>
              <a:t>Multiple locations of Level 2 </a:t>
            </a:r>
            <a:r>
              <a:rPr lang="en-US" sz="2400" dirty="0">
                <a:latin typeface="Lucida Sans"/>
              </a:rPr>
              <a:t>and </a:t>
            </a:r>
            <a:r>
              <a:rPr lang="en-US" sz="2400" dirty="0" smtClean="0">
                <a:latin typeface="Lucida Sans"/>
              </a:rPr>
              <a:t>DC Fast service</a:t>
            </a:r>
          </a:p>
          <a:p>
            <a:r>
              <a:rPr lang="en-US" sz="2400" dirty="0" err="1" smtClean="0">
                <a:latin typeface="Lucida Sans"/>
              </a:rPr>
              <a:t>Aerovironment</a:t>
            </a:r>
            <a:r>
              <a:rPr lang="en-US" sz="2400" dirty="0" smtClean="0">
                <a:latin typeface="Lucida Sans"/>
              </a:rPr>
              <a:t> EVSE</a:t>
            </a:r>
          </a:p>
          <a:p>
            <a:r>
              <a:rPr lang="en-US" sz="2400" dirty="0">
                <a:latin typeface="Lucida Sans"/>
              </a:rPr>
              <a:t>West Coast Electric Highway (I-5 corridor)</a:t>
            </a:r>
          </a:p>
          <a:p>
            <a:r>
              <a:rPr lang="en-US" sz="2400" dirty="0">
                <a:latin typeface="Lucida Sans"/>
              </a:rPr>
              <a:t>Stevens Pass Green Byway (Highway 2) </a:t>
            </a:r>
          </a:p>
          <a:p>
            <a:r>
              <a:rPr lang="en-US" sz="2400" dirty="0" smtClean="0">
                <a:latin typeface="Lucida Sans"/>
              </a:rPr>
              <a:t>Expanding along I-90 toward the east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4225"/>
            <a:ext cx="3374848" cy="654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0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z="3600" dirty="0">
                <a:latin typeface="Lucida Sans"/>
              </a:rPr>
              <a:t>State </a:t>
            </a:r>
            <a:r>
              <a:rPr lang="en-US" sz="3600" dirty="0" smtClean="0">
                <a:latin typeface="Lucida Sans"/>
              </a:rPr>
              <a:t>Embraces Electrification</a:t>
            </a:r>
            <a:endParaRPr lang="en-US" sz="3600" dirty="0">
              <a:latin typeface="Lucida San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5" y="1295400"/>
            <a:ext cx="7040837" cy="5263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71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5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553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>Act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>IV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>State Action</a:t>
            </a:r>
            <a:r>
              <a:rPr lang="en-US" dirty="0" smtClean="0">
                <a:latin typeface="Cooper Black" panose="0208090404030B020404" pitchFamily="18" charset="0"/>
              </a:rPr>
              <a:t/>
            </a:r>
            <a:br>
              <a:rPr lang="en-US" dirty="0" smtClean="0">
                <a:latin typeface="Cooper Black" panose="0208090404030B020404" pitchFamily="18" charset="0"/>
              </a:rPr>
            </a:br>
            <a:r>
              <a:rPr lang="en-US" dirty="0">
                <a:latin typeface="Cooper Black" panose="0208090404030B020404" pitchFamily="18" charset="0"/>
              </a:rPr>
              <a:t/>
            </a:r>
            <a:br>
              <a:rPr lang="en-US" dirty="0">
                <a:latin typeface="Cooper Black" panose="0208090404030B020404" pitchFamily="18" charset="0"/>
              </a:rPr>
            </a:br>
            <a:endParaRPr lang="en-US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2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5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57726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>Prelude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>Hybrids</a:t>
            </a:r>
            <a:r>
              <a:rPr lang="en-US" dirty="0" smtClean="0">
                <a:latin typeface="Cooper Black" panose="0208090404030B020404" pitchFamily="18" charset="0"/>
              </a:rPr>
              <a:t/>
            </a:r>
            <a:br>
              <a:rPr lang="en-US" dirty="0" smtClean="0">
                <a:latin typeface="Cooper Black" panose="0208090404030B020404" pitchFamily="18" charset="0"/>
              </a:rPr>
            </a:br>
            <a:r>
              <a:rPr lang="en-US" dirty="0">
                <a:latin typeface="Cooper Black" panose="0208090404030B020404" pitchFamily="18" charset="0"/>
              </a:rPr>
              <a:t/>
            </a:r>
            <a:br>
              <a:rPr lang="en-US" dirty="0">
                <a:latin typeface="Cooper Black" panose="0208090404030B020404" pitchFamily="18" charset="0"/>
              </a:rPr>
            </a:br>
            <a:endParaRPr lang="en-US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z="3600" dirty="0" smtClean="0">
                <a:latin typeface="Lucida Sans"/>
              </a:rPr>
              <a:t>Cleaner Energy Act</a:t>
            </a:r>
            <a:endParaRPr lang="en-US" sz="3600" dirty="0">
              <a:latin typeface="Lucida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038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400" dirty="0" smtClean="0">
                <a:latin typeface="Lucida Sans"/>
              </a:rPr>
              <a:t>HB 1303 established a statewide 100% alt fuel mandate for state</a:t>
            </a:r>
            <a:r>
              <a:rPr lang="en-US" sz="2400" dirty="0">
                <a:latin typeface="Lucida Sans"/>
              </a:rPr>
              <a:t> </a:t>
            </a:r>
            <a:r>
              <a:rPr lang="en-US" sz="2400" dirty="0" smtClean="0">
                <a:latin typeface="Lucida Sans"/>
              </a:rPr>
              <a:t>agencies and </a:t>
            </a:r>
            <a:r>
              <a:rPr lang="en-US" sz="2400" dirty="0">
                <a:latin typeface="Lucida Sans"/>
              </a:rPr>
              <a:t>local </a:t>
            </a:r>
            <a:r>
              <a:rPr lang="en-US" sz="2400" dirty="0" smtClean="0">
                <a:latin typeface="Lucida Sans"/>
              </a:rPr>
              <a:t>governments to the “extent practicable”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Lucida Sans"/>
              </a:rPr>
              <a:t>State agencies: </a:t>
            </a:r>
            <a:r>
              <a:rPr lang="en-US" sz="2400" dirty="0">
                <a:latin typeface="Lucida Sans"/>
              </a:rPr>
              <a:t>40% by June 1, 2013 and 100% by June 1, </a:t>
            </a:r>
            <a:r>
              <a:rPr lang="en-US" sz="2400" dirty="0" smtClean="0">
                <a:latin typeface="Lucida Sans"/>
              </a:rPr>
              <a:t>2015 (</a:t>
            </a:r>
            <a:r>
              <a:rPr lang="en-US" sz="2400" dirty="0">
                <a:latin typeface="Lucida Sans"/>
              </a:rPr>
              <a:t>WSDOT obligations subject to available </a:t>
            </a:r>
            <a:r>
              <a:rPr lang="en-US" sz="2400" dirty="0" smtClean="0">
                <a:latin typeface="Lucida Sans"/>
              </a:rPr>
              <a:t>funds)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Lucida Sans"/>
              </a:rPr>
              <a:t>Local governments: 100% by June 1, 2018</a:t>
            </a:r>
          </a:p>
          <a:p>
            <a:pPr>
              <a:spcBef>
                <a:spcPts val="600"/>
              </a:spcBef>
            </a:pPr>
            <a:r>
              <a:rPr lang="en-US" sz="2400" dirty="0" smtClean="0">
                <a:latin typeface="Lucida Sans"/>
              </a:rPr>
              <a:t>Process to define </a:t>
            </a:r>
            <a:r>
              <a:rPr lang="en-US" sz="2400" dirty="0">
                <a:latin typeface="Lucida Sans"/>
              </a:rPr>
              <a:t>“practicability” and how agencies will be evaluated in efforts to operate publicly owned vessels, vehicles and construction equipment from electricity or biofuel, “to the extent practicable” </a:t>
            </a:r>
          </a:p>
          <a:p>
            <a:pPr>
              <a:spcBef>
                <a:spcPts val="600"/>
              </a:spcBef>
            </a:pPr>
            <a:endParaRPr lang="en-US" sz="2400" dirty="0">
              <a:latin typeface="Lucida Sans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87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dirty="0">
                <a:latin typeface="Lucida Sans"/>
              </a:rPr>
              <a:t>State Agency Rule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5867400" cy="4495800"/>
          </a:xfrm>
        </p:spPr>
        <p:txBody>
          <a:bodyPr/>
          <a:lstStyle/>
          <a:p>
            <a:r>
              <a:rPr lang="en-US" sz="2400" dirty="0" smtClean="0">
                <a:latin typeface="Lucida Sans"/>
              </a:rPr>
              <a:t>2013 Work </a:t>
            </a:r>
            <a:r>
              <a:rPr lang="en-US" sz="2400" dirty="0">
                <a:latin typeface="Lucida Sans"/>
              </a:rPr>
              <a:t>Group: Commerce, WSU Energy Program, WSDOT, Ecology, Agriculture and Enterprise Services </a:t>
            </a:r>
          </a:p>
          <a:p>
            <a:r>
              <a:rPr lang="en-US" sz="2400" dirty="0" smtClean="0">
                <a:latin typeface="Lucida Sans"/>
              </a:rPr>
              <a:t>Definitions for various elements </a:t>
            </a:r>
            <a:endParaRPr lang="en-US" sz="2400" dirty="0">
              <a:latin typeface="Lucida Sans"/>
            </a:endParaRPr>
          </a:p>
          <a:p>
            <a:r>
              <a:rPr lang="en-US" sz="2400" dirty="0" smtClean="0">
                <a:latin typeface="Lucida Sans"/>
              </a:rPr>
              <a:t>Existing </a:t>
            </a:r>
            <a:r>
              <a:rPr lang="en-US" sz="2400" dirty="0">
                <a:latin typeface="Lucida Sans"/>
              </a:rPr>
              <a:t>s</a:t>
            </a:r>
            <a:r>
              <a:rPr lang="en-US" sz="2400" dirty="0" smtClean="0">
                <a:latin typeface="Lucida Sans"/>
              </a:rPr>
              <a:t>tate </a:t>
            </a:r>
            <a:r>
              <a:rPr lang="en-US" sz="2400" dirty="0">
                <a:latin typeface="Lucida Sans"/>
              </a:rPr>
              <a:t>and </a:t>
            </a:r>
            <a:r>
              <a:rPr lang="en-US" sz="2400" dirty="0" smtClean="0">
                <a:latin typeface="Lucida Sans"/>
              </a:rPr>
              <a:t>federal </a:t>
            </a:r>
            <a:r>
              <a:rPr lang="en-US" sz="2400" dirty="0">
                <a:latin typeface="Lucida Sans"/>
              </a:rPr>
              <a:t>p</a:t>
            </a:r>
            <a:r>
              <a:rPr lang="en-US" sz="2400" dirty="0" smtClean="0">
                <a:latin typeface="Lucida Sans"/>
              </a:rPr>
              <a:t>olicies </a:t>
            </a:r>
            <a:r>
              <a:rPr lang="en-US" sz="2400" dirty="0">
                <a:latin typeface="Lucida Sans"/>
              </a:rPr>
              <a:t>and </a:t>
            </a:r>
            <a:r>
              <a:rPr lang="en-US" sz="2400" dirty="0" smtClean="0">
                <a:latin typeface="Lucida Sans"/>
              </a:rPr>
              <a:t>programs </a:t>
            </a:r>
            <a:endParaRPr lang="en-US" sz="2400" dirty="0">
              <a:latin typeface="Lucida Sans"/>
            </a:endParaRPr>
          </a:p>
          <a:p>
            <a:r>
              <a:rPr lang="en-US" sz="2400" dirty="0" smtClean="0">
                <a:latin typeface="Lucida Sans"/>
              </a:rPr>
              <a:t>Data </a:t>
            </a:r>
            <a:r>
              <a:rPr lang="en-US" sz="2400" dirty="0">
                <a:latin typeface="Lucida Sans"/>
              </a:rPr>
              <a:t>g</a:t>
            </a:r>
            <a:r>
              <a:rPr lang="en-US" sz="2400" dirty="0" smtClean="0">
                <a:latin typeface="Lucida Sans"/>
              </a:rPr>
              <a:t>athering </a:t>
            </a:r>
            <a:r>
              <a:rPr lang="en-US" sz="2400" dirty="0">
                <a:latin typeface="Lucida Sans"/>
              </a:rPr>
              <a:t>&amp; </a:t>
            </a:r>
            <a:r>
              <a:rPr lang="en-US" sz="2400" dirty="0" smtClean="0">
                <a:latin typeface="Lucida Sans"/>
              </a:rPr>
              <a:t>tracking </a:t>
            </a:r>
            <a:endParaRPr lang="en-US" sz="2400" dirty="0">
              <a:latin typeface="Lucida Sans"/>
            </a:endParaRPr>
          </a:p>
          <a:p>
            <a:r>
              <a:rPr lang="en-US" sz="2400" dirty="0" smtClean="0">
                <a:latin typeface="Lucida Sans"/>
              </a:rPr>
              <a:t>Motor </a:t>
            </a:r>
            <a:r>
              <a:rPr lang="en-US" sz="2400" dirty="0">
                <a:latin typeface="Lucida Sans"/>
              </a:rPr>
              <a:t>p</a:t>
            </a:r>
            <a:r>
              <a:rPr lang="en-US" sz="2400" dirty="0" smtClean="0">
                <a:latin typeface="Lucida Sans"/>
              </a:rPr>
              <a:t>ool </a:t>
            </a:r>
            <a:r>
              <a:rPr lang="en-US" sz="2400" dirty="0">
                <a:latin typeface="Lucida Sans"/>
              </a:rPr>
              <a:t>c</a:t>
            </a:r>
            <a:r>
              <a:rPr lang="en-US" sz="2400" dirty="0" smtClean="0">
                <a:latin typeface="Lucida Sans"/>
              </a:rPr>
              <a:t>onsolidation </a:t>
            </a:r>
          </a:p>
          <a:p>
            <a:r>
              <a:rPr lang="en-US" sz="2400" dirty="0" smtClean="0">
                <a:latin typeface="Lucida Sans"/>
              </a:rPr>
              <a:t>Focus on top tier – the “Sweet 16” </a:t>
            </a:r>
          </a:p>
          <a:p>
            <a:pPr marL="400050" lvl="1" indent="0">
              <a:buNone/>
            </a:pPr>
            <a:r>
              <a:rPr lang="en-US" sz="2400" dirty="0" smtClean="0">
                <a:latin typeface="Lucida Sans"/>
              </a:rPr>
              <a:t>= 98% of state fuel use</a:t>
            </a:r>
            <a:endParaRPr lang="en-US" sz="2400" dirty="0"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6348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dirty="0" smtClean="0">
                <a:latin typeface="Lucida Sans"/>
              </a:rPr>
              <a:t>Key Considerations</a:t>
            </a:r>
            <a:endParaRPr lang="en-US" sz="3600" dirty="0">
              <a:latin typeface="Lucida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i="1" dirty="0">
                <a:latin typeface="Lucida Sans"/>
              </a:rPr>
              <a:t>Criteria and thresholds… </a:t>
            </a:r>
            <a:endParaRPr lang="en-US" sz="2400" dirty="0">
              <a:latin typeface="Lucida Sans"/>
            </a:endParaRPr>
          </a:p>
          <a:p>
            <a:r>
              <a:rPr lang="en-US" sz="2400" dirty="0">
                <a:latin typeface="Lucida Sans"/>
              </a:rPr>
              <a:t>Functional Differences: Equipment and fuels </a:t>
            </a:r>
          </a:p>
          <a:p>
            <a:r>
              <a:rPr lang="en-US" sz="2400" dirty="0">
                <a:latin typeface="Lucida Sans"/>
              </a:rPr>
              <a:t>Duty Cycles: Timelines and lifecycle costs </a:t>
            </a:r>
          </a:p>
          <a:p>
            <a:r>
              <a:rPr lang="en-US" sz="2400" dirty="0">
                <a:latin typeface="Lucida Sans"/>
              </a:rPr>
              <a:t>Fleet Size: Volume of fuel, number of vehicles </a:t>
            </a:r>
          </a:p>
          <a:p>
            <a:r>
              <a:rPr lang="en-US" sz="2400" dirty="0">
                <a:latin typeface="Lucida Sans"/>
              </a:rPr>
              <a:t>Geographic Availability: Infrastructure, seasonality </a:t>
            </a:r>
          </a:p>
          <a:p>
            <a:r>
              <a:rPr lang="en-US" sz="2400" dirty="0">
                <a:latin typeface="Lucida Sans"/>
              </a:rPr>
              <a:t>Program Implementation: Administrative cost, integration </a:t>
            </a:r>
          </a:p>
          <a:p>
            <a:r>
              <a:rPr lang="en-US" sz="2400" dirty="0">
                <a:latin typeface="Lucida Sans"/>
              </a:rPr>
              <a:t>Phased Approach: Different fuel applications or quantities </a:t>
            </a:r>
          </a:p>
        </p:txBody>
      </p:sp>
    </p:spTree>
    <p:extLst>
      <p:ext uri="{BB962C8B-B14F-4D97-AF65-F5344CB8AC3E}">
        <p14:creationId xmlns:p14="http://schemas.microsoft.com/office/powerpoint/2010/main" val="339188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dirty="0" smtClean="0">
                <a:latin typeface="Lucida Sans"/>
              </a:rPr>
              <a:t>It is Considered Practicable…</a:t>
            </a:r>
            <a:endParaRPr lang="en-US" sz="3600" dirty="0">
              <a:latin typeface="Lucida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 smtClean="0">
                <a:latin typeface="Lucida Sans"/>
              </a:rPr>
              <a:t>Biodiesel: it is considered practicable for agencies to</a:t>
            </a:r>
          </a:p>
          <a:p>
            <a:pPr lvl="1"/>
            <a:r>
              <a:rPr lang="en-US" sz="3100" dirty="0" smtClean="0">
                <a:latin typeface="Lucida Sans"/>
              </a:rPr>
              <a:t>use a minimum of B20 on an annualized basis when purchasing fuel through the state procurement system</a:t>
            </a:r>
          </a:p>
          <a:p>
            <a:pPr lvl="1"/>
            <a:r>
              <a:rPr lang="en-US" sz="3100" dirty="0" smtClean="0">
                <a:latin typeface="Lucida Sans"/>
              </a:rPr>
              <a:t>make good faith efforts to procure a minimum of B20 when purchasing retail fuel</a:t>
            </a:r>
          </a:p>
          <a:p>
            <a:r>
              <a:rPr lang="en-US" sz="3100" dirty="0" smtClean="0">
                <a:latin typeface="Lucida Sans"/>
              </a:rPr>
              <a:t>Plug-In Electric Vehicles (sedans and delivery vans):</a:t>
            </a:r>
          </a:p>
          <a:p>
            <a:pPr lvl="1"/>
            <a:r>
              <a:rPr lang="en-US" sz="3100" dirty="0" smtClean="0">
                <a:latin typeface="Lucida Sans"/>
              </a:rPr>
              <a:t>due for replacement prior to January 1, 2018</a:t>
            </a:r>
          </a:p>
          <a:p>
            <a:pPr lvl="1"/>
            <a:r>
              <a:rPr lang="en-US" sz="3100" dirty="0" smtClean="0">
                <a:latin typeface="Lucida Sans"/>
              </a:rPr>
              <a:t>anticipated range of no more than 60 miles/day</a:t>
            </a:r>
          </a:p>
          <a:p>
            <a:pPr lvl="1"/>
            <a:r>
              <a:rPr lang="en-US" sz="3100" dirty="0" smtClean="0">
                <a:latin typeface="Lucida Sans"/>
              </a:rPr>
              <a:t>lifecycle cost within 5% of an equivalent hybrid</a:t>
            </a:r>
          </a:p>
          <a:p>
            <a:r>
              <a:rPr lang="en-US" sz="3100" dirty="0" smtClean="0">
                <a:latin typeface="Lucida Sans"/>
              </a:rPr>
              <a:t>Ethanol: already E10; make good faith efforts to procure E85 for flex fuel vehicles</a:t>
            </a:r>
          </a:p>
          <a:p>
            <a:r>
              <a:rPr lang="en-US" sz="3100" dirty="0" smtClean="0">
                <a:latin typeface="Lucida Sans"/>
              </a:rPr>
              <a:t>RNG: actively assess opportunities for </a:t>
            </a:r>
            <a:r>
              <a:rPr lang="en-US" sz="3100" dirty="0" err="1" smtClean="0">
                <a:latin typeface="Lucida Sans"/>
              </a:rPr>
              <a:t>nat</a:t>
            </a:r>
            <a:r>
              <a:rPr lang="en-US" sz="3100" dirty="0" smtClean="0">
                <a:latin typeface="Lucida Sans"/>
              </a:rPr>
              <a:t> gas vehicles</a:t>
            </a:r>
          </a:p>
          <a:p>
            <a:r>
              <a:rPr lang="en-US" sz="3100" dirty="0" smtClean="0">
                <a:latin typeface="Lucida Sans"/>
              </a:rPr>
              <a:t>Other: propane, CNG/LNG, may be substituted if electricity and biofuels are not practicable</a:t>
            </a:r>
          </a:p>
          <a:p>
            <a:endParaRPr lang="en-US" sz="2400" dirty="0"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923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Lucida Sans"/>
              </a:rPr>
              <a:t>Alt Fuel-Vehicle Tech Assistance </a:t>
            </a:r>
            <a:r>
              <a:rPr lang="en-US" sz="3600" dirty="0" smtClean="0">
                <a:latin typeface="Lucida Sans"/>
              </a:rPr>
              <a:t>Group</a:t>
            </a:r>
            <a:endParaRPr lang="en-US" sz="3600" dirty="0">
              <a:latin typeface="Lucida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2514600"/>
          </a:xfrm>
        </p:spPr>
        <p:txBody>
          <a:bodyPr/>
          <a:lstStyle/>
          <a:p>
            <a:r>
              <a:rPr lang="en-US" sz="2400" dirty="0" smtClean="0">
                <a:latin typeface="Lucida Sans"/>
              </a:rPr>
              <a:t>Quarterly </a:t>
            </a:r>
            <a:r>
              <a:rPr lang="en-US" sz="2400" dirty="0">
                <a:latin typeface="Lucida Sans"/>
              </a:rPr>
              <a:t>Meetings </a:t>
            </a:r>
          </a:p>
          <a:p>
            <a:r>
              <a:rPr lang="en-US" sz="2400" dirty="0">
                <a:latin typeface="Lucida Sans"/>
              </a:rPr>
              <a:t>Ongoing Support (Commerce, WSU Energy Program, Agriculture and Western Washington Clean Cities) </a:t>
            </a:r>
          </a:p>
          <a:p>
            <a:r>
              <a:rPr lang="en-US" sz="2400" dirty="0">
                <a:latin typeface="Lucida Sans"/>
              </a:rPr>
              <a:t>Local Governments &amp; Trade Associations </a:t>
            </a:r>
          </a:p>
          <a:p>
            <a:r>
              <a:rPr lang="en-US" sz="2400" dirty="0">
                <a:latin typeface="Lucida Sans"/>
              </a:rPr>
              <a:t>Integrated Reporting </a:t>
            </a:r>
          </a:p>
        </p:txBody>
      </p:sp>
    </p:spTree>
    <p:extLst>
      <p:ext uri="{BB962C8B-B14F-4D97-AF65-F5344CB8AC3E}">
        <p14:creationId xmlns:p14="http://schemas.microsoft.com/office/powerpoint/2010/main" val="340764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z="3600" dirty="0">
                <a:latin typeface="Lucida Sans"/>
              </a:rPr>
              <a:t>Ongoing Technical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sz="2400" dirty="0" smtClean="0">
                <a:latin typeface="Lucida Sans"/>
              </a:rPr>
              <a:t>Report </a:t>
            </a:r>
            <a:r>
              <a:rPr lang="en-US" sz="2400" dirty="0">
                <a:latin typeface="Lucida Sans"/>
              </a:rPr>
              <a:t>to Legislature </a:t>
            </a:r>
            <a:r>
              <a:rPr lang="en-US" sz="2400" dirty="0" smtClean="0">
                <a:latin typeface="Lucida Sans"/>
              </a:rPr>
              <a:t>on early results</a:t>
            </a:r>
            <a:endParaRPr lang="en-US" sz="2400" dirty="0">
              <a:latin typeface="Lucida Sans"/>
            </a:endParaRPr>
          </a:p>
          <a:p>
            <a:r>
              <a:rPr lang="en-US" sz="2400" dirty="0" smtClean="0">
                <a:latin typeface="Lucida Sans"/>
              </a:rPr>
              <a:t>New vehicle procurement </a:t>
            </a:r>
            <a:endParaRPr lang="en-US" sz="2400" dirty="0">
              <a:latin typeface="Lucida Sans"/>
            </a:endParaRPr>
          </a:p>
          <a:p>
            <a:r>
              <a:rPr lang="en-US" sz="2400" dirty="0">
                <a:latin typeface="Lucida Sans"/>
              </a:rPr>
              <a:t>“Total </a:t>
            </a:r>
            <a:r>
              <a:rPr lang="en-US" sz="2400" dirty="0" smtClean="0">
                <a:latin typeface="Lucida Sans"/>
              </a:rPr>
              <a:t>cost </a:t>
            </a:r>
            <a:r>
              <a:rPr lang="en-US" sz="2400" dirty="0">
                <a:latin typeface="Lucida Sans"/>
              </a:rPr>
              <a:t>of </a:t>
            </a:r>
            <a:r>
              <a:rPr lang="en-US" sz="2400" dirty="0" smtClean="0">
                <a:latin typeface="Lucida Sans"/>
              </a:rPr>
              <a:t>ownership</a:t>
            </a:r>
            <a:r>
              <a:rPr lang="en-US" sz="2400" dirty="0">
                <a:latin typeface="Lucida Sans"/>
              </a:rPr>
              <a:t>” </a:t>
            </a:r>
            <a:r>
              <a:rPr lang="en-US" sz="2400" dirty="0" smtClean="0">
                <a:latin typeface="Lucida Sans"/>
              </a:rPr>
              <a:t>tool </a:t>
            </a:r>
            <a:endParaRPr lang="en-US" sz="2400" dirty="0">
              <a:latin typeface="Lucida Sans"/>
            </a:endParaRPr>
          </a:p>
          <a:p>
            <a:r>
              <a:rPr lang="en-US" sz="2400" dirty="0" smtClean="0">
                <a:latin typeface="Lucida Sans"/>
              </a:rPr>
              <a:t>Ride and drive events</a:t>
            </a:r>
          </a:p>
          <a:p>
            <a:r>
              <a:rPr lang="en-US" sz="2400" dirty="0" smtClean="0">
                <a:latin typeface="Lucida Sans"/>
              </a:rPr>
              <a:t>Electric vehicle leasing </a:t>
            </a:r>
            <a:r>
              <a:rPr lang="en-US" sz="2400" dirty="0">
                <a:latin typeface="Lucida Sans"/>
              </a:rPr>
              <a:t>o</a:t>
            </a:r>
            <a:r>
              <a:rPr lang="en-US" sz="2400" dirty="0" smtClean="0">
                <a:latin typeface="Lucida Sans"/>
              </a:rPr>
              <a:t>ptions </a:t>
            </a:r>
          </a:p>
          <a:p>
            <a:r>
              <a:rPr lang="en-US" sz="2400" dirty="0" smtClean="0">
                <a:latin typeface="Lucida Sans"/>
              </a:rPr>
              <a:t>Charging </a:t>
            </a:r>
            <a:r>
              <a:rPr lang="en-US" sz="2400" dirty="0">
                <a:latin typeface="Lucida Sans"/>
              </a:rPr>
              <a:t>i</a:t>
            </a:r>
            <a:r>
              <a:rPr lang="en-US" sz="2400" dirty="0" smtClean="0">
                <a:latin typeface="Lucida Sans"/>
              </a:rPr>
              <a:t>nfrastructure </a:t>
            </a:r>
            <a:r>
              <a:rPr lang="en-US" sz="2400" dirty="0">
                <a:latin typeface="Lucida Sans"/>
              </a:rPr>
              <a:t>u</a:t>
            </a:r>
            <a:r>
              <a:rPr lang="en-US" sz="2400" dirty="0" smtClean="0">
                <a:latin typeface="Lucida Sans"/>
              </a:rPr>
              <a:t>pdates </a:t>
            </a:r>
          </a:p>
          <a:p>
            <a:r>
              <a:rPr lang="en-US" sz="2400" dirty="0">
                <a:latin typeface="Lucida Sans"/>
              </a:rPr>
              <a:t>Biodiesel </a:t>
            </a:r>
            <a:r>
              <a:rPr lang="en-US" sz="2400" dirty="0" smtClean="0">
                <a:latin typeface="Lucida Sans"/>
              </a:rPr>
              <a:t>procurement </a:t>
            </a:r>
            <a:r>
              <a:rPr lang="en-US" sz="2400" dirty="0">
                <a:latin typeface="Lucida Sans"/>
              </a:rPr>
              <a:t>&amp; </a:t>
            </a:r>
            <a:r>
              <a:rPr lang="en-US" sz="2400" dirty="0" smtClean="0">
                <a:latin typeface="Lucida Sans"/>
              </a:rPr>
              <a:t>pricing </a:t>
            </a:r>
            <a:endParaRPr lang="en-US" sz="2400" dirty="0"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13582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600" dirty="0" smtClean="0">
                <a:latin typeface="Lucida Sans"/>
              </a:rPr>
              <a:t>Local </a:t>
            </a:r>
            <a:r>
              <a:rPr lang="en-US" sz="3600" dirty="0" err="1" smtClean="0">
                <a:latin typeface="Lucida Sans"/>
              </a:rPr>
              <a:t>Govt</a:t>
            </a:r>
            <a:r>
              <a:rPr lang="en-US" sz="3600" dirty="0" smtClean="0">
                <a:latin typeface="Lucida Sans"/>
              </a:rPr>
              <a:t> Rule Development </a:t>
            </a:r>
            <a:endParaRPr lang="en-US" sz="3600" dirty="0">
              <a:latin typeface="Lucida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400" dirty="0" smtClean="0">
                <a:latin typeface="Lucida Sans"/>
              </a:rPr>
              <a:t>Timeline</a:t>
            </a:r>
            <a:r>
              <a:rPr lang="en-US" sz="2400" dirty="0">
                <a:latin typeface="Lucida Sans"/>
              </a:rPr>
              <a:t>: </a:t>
            </a:r>
            <a:r>
              <a:rPr lang="en-US" sz="2400" dirty="0" smtClean="0">
                <a:latin typeface="Lucida Sans"/>
              </a:rPr>
              <a:t>begin </a:t>
            </a:r>
            <a:r>
              <a:rPr lang="en-US" sz="2400" dirty="0">
                <a:latin typeface="Lucida Sans"/>
              </a:rPr>
              <a:t>Spring 2014, due June 2015 </a:t>
            </a:r>
          </a:p>
          <a:p>
            <a:r>
              <a:rPr lang="en-US" sz="2400" dirty="0">
                <a:latin typeface="Lucida Sans"/>
              </a:rPr>
              <a:t>Work Group: </a:t>
            </a:r>
            <a:r>
              <a:rPr lang="en-US" sz="2400" dirty="0" smtClean="0">
                <a:latin typeface="Lucida Sans"/>
              </a:rPr>
              <a:t>counties, cities, public fleet managers, transit systems, public ports, </a:t>
            </a:r>
            <a:r>
              <a:rPr lang="en-US" sz="2400" dirty="0">
                <a:latin typeface="Lucida Sans"/>
              </a:rPr>
              <a:t>utilities, </a:t>
            </a:r>
            <a:r>
              <a:rPr lang="en-US" sz="2400" dirty="0" smtClean="0">
                <a:latin typeface="Lucida Sans"/>
              </a:rPr>
              <a:t>and others </a:t>
            </a:r>
            <a:endParaRPr lang="en-US" sz="2400" dirty="0">
              <a:latin typeface="Lucida Sans"/>
            </a:endParaRPr>
          </a:p>
          <a:p>
            <a:r>
              <a:rPr lang="en-US" sz="2400" dirty="0">
                <a:latin typeface="Lucida Sans"/>
              </a:rPr>
              <a:t>First Step: </a:t>
            </a:r>
            <a:r>
              <a:rPr lang="en-US" sz="2400" dirty="0" smtClean="0">
                <a:latin typeface="Lucida Sans"/>
              </a:rPr>
              <a:t>define “local </a:t>
            </a:r>
            <a:r>
              <a:rPr lang="en-US" sz="2400" dirty="0">
                <a:latin typeface="Lucida Sans"/>
              </a:rPr>
              <a:t>g</a:t>
            </a:r>
            <a:r>
              <a:rPr lang="en-US" sz="2400" dirty="0" smtClean="0">
                <a:latin typeface="Lucida Sans"/>
              </a:rPr>
              <a:t>overnment </a:t>
            </a:r>
            <a:r>
              <a:rPr lang="en-US" sz="2400" dirty="0">
                <a:latin typeface="Lucida Sans"/>
              </a:rPr>
              <a:t>s</a:t>
            </a:r>
            <a:r>
              <a:rPr lang="en-US" sz="2400" dirty="0" smtClean="0">
                <a:latin typeface="Lucida Sans"/>
              </a:rPr>
              <a:t>ubdivision</a:t>
            </a:r>
            <a:r>
              <a:rPr lang="en-US" sz="2400" dirty="0">
                <a:latin typeface="Lucida Sans"/>
              </a:rPr>
              <a:t>” </a:t>
            </a:r>
          </a:p>
          <a:p>
            <a:r>
              <a:rPr lang="en-US" sz="2400" dirty="0">
                <a:latin typeface="Lucida Sans"/>
              </a:rPr>
              <a:t>Ongoing </a:t>
            </a:r>
            <a:r>
              <a:rPr lang="en-US" sz="2400" dirty="0" smtClean="0">
                <a:latin typeface="Lucida Sans"/>
              </a:rPr>
              <a:t>coordination </a:t>
            </a:r>
            <a:r>
              <a:rPr lang="en-US" sz="2400" dirty="0">
                <a:latin typeface="Lucida Sans"/>
              </a:rPr>
              <a:t>&amp; </a:t>
            </a:r>
            <a:r>
              <a:rPr lang="en-US" sz="2400" dirty="0" smtClean="0">
                <a:latin typeface="Lucida Sans"/>
              </a:rPr>
              <a:t>technical </a:t>
            </a:r>
            <a:r>
              <a:rPr lang="en-US" sz="2400" dirty="0">
                <a:latin typeface="Lucida Sans"/>
              </a:rPr>
              <a:t>a</a:t>
            </a:r>
            <a:r>
              <a:rPr lang="en-US" sz="2400" dirty="0" smtClean="0">
                <a:latin typeface="Lucida Sans"/>
              </a:rPr>
              <a:t>ssistance </a:t>
            </a:r>
            <a:endParaRPr lang="en-US" sz="2400" dirty="0">
              <a:latin typeface="Lucida Sans"/>
            </a:endParaRPr>
          </a:p>
          <a:p>
            <a:r>
              <a:rPr lang="en-US" sz="2400" dirty="0">
                <a:latin typeface="Lucida Sans"/>
              </a:rPr>
              <a:t>Existing </a:t>
            </a:r>
            <a:r>
              <a:rPr lang="en-US" sz="2400" dirty="0" smtClean="0">
                <a:latin typeface="Lucida Sans"/>
              </a:rPr>
              <a:t>state </a:t>
            </a:r>
            <a:r>
              <a:rPr lang="en-US" sz="2400" dirty="0">
                <a:latin typeface="Lucida Sans"/>
              </a:rPr>
              <a:t>and </a:t>
            </a:r>
            <a:r>
              <a:rPr lang="en-US" sz="2400" dirty="0" smtClean="0">
                <a:latin typeface="Lucida Sans"/>
              </a:rPr>
              <a:t>federal </a:t>
            </a:r>
            <a:r>
              <a:rPr lang="en-US" sz="2400" dirty="0">
                <a:latin typeface="Lucida Sans"/>
              </a:rPr>
              <a:t>p</a:t>
            </a:r>
            <a:r>
              <a:rPr lang="en-US" sz="2400" dirty="0" smtClean="0">
                <a:latin typeface="Lucida Sans"/>
              </a:rPr>
              <a:t>olicies </a:t>
            </a:r>
            <a:r>
              <a:rPr lang="en-US" sz="2400" dirty="0">
                <a:latin typeface="Lucida Sans"/>
              </a:rPr>
              <a:t>and </a:t>
            </a:r>
            <a:r>
              <a:rPr lang="en-US" sz="2400" dirty="0" smtClean="0">
                <a:latin typeface="Lucida Sans"/>
              </a:rPr>
              <a:t>programs </a:t>
            </a:r>
            <a:endParaRPr lang="en-US" sz="2400" dirty="0">
              <a:latin typeface="Lucida Sans"/>
            </a:endParaRPr>
          </a:p>
          <a:p>
            <a:r>
              <a:rPr lang="en-US" sz="2400" dirty="0">
                <a:latin typeface="Lucida Sans"/>
              </a:rPr>
              <a:t>Data </a:t>
            </a:r>
            <a:r>
              <a:rPr lang="en-US" sz="2400" dirty="0" smtClean="0">
                <a:latin typeface="Lucida Sans"/>
              </a:rPr>
              <a:t>gathering </a:t>
            </a:r>
            <a:r>
              <a:rPr lang="en-US" sz="2400" dirty="0">
                <a:latin typeface="Lucida Sans"/>
              </a:rPr>
              <a:t>&amp; </a:t>
            </a:r>
            <a:r>
              <a:rPr lang="en-US" sz="2400" dirty="0" smtClean="0">
                <a:latin typeface="Lucida Sans"/>
              </a:rPr>
              <a:t>tracking </a:t>
            </a:r>
            <a:endParaRPr lang="en-US" sz="2400" dirty="0">
              <a:latin typeface="Lucida Sans"/>
            </a:endParaRPr>
          </a:p>
          <a:p>
            <a:r>
              <a:rPr lang="en-US" sz="2400" dirty="0">
                <a:latin typeface="Lucida Sans"/>
              </a:rPr>
              <a:t>Threshold </a:t>
            </a:r>
            <a:r>
              <a:rPr lang="en-US" sz="2400" dirty="0" smtClean="0">
                <a:latin typeface="Lucida Sans"/>
              </a:rPr>
              <a:t>determination </a:t>
            </a:r>
            <a:endParaRPr lang="en-US" sz="2400" dirty="0">
              <a:latin typeface="Lucida Sans"/>
            </a:endParaRPr>
          </a:p>
          <a:p>
            <a:r>
              <a:rPr lang="en-US" sz="2400" dirty="0">
                <a:latin typeface="Lucida Sans"/>
              </a:rPr>
              <a:t>Compliance </a:t>
            </a:r>
            <a:r>
              <a:rPr lang="en-US" sz="2400" dirty="0" smtClean="0">
                <a:latin typeface="Lucida Sans"/>
              </a:rPr>
              <a:t>expectations </a:t>
            </a:r>
            <a:endParaRPr lang="en-US" sz="2400" dirty="0">
              <a:latin typeface="Lucida Sans"/>
            </a:endParaRPr>
          </a:p>
          <a:p>
            <a:r>
              <a:rPr lang="en-US" sz="2400" dirty="0">
                <a:latin typeface="Lucida Sans"/>
              </a:rPr>
              <a:t>Reporting </a:t>
            </a:r>
          </a:p>
        </p:txBody>
      </p:sp>
    </p:spTree>
    <p:extLst>
      <p:ext uri="{BB962C8B-B14F-4D97-AF65-F5344CB8AC3E}">
        <p14:creationId xmlns:p14="http://schemas.microsoft.com/office/powerpoint/2010/main" val="368426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5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553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>Epilogue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>What’s Next?</a:t>
            </a:r>
            <a:r>
              <a:rPr lang="en-US" dirty="0" smtClean="0">
                <a:latin typeface="Cooper Black" panose="0208090404030B020404" pitchFamily="18" charset="0"/>
              </a:rPr>
              <a:t/>
            </a:r>
            <a:br>
              <a:rPr lang="en-US" dirty="0" smtClean="0">
                <a:latin typeface="Cooper Black" panose="0208090404030B020404" pitchFamily="18" charset="0"/>
              </a:rPr>
            </a:br>
            <a:r>
              <a:rPr lang="en-US" dirty="0">
                <a:latin typeface="Cooper Black" panose="0208090404030B020404" pitchFamily="18" charset="0"/>
              </a:rPr>
              <a:t/>
            </a:r>
            <a:br>
              <a:rPr lang="en-US" dirty="0">
                <a:latin typeface="Cooper Black" panose="0208090404030B020404" pitchFamily="18" charset="0"/>
              </a:rPr>
            </a:br>
            <a:endParaRPr lang="en-US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z="3600" dirty="0" smtClean="0">
                <a:latin typeface="Lucida Sans"/>
              </a:rPr>
              <a:t>Renewable Natural Gas (RNG)</a:t>
            </a:r>
            <a:endParaRPr lang="en-US" sz="3600" dirty="0">
              <a:latin typeface="Lucida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en-US" sz="2400" dirty="0" smtClean="0">
                <a:latin typeface="Lucida Sans"/>
              </a:rPr>
              <a:t>Western Washington Clean Cities</a:t>
            </a:r>
          </a:p>
          <a:p>
            <a:r>
              <a:rPr lang="en-US" sz="2400" dirty="0" smtClean="0">
                <a:latin typeface="Lucida Sans"/>
              </a:rPr>
              <a:t>Market Analysis and Outreach (2011-12)</a:t>
            </a:r>
            <a:endParaRPr lang="en-US" sz="2400" dirty="0">
              <a:latin typeface="Lucida Sans"/>
            </a:endParaRPr>
          </a:p>
          <a:p>
            <a:r>
              <a:rPr lang="en-US" sz="2400" dirty="0" smtClean="0">
                <a:latin typeface="Lucida Sans"/>
              </a:rPr>
              <a:t>First “Cash Cow” Symposium (2013)</a:t>
            </a:r>
            <a:endParaRPr lang="en-US" sz="2400" dirty="0">
              <a:latin typeface="Lucida Sans"/>
            </a:endParaRPr>
          </a:p>
          <a:p>
            <a:r>
              <a:rPr lang="en-US" sz="2400" dirty="0" smtClean="0">
                <a:latin typeface="Lucida Sans"/>
              </a:rPr>
              <a:t>New markets for biogas from landfills, WWTPs and dairy digesters</a:t>
            </a:r>
          </a:p>
          <a:p>
            <a:r>
              <a:rPr lang="en-US" sz="2400" dirty="0" smtClean="0">
                <a:latin typeface="Lucida Sans"/>
              </a:rPr>
              <a:t>A first! Pierce Transit Agreement using RNG from landfill gas </a:t>
            </a:r>
            <a:endParaRPr lang="en-US" sz="2400" dirty="0">
              <a:latin typeface="Lucida Sans"/>
            </a:endParaRPr>
          </a:p>
          <a:p>
            <a:r>
              <a:rPr lang="en-US" sz="2400" dirty="0" smtClean="0">
                <a:latin typeface="Lucida Sans"/>
              </a:rPr>
              <a:t>Additional interest – Port of Seattle</a:t>
            </a:r>
          </a:p>
          <a:p>
            <a:pPr marL="0" indent="0">
              <a:buNone/>
            </a:pPr>
            <a:endParaRPr lang="en-US" sz="2400" dirty="0" smtClean="0">
              <a:latin typeface="Lucida San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9"/>
          <a:stretch/>
        </p:blipFill>
        <p:spPr bwMode="auto">
          <a:xfrm rot="540000">
            <a:off x="6019800" y="1828800"/>
            <a:ext cx="2348025" cy="2900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141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" y="228600"/>
            <a:ext cx="9144000" cy="1143000"/>
          </a:xfrm>
        </p:spPr>
        <p:txBody>
          <a:bodyPr/>
          <a:lstStyle/>
          <a:p>
            <a:r>
              <a:rPr lang="en-US" sz="3600" dirty="0" smtClean="0">
                <a:latin typeface="Lucida Sans"/>
              </a:rPr>
              <a:t>Pacific Coast Collaborative</a:t>
            </a:r>
            <a:endParaRPr lang="en-US" sz="3600" dirty="0">
              <a:latin typeface="Lucida San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6350"/>
          <a:stretch/>
        </p:blipFill>
        <p:spPr bwMode="auto">
          <a:xfrm>
            <a:off x="685800" y="1162641"/>
            <a:ext cx="7848600" cy="527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4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Lucida Sans"/>
              </a:rPr>
              <a:t>Washington Chooses Hybrids</a:t>
            </a:r>
            <a:endParaRPr lang="en-US" sz="3600" dirty="0">
              <a:latin typeface="Lucida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3886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Lucida Sans"/>
              </a:rPr>
              <a:t>Executive Order 05-01 (2005): </a:t>
            </a:r>
            <a:endParaRPr lang="en-US" sz="2400" dirty="0">
              <a:latin typeface="Lucida Sans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Lucida Sans"/>
              </a:rPr>
              <a:t>Established sustainability and efficiency goals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Lucida Sans"/>
              </a:rPr>
              <a:t>Vehicles: froze purchase of 4WD SUVs unless they meet 30 mpg standard</a:t>
            </a:r>
            <a:endParaRPr lang="en-US" sz="2400" dirty="0">
              <a:latin typeface="Lucida Sans"/>
            </a:endParaRPr>
          </a:p>
          <a:p>
            <a:pPr marL="344440" lvl="1" indent="-342900">
              <a:spcBef>
                <a:spcPts val="6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Lucida Sans"/>
              </a:rPr>
              <a:t>Priority given to hybrid electric vehicles (EPACT standards notwithstanding)</a:t>
            </a:r>
            <a:endParaRPr lang="en-US" sz="2400" dirty="0">
              <a:latin typeface="Lucida Sans"/>
            </a:endParaRPr>
          </a:p>
          <a:p>
            <a:pPr marL="344440" lvl="1" indent="-342900">
              <a:spcBef>
                <a:spcPts val="6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Lucida Sans"/>
              </a:rPr>
              <a:t>Accelerated replacement of older vehicles</a:t>
            </a:r>
          </a:p>
          <a:p>
            <a:pPr marL="344440" lvl="1" indent="-342900">
              <a:spcBef>
                <a:spcPts val="600"/>
              </a:spcBef>
              <a:buSzPct val="100000"/>
              <a:buFont typeface="Wingdings" pitchFamily="2" charset="2"/>
              <a:buChar char="§"/>
              <a:defRPr/>
            </a:pPr>
            <a:r>
              <a:rPr lang="en-US" sz="2400" dirty="0">
                <a:latin typeface="Lucida Sans"/>
              </a:rPr>
              <a:t>State </a:t>
            </a:r>
            <a:r>
              <a:rPr lang="en-US" sz="2400" dirty="0" smtClean="0">
                <a:latin typeface="Lucida Sans"/>
              </a:rPr>
              <a:t>motor pool reached 50</a:t>
            </a:r>
            <a:r>
              <a:rPr lang="en-US" sz="2400" dirty="0">
                <a:latin typeface="Lucida Sans"/>
              </a:rPr>
              <a:t>% </a:t>
            </a:r>
            <a:r>
              <a:rPr lang="en-US" sz="2400" dirty="0" smtClean="0">
                <a:latin typeface="Lucida Sans"/>
              </a:rPr>
              <a:t>hybrids (claim: 1</a:t>
            </a:r>
            <a:r>
              <a:rPr lang="en-US" sz="2400" baseline="30000" dirty="0" smtClean="0">
                <a:latin typeface="Lucida Sans"/>
              </a:rPr>
              <a:t>st</a:t>
            </a:r>
            <a:r>
              <a:rPr lang="en-US" sz="2400" dirty="0" smtClean="0">
                <a:latin typeface="Lucida Sans"/>
              </a:rPr>
              <a:t> </a:t>
            </a:r>
            <a:r>
              <a:rPr lang="en-US" sz="2400" dirty="0">
                <a:latin typeface="Lucida Sans"/>
              </a:rPr>
              <a:t>among states) </a:t>
            </a:r>
          </a:p>
          <a:p>
            <a:pPr marL="344376" lvl="1" indent="-342836">
              <a:spcBef>
                <a:spcPts val="600"/>
              </a:spcBef>
              <a:buClr>
                <a:srgbClr val="006600"/>
              </a:buClr>
              <a:buSzPct val="100000"/>
              <a:buFont typeface="Wingdings" pitchFamily="2" charset="2"/>
              <a:buChar char="§"/>
              <a:defRPr/>
            </a:pPr>
            <a:endParaRPr lang="en-US" sz="2400" dirty="0">
              <a:latin typeface="Lucida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562600"/>
            <a:ext cx="8305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Lucida Sans"/>
              </a:rPr>
              <a:t>“Sustainability” means meeting the needs of current generations without impairing the ability of future generations to meet their own needs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6350"/>
          <a:stretch/>
        </p:blipFill>
        <p:spPr bwMode="auto">
          <a:xfrm>
            <a:off x="685800" y="1162641"/>
            <a:ext cx="7848600" cy="527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" y="228600"/>
            <a:ext cx="9144000" cy="1143000"/>
          </a:xfrm>
        </p:spPr>
        <p:txBody>
          <a:bodyPr/>
          <a:lstStyle/>
          <a:p>
            <a:r>
              <a:rPr lang="en-US" sz="3600" dirty="0" smtClean="0">
                <a:latin typeface="Lucida Sans"/>
              </a:rPr>
              <a:t>Pacific Coast Collaborative</a:t>
            </a:r>
            <a:endParaRPr lang="en-US" sz="3600" dirty="0">
              <a:latin typeface="Lucida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390097"/>
            <a:ext cx="8458200" cy="30469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dobe Garamond Pro Bold" pitchFamily="18" charset="0"/>
              </a:rPr>
              <a:t>II. Transition the West Coast to clean modes of transportation and reduce the large share of greenhouse gas emissions from this sector with actions to:</a:t>
            </a:r>
          </a:p>
          <a:p>
            <a:pPr marL="342900" indent="-342900">
              <a:buAutoNum type="arabicParenR"/>
            </a:pPr>
            <a:r>
              <a:rPr lang="en-US" sz="2400" dirty="0" smtClean="0">
                <a:latin typeface="Adobe Garamond Pro Bold" pitchFamily="18" charset="0"/>
              </a:rPr>
              <a:t>Adopt and maintain low-carbon fuel standards in each jurisdiction</a:t>
            </a:r>
          </a:p>
          <a:p>
            <a:pPr marL="342900" indent="-342900">
              <a:buAutoNum type="arabicParenR"/>
            </a:pPr>
            <a:r>
              <a:rPr lang="en-US" sz="2400" dirty="0" smtClean="0">
                <a:latin typeface="Adobe Garamond Pro Bold" pitchFamily="18" charset="0"/>
              </a:rPr>
              <a:t>Take actions to expand the use of zero-emission vehicles, aiming for 10 percent of new vehicle purchases in public and private fleets by 2016.</a:t>
            </a:r>
            <a:endParaRPr lang="en-US" sz="2400" dirty="0"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z="3600" dirty="0" smtClean="0">
                <a:latin typeface="Lucida Sans"/>
              </a:rPr>
              <a:t>Clean Fuel &amp; ZEV Standards</a:t>
            </a:r>
            <a:endParaRPr lang="en-US" sz="3600" dirty="0">
              <a:latin typeface="Lucida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latin typeface="Lucida Sans"/>
              </a:rPr>
              <a:t>Authority vs </a:t>
            </a:r>
            <a:r>
              <a:rPr lang="en-US" sz="2400" b="1" dirty="0" smtClean="0">
                <a:latin typeface="Lucida Sans"/>
              </a:rPr>
              <a:t>Capacity…with a big dose of politics</a:t>
            </a:r>
            <a:endParaRPr lang="en-US" sz="2400" b="1" dirty="0">
              <a:latin typeface="Lucida Sans"/>
            </a:endParaRPr>
          </a:p>
          <a:p>
            <a:r>
              <a:rPr lang="en-US" sz="2400" dirty="0" smtClean="0">
                <a:latin typeface="Lucida Sans"/>
              </a:rPr>
              <a:t>Legislature has not adopted either low-carbon or clean fuel standards or zero emission vehicle standards</a:t>
            </a:r>
          </a:p>
          <a:p>
            <a:r>
              <a:rPr lang="en-US" sz="2400" dirty="0" smtClean="0">
                <a:latin typeface="Lucida Sans"/>
              </a:rPr>
              <a:t>Administrative authority for the Washington Department of Ecology to act under the </a:t>
            </a:r>
            <a:r>
              <a:rPr lang="en-US" sz="2400" dirty="0">
                <a:latin typeface="Lucida Sans"/>
              </a:rPr>
              <a:t>state Clean Air Act</a:t>
            </a:r>
          </a:p>
          <a:p>
            <a:r>
              <a:rPr lang="en-US" sz="2400" dirty="0" smtClean="0">
                <a:latin typeface="Lucida Sans"/>
              </a:rPr>
              <a:t>However, any capacity </a:t>
            </a:r>
            <a:r>
              <a:rPr lang="en-US" sz="2400" dirty="0">
                <a:latin typeface="Lucida Sans"/>
              </a:rPr>
              <a:t>to </a:t>
            </a:r>
            <a:r>
              <a:rPr lang="en-US" sz="2400" dirty="0" smtClean="0">
                <a:latin typeface="Lucida Sans"/>
              </a:rPr>
              <a:t>administer new standards would be </a:t>
            </a:r>
            <a:r>
              <a:rPr lang="en-US" sz="2400" dirty="0">
                <a:latin typeface="Lucida Sans"/>
              </a:rPr>
              <a:t>subject to </a:t>
            </a:r>
            <a:r>
              <a:rPr lang="en-US" sz="2400" dirty="0" smtClean="0">
                <a:latin typeface="Lucida Sans"/>
              </a:rPr>
              <a:t>legislative appropriation</a:t>
            </a:r>
            <a:endParaRPr lang="en-US" sz="2400" dirty="0">
              <a:latin typeface="Lucida Sans"/>
            </a:endParaRPr>
          </a:p>
          <a:p>
            <a:r>
              <a:rPr lang="en-US" sz="2400" i="1" dirty="0" smtClean="0">
                <a:latin typeface="Lucida Sans"/>
              </a:rPr>
              <a:t>Option</a:t>
            </a:r>
            <a:r>
              <a:rPr lang="en-US" sz="2400" i="1" dirty="0">
                <a:latin typeface="Lucida Sans"/>
              </a:rPr>
              <a:t>: Explore regional market for West Coast</a:t>
            </a:r>
            <a:endParaRPr lang="en-US" sz="2400" dirty="0"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88269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5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162800" cy="6553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n-US" dirty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</a:br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>Major Players</a:t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</a:b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n-US" sz="3200" dirty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</a:b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>Departments of Transportation, Enterprise Services, Commerce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>, 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>and Agriculture, Western Washington Clean Cities,  and WSU-Energy Program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</a:br>
            <a:r>
              <a:rPr lang="en-US" sz="3200" dirty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n-US" sz="3200" dirty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</a:b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>Thank You</a:t>
            </a:r>
            <a:r>
              <a:rPr lang="en-US" dirty="0" smtClean="0">
                <a:latin typeface="Cooper Black" panose="0208090404030B020404" pitchFamily="18" charset="0"/>
              </a:rPr>
              <a:t/>
            </a:r>
            <a:br>
              <a:rPr lang="en-US" dirty="0" smtClean="0">
                <a:latin typeface="Cooper Black" panose="0208090404030B020404" pitchFamily="18" charset="0"/>
              </a:rPr>
            </a:br>
            <a:r>
              <a:rPr lang="en-US" dirty="0">
                <a:latin typeface="Cooper Black" panose="0208090404030B020404" pitchFamily="18" charset="0"/>
              </a:rPr>
              <a:t/>
            </a:r>
            <a:br>
              <a:rPr lang="en-US" dirty="0">
                <a:latin typeface="Cooper Black" panose="0208090404030B020404" pitchFamily="18" charset="0"/>
              </a:rPr>
            </a:br>
            <a:endParaRPr lang="en-US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09-WSUEEP-PPT-endslide.jpg                                     00171B9BGerry's G4 Mac                 B7464D7A:"/>
          <p:cNvPicPr>
            <a:picLocks noChangeAspect="1" noChangeArrowheads="1"/>
          </p:cNvPicPr>
          <p:nvPr/>
        </p:nvPicPr>
        <p:blipFill>
          <a:blip r:embed="rId2"/>
          <a:srcRect t="2206"/>
          <a:stretch>
            <a:fillRect/>
          </a:stretch>
        </p:blipFill>
        <p:spPr bwMode="auto">
          <a:xfrm>
            <a:off x="0" y="152400"/>
            <a:ext cx="9212263" cy="675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828800" y="4419600"/>
            <a:ext cx="5562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B70826"/>
                </a:solidFill>
                <a:latin typeface="Arial" charset="0"/>
                <a:cs typeface="Arial" charset="0"/>
              </a:rPr>
              <a:t>Jim Jensen</a:t>
            </a:r>
          </a:p>
          <a:p>
            <a:pPr algn="ctr"/>
            <a:r>
              <a:rPr lang="en-US" sz="1600">
                <a:solidFill>
                  <a:srgbClr val="B70826"/>
                </a:solidFill>
                <a:latin typeface="Arial" charset="0"/>
                <a:cs typeface="Arial" charset="0"/>
              </a:rPr>
              <a:t>Senior Bioenergy and Alternative Fuels Specialist</a:t>
            </a:r>
          </a:p>
          <a:p>
            <a:pPr algn="ctr"/>
            <a:endParaRPr lang="en-US" sz="800" b="1">
              <a:solidFill>
                <a:srgbClr val="B70826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1800" i="1">
                <a:solidFill>
                  <a:srgbClr val="B70826"/>
                </a:solidFill>
                <a:latin typeface="Arial" charset="0"/>
                <a:cs typeface="Arial" charset="0"/>
              </a:rPr>
              <a:t>jensenj@energy.wsu.edu</a:t>
            </a:r>
          </a:p>
        </p:txBody>
      </p:sp>
    </p:spTree>
    <p:extLst>
      <p:ext uri="{BB962C8B-B14F-4D97-AF65-F5344CB8AC3E}">
        <p14:creationId xmlns:p14="http://schemas.microsoft.com/office/powerpoint/2010/main" val="26549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5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72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n-US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</a:br>
            <a:r>
              <a:rPr lang="en-US" sz="4900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n-US" sz="4900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</a:br>
            <a:r>
              <a:rPr lang="en-US" sz="4900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>Act </a:t>
            </a:r>
            <a:r>
              <a:rPr lang="en-US" sz="4900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>I</a:t>
            </a:r>
            <a:r>
              <a:rPr lang="en-US" sz="4900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n-US" sz="4900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</a:br>
            <a:r>
              <a:rPr lang="en-US" sz="4900" dirty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/>
            </a:r>
            <a:br>
              <a:rPr lang="en-US" sz="4900" dirty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</a:br>
            <a:r>
              <a:rPr lang="en-US" sz="4900" dirty="0" smtClean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</a:rPr>
              <a:t>Biofuels</a:t>
            </a:r>
            <a:r>
              <a:rPr lang="en-US" sz="4900" dirty="0" smtClean="0">
                <a:latin typeface="Cooper Black" panose="0208090404030B020404" pitchFamily="18" charset="0"/>
              </a:rPr>
              <a:t/>
            </a:r>
            <a:br>
              <a:rPr lang="en-US" sz="4900" dirty="0" smtClean="0">
                <a:latin typeface="Cooper Black" panose="0208090404030B020404" pitchFamily="18" charset="0"/>
              </a:rPr>
            </a:br>
            <a:r>
              <a:rPr lang="en-US" dirty="0">
                <a:latin typeface="Cooper Black" panose="0208090404030B020404" pitchFamily="18" charset="0"/>
              </a:rPr>
              <a:t/>
            </a:r>
            <a:br>
              <a:rPr lang="en-US" dirty="0">
                <a:latin typeface="Cooper Black" panose="0208090404030B020404" pitchFamily="18" charset="0"/>
              </a:rPr>
            </a:br>
            <a:endParaRPr lang="en-US" dirty="0"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Lucida Sans"/>
              </a:rPr>
              <a:t>Washington Biofuel Initiatives</a:t>
            </a:r>
            <a:endParaRPr lang="en-US" sz="3600" dirty="0">
              <a:latin typeface="Lucida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8580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Lucida Sans"/>
              </a:rPr>
              <a:t>Goals (2006-07): </a:t>
            </a:r>
            <a:endParaRPr lang="en-US" sz="2400" dirty="0">
              <a:latin typeface="Lucida Sans"/>
            </a:endParaRPr>
          </a:p>
          <a:p>
            <a:r>
              <a:rPr lang="en-US" sz="2400" dirty="0" smtClean="0">
                <a:latin typeface="Lucida Sans"/>
              </a:rPr>
              <a:t>Reduce </a:t>
            </a:r>
            <a:r>
              <a:rPr lang="en-US" sz="2400" dirty="0">
                <a:latin typeface="Lucida Sans"/>
              </a:rPr>
              <a:t>dependence on foreign oil </a:t>
            </a:r>
          </a:p>
          <a:p>
            <a:r>
              <a:rPr lang="en-US" sz="2400" dirty="0" smtClean="0">
                <a:latin typeface="Lucida Sans"/>
              </a:rPr>
              <a:t>Safeguard </a:t>
            </a:r>
            <a:r>
              <a:rPr lang="en-US" sz="2400" dirty="0">
                <a:latin typeface="Lucida Sans"/>
              </a:rPr>
              <a:t>environment and public health </a:t>
            </a:r>
          </a:p>
          <a:p>
            <a:r>
              <a:rPr lang="en-US" sz="2400" dirty="0" smtClean="0">
                <a:latin typeface="Lucida Sans"/>
              </a:rPr>
              <a:t>Stimulate economic </a:t>
            </a:r>
            <a:r>
              <a:rPr lang="en-US" sz="2400" dirty="0">
                <a:latin typeface="Lucida Sans"/>
              </a:rPr>
              <a:t>development, especially for rural communities </a:t>
            </a:r>
            <a:endParaRPr lang="en-US" sz="2400" dirty="0" smtClean="0">
              <a:latin typeface="Lucida Sans"/>
            </a:endParaRPr>
          </a:p>
          <a:p>
            <a:pPr marL="0" indent="0">
              <a:buNone/>
            </a:pPr>
            <a:r>
              <a:rPr lang="en-US" sz="2400" b="1" dirty="0" smtClean="0">
                <a:latin typeface="Lucida Sans"/>
              </a:rPr>
              <a:t>Strategies</a:t>
            </a:r>
            <a:r>
              <a:rPr lang="en-US" sz="2400" b="1" dirty="0">
                <a:latin typeface="Lucida Sans"/>
              </a:rPr>
              <a:t>: </a:t>
            </a:r>
            <a:endParaRPr lang="en-US" sz="2400" dirty="0">
              <a:latin typeface="Lucida Sans"/>
            </a:endParaRPr>
          </a:p>
          <a:p>
            <a:pPr marL="344376" lvl="1" indent="-342836">
              <a:spcBef>
                <a:spcPts val="600"/>
              </a:spcBef>
              <a:buClr>
                <a:srgbClr val="0066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Lucida Sans"/>
              </a:rPr>
              <a:t>Provide </a:t>
            </a:r>
            <a:r>
              <a:rPr lang="en-US" sz="2400" dirty="0">
                <a:latin typeface="Lucida Sans"/>
              </a:rPr>
              <a:t>tax and other incentives to encourage investment in production &amp; distribution </a:t>
            </a:r>
            <a:r>
              <a:rPr lang="en-US" sz="2400" dirty="0" smtClean="0">
                <a:latin typeface="Lucida Sans"/>
              </a:rPr>
              <a:t>facilities</a:t>
            </a:r>
            <a:endParaRPr lang="en-US" sz="2400" dirty="0">
              <a:latin typeface="Lucida Sans"/>
            </a:endParaRPr>
          </a:p>
          <a:p>
            <a:pPr marL="344376" lvl="1" indent="-342836">
              <a:spcBef>
                <a:spcPts val="600"/>
              </a:spcBef>
              <a:buClr>
                <a:srgbClr val="0066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400" dirty="0">
                <a:latin typeface="Lucida Sans"/>
              </a:rPr>
              <a:t>Invest in cropping systems research </a:t>
            </a:r>
          </a:p>
          <a:p>
            <a:pPr marL="344376" lvl="1" indent="-342836">
              <a:spcBef>
                <a:spcPts val="600"/>
              </a:spcBef>
              <a:buClr>
                <a:srgbClr val="006600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2400" dirty="0" smtClean="0">
                <a:latin typeface="Lucida Sans"/>
              </a:rPr>
              <a:t>Direct </a:t>
            </a:r>
            <a:r>
              <a:rPr lang="en-US" sz="2400" dirty="0">
                <a:latin typeface="Lucida Sans"/>
              </a:rPr>
              <a:t>state agencies to lead the way in use, ensure biofuel </a:t>
            </a:r>
            <a:r>
              <a:rPr lang="en-US" sz="2400" dirty="0" smtClean="0">
                <a:latin typeface="Lucida Sans"/>
              </a:rPr>
              <a:t>quality</a:t>
            </a:r>
            <a:endParaRPr lang="en-US" sz="2400" dirty="0">
              <a:latin typeface="Lucida San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728954"/>
            <a:ext cx="1716923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9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Lucida Sans"/>
              </a:rPr>
              <a:t>Washington Biodiesel Production</a:t>
            </a:r>
            <a:endParaRPr lang="en-US" sz="3600" dirty="0">
              <a:latin typeface="Lucida Sans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7"/>
          <a:stretch/>
        </p:blipFill>
        <p:spPr bwMode="auto">
          <a:xfrm>
            <a:off x="286769" y="1447800"/>
            <a:ext cx="870483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05400" y="5791200"/>
            <a:ext cx="38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Crush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capacity = 350,000 T/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Refining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capacity = 109 MGY </a:t>
            </a:r>
          </a:p>
        </p:txBody>
      </p:sp>
    </p:spTree>
    <p:extLst>
      <p:ext uri="{BB962C8B-B14F-4D97-AF65-F5344CB8AC3E}">
        <p14:creationId xmlns:p14="http://schemas.microsoft.com/office/powerpoint/2010/main" val="406292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z="3600" dirty="0" smtClean="0">
                <a:latin typeface="Lucida Sans"/>
              </a:rPr>
              <a:t>Research Initiatives at WSU</a:t>
            </a:r>
            <a:endParaRPr lang="en-US" sz="3600" dirty="0">
              <a:latin typeface="Lucida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786" y="1600200"/>
            <a:ext cx="8169729" cy="152400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latin typeface="Lucida Sans"/>
              </a:rPr>
              <a:t>Diversify Washington agriculture</a:t>
            </a:r>
          </a:p>
          <a:p>
            <a:r>
              <a:rPr lang="en-US" sz="2400" dirty="0" smtClean="0">
                <a:latin typeface="Lucida Sans"/>
              </a:rPr>
              <a:t>Bioenergy </a:t>
            </a:r>
            <a:r>
              <a:rPr lang="en-US" sz="2400" dirty="0">
                <a:latin typeface="Lucida Sans"/>
              </a:rPr>
              <a:t>crop research (13 varieties, 4 regions) </a:t>
            </a:r>
          </a:p>
          <a:p>
            <a:r>
              <a:rPr lang="en-US" sz="2400" dirty="0" smtClean="0">
                <a:latin typeface="Lucida Sans"/>
              </a:rPr>
              <a:t>Oilseed </a:t>
            </a:r>
            <a:r>
              <a:rPr lang="en-US" sz="2400" dirty="0">
                <a:latin typeface="Lucida Sans"/>
              </a:rPr>
              <a:t>crush co-products (bio-pesticide, soil amendment)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7824787" cy="387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65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z="3600" dirty="0" smtClean="0">
                <a:latin typeface="Lucida Sans"/>
              </a:rPr>
              <a:t>WSU Crop System Case Studies</a:t>
            </a:r>
            <a:endParaRPr lang="en-US" sz="3600" dirty="0">
              <a:latin typeface="Lucida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75" y="1600200"/>
            <a:ext cx="4556125" cy="3657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Lucida Sans"/>
              </a:rPr>
              <a:t>Stand </a:t>
            </a:r>
            <a:r>
              <a:rPr lang="en-US" sz="2400" dirty="0">
                <a:latin typeface="Lucida Sans"/>
              </a:rPr>
              <a:t>establishment, winter survival, herbicide carryover solutions </a:t>
            </a:r>
          </a:p>
          <a:p>
            <a:r>
              <a:rPr lang="en-US" sz="2400" dirty="0" smtClean="0">
                <a:latin typeface="Lucida Sans"/>
              </a:rPr>
              <a:t>Increased </a:t>
            </a:r>
            <a:r>
              <a:rPr lang="en-US" sz="2400" dirty="0">
                <a:latin typeface="Lucida Sans"/>
              </a:rPr>
              <a:t>crop and oil yield </a:t>
            </a:r>
          </a:p>
          <a:p>
            <a:r>
              <a:rPr lang="en-US" sz="2400" dirty="0" smtClean="0">
                <a:latin typeface="Lucida Sans"/>
              </a:rPr>
              <a:t>Site-specific </a:t>
            </a:r>
            <a:r>
              <a:rPr lang="en-US" sz="2400" dirty="0">
                <a:latin typeface="Lucida Sans"/>
              </a:rPr>
              <a:t>varieties </a:t>
            </a:r>
          </a:p>
          <a:p>
            <a:r>
              <a:rPr lang="en-US" sz="2400" dirty="0" smtClean="0">
                <a:latin typeface="Lucida Sans"/>
              </a:rPr>
              <a:t>Planting </a:t>
            </a:r>
            <a:r>
              <a:rPr lang="en-US" sz="2400" dirty="0">
                <a:latin typeface="Lucida Sans"/>
              </a:rPr>
              <a:t>date, basic agronomics of oilseed crops </a:t>
            </a:r>
          </a:p>
          <a:p>
            <a:r>
              <a:rPr lang="en-US" sz="2400" dirty="0" smtClean="0">
                <a:latin typeface="Lucida Sans"/>
              </a:rPr>
              <a:t>Optimal </a:t>
            </a:r>
            <a:r>
              <a:rPr lang="en-US" sz="2400" dirty="0">
                <a:latin typeface="Lucida Sans"/>
              </a:rPr>
              <a:t>irrigation and fertilizer timing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5407967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Lucida Sans"/>
              </a:rPr>
              <a:t>http://css.wsu.edu/biofuels/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199"/>
            <a:ext cx="3878263" cy="395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58229" y="5562684"/>
            <a:ext cx="37301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i="1" dirty="0" smtClean="0">
                <a:solidFill>
                  <a:prstClr val="black"/>
                </a:solidFill>
                <a:latin typeface="Lucida Sans"/>
                <a:ea typeface="Times New Roman" pitchFamily="18" charset="0"/>
                <a:cs typeface="Arial" pitchFamily="34" charset="0"/>
              </a:rPr>
              <a:t>NASS, Crop Production Annual Summary, Jan 11, 201</a:t>
            </a:r>
            <a:r>
              <a:rPr lang="en-US" sz="1000" dirty="0" smtClean="0">
                <a:solidFill>
                  <a:prstClr val="black"/>
                </a:solidFill>
                <a:latin typeface="Lucida Sans"/>
                <a:ea typeface="Times New Roman" pitchFamily="18" charset="0"/>
                <a:cs typeface="Arial" pitchFamily="34" charset="0"/>
              </a:rPr>
              <a:t>3</a:t>
            </a:r>
            <a:br>
              <a:rPr lang="en-US" sz="1000" dirty="0" smtClean="0">
                <a:solidFill>
                  <a:prstClr val="black"/>
                </a:solidFill>
                <a:latin typeface="Lucida Sans"/>
                <a:ea typeface="Times New Roman" pitchFamily="18" charset="0"/>
                <a:cs typeface="Arial" pitchFamily="34" charset="0"/>
              </a:rPr>
            </a:br>
            <a:r>
              <a:rPr lang="en-US" sz="1000" dirty="0" smtClean="0">
                <a:solidFill>
                  <a:prstClr val="black"/>
                </a:solidFill>
                <a:latin typeface="Lucida Sans"/>
                <a:ea typeface="Times New Roman" pitchFamily="18" charset="0"/>
                <a:cs typeface="Arial" pitchFamily="34" charset="0"/>
              </a:rPr>
              <a:t>Note: Washington not published separately in 2010</a:t>
            </a:r>
            <a:endParaRPr lang="en-US" sz="1000" dirty="0" smtClean="0">
              <a:solidFill>
                <a:prstClr val="black"/>
              </a:solidFill>
              <a:latin typeface="Lucida Sans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2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z="3600" dirty="0" smtClean="0">
                <a:latin typeface="Lucida Sans"/>
              </a:rPr>
              <a:t>State Agency Biodiesel Use</a:t>
            </a:r>
            <a:endParaRPr lang="en-US" sz="3600" dirty="0">
              <a:latin typeface="Lucida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41649"/>
            <a:ext cx="8229600" cy="1562100"/>
          </a:xfrm>
        </p:spPr>
        <p:txBody>
          <a:bodyPr/>
          <a:lstStyle/>
          <a:p>
            <a:pPr marL="274296" indent="-182863">
              <a:spcBef>
                <a:spcPts val="0"/>
              </a:spcBef>
              <a:buFont typeface="Arial" pitchFamily="34" charset="0"/>
              <a:buChar char="•"/>
              <a:tabLst>
                <a:tab pos="182863" algn="l"/>
              </a:tabLst>
            </a:pPr>
            <a:r>
              <a:rPr lang="en-US" sz="2400" dirty="0">
                <a:latin typeface="Calibri" pitchFamily="34" charset="0"/>
              </a:rPr>
              <a:t>Contracts call for at least 51% in-state biodiesel</a:t>
            </a:r>
          </a:p>
          <a:p>
            <a:pPr marL="274296" indent="-182863">
              <a:spcBef>
                <a:spcPts val="0"/>
              </a:spcBef>
              <a:buFont typeface="Arial" pitchFamily="34" charset="0"/>
              <a:buChar char="•"/>
              <a:tabLst>
                <a:tab pos="182863" algn="l"/>
              </a:tabLst>
            </a:pPr>
            <a:r>
              <a:rPr lang="en-US" sz="2400" i="1" dirty="0">
                <a:latin typeface="Calibri" pitchFamily="34" charset="0"/>
              </a:rPr>
              <a:t>State Ferries</a:t>
            </a:r>
            <a:r>
              <a:rPr lang="en-US" sz="2400" dirty="0">
                <a:latin typeface="Calibri" pitchFamily="34" charset="0"/>
              </a:rPr>
              <a:t>: purchases to increase in </a:t>
            </a:r>
            <a:r>
              <a:rPr lang="en-US" sz="2400" dirty="0" smtClean="0">
                <a:latin typeface="Calibri" pitchFamily="34" charset="0"/>
              </a:rPr>
              <a:t>2013 and 2014</a:t>
            </a:r>
            <a:endParaRPr lang="en-US" sz="2400" dirty="0">
              <a:latin typeface="Calibri" pitchFamily="34" charset="0"/>
            </a:endParaRPr>
          </a:p>
          <a:p>
            <a:pPr marL="274296" indent="-182863">
              <a:spcBef>
                <a:spcPts val="0"/>
              </a:spcBef>
              <a:buFont typeface="Arial" pitchFamily="34" charset="0"/>
              <a:buChar char="•"/>
              <a:tabLst>
                <a:tab pos="182863" algn="l"/>
              </a:tabLst>
            </a:pPr>
            <a:r>
              <a:rPr lang="en-US" sz="2400" i="1" dirty="0">
                <a:latin typeface="Calibri" pitchFamily="34" charset="0"/>
              </a:rPr>
              <a:t>Land Fleet</a:t>
            </a:r>
            <a:r>
              <a:rPr lang="en-US" sz="2400" dirty="0">
                <a:latin typeface="Calibri" pitchFamily="34" charset="0"/>
              </a:rPr>
              <a:t>: Blends above B20 suspended in May 2012 for materials compatibility review.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336487"/>
              </p:ext>
            </p:extLst>
          </p:nvPr>
        </p:nvGraphicFramePr>
        <p:xfrm>
          <a:off x="228600" y="1860210"/>
          <a:ext cx="3733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4792663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55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1277</Words>
  <Application>Microsoft Office PowerPoint</Application>
  <PresentationFormat>On-screen Show (4:3)</PresentationFormat>
  <Paragraphs>175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Prelude  Hybrids  </vt:lpstr>
      <vt:lpstr>Washington Chooses Hybrids</vt:lpstr>
      <vt:lpstr>  Act I  Biofuels  </vt:lpstr>
      <vt:lpstr>Washington Biofuel Initiatives</vt:lpstr>
      <vt:lpstr>Washington Biodiesel Production</vt:lpstr>
      <vt:lpstr>Research Initiatives at WSU</vt:lpstr>
      <vt:lpstr>WSU Crop System Case Studies</vt:lpstr>
      <vt:lpstr>State Agency Biodiesel Use</vt:lpstr>
      <vt:lpstr>Total State Biodiesel Use</vt:lpstr>
      <vt:lpstr> Act II  Aviation  Biofuels  </vt:lpstr>
      <vt:lpstr>Washington Aviation Biofuel Initiatives</vt:lpstr>
      <vt:lpstr>Aviation Biofuel Research</vt:lpstr>
      <vt:lpstr>Act III  Electrification  </vt:lpstr>
      <vt:lpstr>An Act Relating to Electric Vehicles </vt:lpstr>
      <vt:lpstr>More Steps </vt:lpstr>
      <vt:lpstr>Washington’s Electric Highways </vt:lpstr>
      <vt:lpstr>State Embraces Electrification</vt:lpstr>
      <vt:lpstr>Act IV  State Action  </vt:lpstr>
      <vt:lpstr>Cleaner Energy Act</vt:lpstr>
      <vt:lpstr>State Agency Rule Development</vt:lpstr>
      <vt:lpstr>Key Considerations</vt:lpstr>
      <vt:lpstr>It is Considered Practicable…</vt:lpstr>
      <vt:lpstr>Alt Fuel-Vehicle Tech Assistance Group</vt:lpstr>
      <vt:lpstr>Ongoing Technical Assistance</vt:lpstr>
      <vt:lpstr>Local Govt Rule Development </vt:lpstr>
      <vt:lpstr>Epilogue  What’s Next?  </vt:lpstr>
      <vt:lpstr>Renewable Natural Gas (RNG)</vt:lpstr>
      <vt:lpstr>Pacific Coast Collaborative</vt:lpstr>
      <vt:lpstr>Pacific Coast Collaborative</vt:lpstr>
      <vt:lpstr>Clean Fuel &amp; ZEV Standards</vt:lpstr>
      <vt:lpstr>  Major Players  Departments of Transportation, Enterprise Services, Commerce, and Agriculture, Western Washington Clean Cities,  and WSU-Energy Program  Thank You  </vt:lpstr>
      <vt:lpstr>PowerPoint Presentation</vt:lpstr>
    </vt:vector>
  </TitlesOfParts>
  <Company>WSU Extension Energy Program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Jensen</dc:creator>
  <cp:lastModifiedBy>suej</cp:lastModifiedBy>
  <cp:revision>84</cp:revision>
  <dcterms:created xsi:type="dcterms:W3CDTF">2013-12-15T01:13:03Z</dcterms:created>
  <dcterms:modified xsi:type="dcterms:W3CDTF">2014-02-20T14:52:39Z</dcterms:modified>
</cp:coreProperties>
</file>