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5" r:id="rId1"/>
  </p:sldMasterIdLst>
  <p:notesMasterIdLst>
    <p:notesMasterId r:id="rId31"/>
  </p:notesMasterIdLst>
  <p:handoutMasterIdLst>
    <p:handoutMasterId r:id="rId32"/>
  </p:handoutMasterIdLst>
  <p:sldIdLst>
    <p:sldId id="256" r:id="rId2"/>
    <p:sldId id="409" r:id="rId3"/>
    <p:sldId id="410" r:id="rId4"/>
    <p:sldId id="407" r:id="rId5"/>
    <p:sldId id="408" r:id="rId6"/>
    <p:sldId id="358" r:id="rId7"/>
    <p:sldId id="389" r:id="rId8"/>
    <p:sldId id="406" r:id="rId9"/>
    <p:sldId id="404" r:id="rId10"/>
    <p:sldId id="405" r:id="rId11"/>
    <p:sldId id="379" r:id="rId12"/>
    <p:sldId id="390" r:id="rId13"/>
    <p:sldId id="403" r:id="rId14"/>
    <p:sldId id="418" r:id="rId15"/>
    <p:sldId id="419" r:id="rId16"/>
    <p:sldId id="415" r:id="rId17"/>
    <p:sldId id="421" r:id="rId18"/>
    <p:sldId id="416" r:id="rId19"/>
    <p:sldId id="417" r:id="rId20"/>
    <p:sldId id="420" r:id="rId21"/>
    <p:sldId id="422" r:id="rId22"/>
    <p:sldId id="423" r:id="rId23"/>
    <p:sldId id="424" r:id="rId24"/>
    <p:sldId id="411" r:id="rId25"/>
    <p:sldId id="412" r:id="rId26"/>
    <p:sldId id="413" r:id="rId27"/>
    <p:sldId id="414" r:id="rId28"/>
    <p:sldId id="425" r:id="rId29"/>
    <p:sldId id="356" r:id="rId30"/>
  </p:sldIdLst>
  <p:sldSz cx="9144000" cy="6858000" type="screen4x3"/>
  <p:notesSz cx="7010400" cy="9296400"/>
  <p:custDataLst>
    <p:tags r:id="rId33"/>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CAF"/>
    <a:srgbClr val="148F0B"/>
    <a:srgbClr val="2C4835"/>
    <a:srgbClr val="3F664B"/>
    <a:srgbClr val="294331"/>
    <a:srgbClr val="FF33CC"/>
    <a:srgbClr val="CC66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89816" autoAdjust="0"/>
  </p:normalViewPr>
  <p:slideViewPr>
    <p:cSldViewPr snapToGrid="0">
      <p:cViewPr>
        <p:scale>
          <a:sx n="66" d="100"/>
          <a:sy n="66" d="100"/>
        </p:scale>
        <p:origin x="-1506" y="-582"/>
      </p:cViewPr>
      <p:guideLst>
        <p:guide orient="horz" pos="2160"/>
        <p:guide pos="2880"/>
      </p:guideLst>
    </p:cSldViewPr>
  </p:slideViewPr>
  <p:outlineViewPr>
    <p:cViewPr>
      <p:scale>
        <a:sx n="33" d="100"/>
        <a:sy n="33" d="100"/>
      </p:scale>
      <p:origin x="0" y="11304"/>
    </p:cViewPr>
  </p:outlineViewPr>
  <p:notesTextViewPr>
    <p:cViewPr>
      <p:scale>
        <a:sx n="100" d="100"/>
        <a:sy n="100" d="100"/>
      </p:scale>
      <p:origin x="0" y="0"/>
    </p:cViewPr>
  </p:notesTextViewPr>
  <p:sorterViewPr>
    <p:cViewPr>
      <p:scale>
        <a:sx n="100" d="100"/>
        <a:sy n="100" d="100"/>
      </p:scale>
      <p:origin x="0" y="3360"/>
    </p:cViewPr>
  </p:sorterViewPr>
  <p:notesViewPr>
    <p:cSldViewPr snapToGrid="0">
      <p:cViewPr>
        <p:scale>
          <a:sx n="75" d="100"/>
          <a:sy n="75" d="100"/>
        </p:scale>
        <p:origin x="-2052" y="100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http://www.eia.gov/dnav/pet/hist_xls/EMM_EPM0_PTE_NUS_DPGw.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Weekly </a:t>
            </a:r>
            <a:r>
              <a:rPr lang="en-US" dirty="0"/>
              <a:t>U.S. All </a:t>
            </a:r>
            <a:r>
              <a:rPr lang="en-US" dirty="0" smtClean="0"/>
              <a:t>Grades, </a:t>
            </a:r>
            <a:r>
              <a:rPr lang="en-US" dirty="0"/>
              <a:t>All Formulations Retail </a:t>
            </a:r>
            <a:r>
              <a:rPr lang="en-US" dirty="0" smtClean="0"/>
              <a:t>Gasoline</a:t>
            </a:r>
            <a:endParaRPr lang="en-US" dirty="0"/>
          </a:p>
        </c:rich>
      </c:tx>
      <c:layout>
        <c:manualLayout>
          <c:xMode val="edge"/>
          <c:yMode val="edge"/>
          <c:x val="0.17731040198922576"/>
          <c:y val="4.4313146233382714E-2"/>
        </c:manualLayout>
      </c:layout>
      <c:overlay val="0"/>
    </c:title>
    <c:autoTitleDeleted val="0"/>
    <c:plotArea>
      <c:layout>
        <c:manualLayout>
          <c:layoutTarget val="inner"/>
          <c:xMode val="edge"/>
          <c:yMode val="edge"/>
          <c:x val="4.2550549673211847E-2"/>
          <c:y val="0.13300728472456474"/>
          <c:w val="0.94524119179896049"/>
          <c:h val="0.70744910578939824"/>
        </c:manualLayout>
      </c:layout>
      <c:lineChart>
        <c:grouping val="standard"/>
        <c:varyColors val="0"/>
        <c:ser>
          <c:idx val="0"/>
          <c:order val="0"/>
          <c:tx>
            <c:strRef>
              <c:f>'Data 1'!$B$1:$B$3</c:f>
              <c:strCache>
                <c:ptCount val="1"/>
                <c:pt idx="0">
                  <c:v>Data 1: Weekly U.S. All Grades All Formulations Retail Gasoline Prices  (Dollars per Gallon) EMM_EPM0_PTE_NUS_DPG Weekly U.S. All Grades All Formulations Retail Gasoline Prices  (Dollars per Gallon)</c:v>
                </c:pt>
              </c:strCache>
            </c:strRef>
          </c:tx>
          <c:spPr>
            <a:ln>
              <a:solidFill>
                <a:srgbClr val="C00000"/>
              </a:solidFill>
            </a:ln>
          </c:spPr>
          <c:marker>
            <c:symbol val="none"/>
          </c:marker>
          <c:cat>
            <c:numRef>
              <c:f>'Data 1'!$A$4:$A$1023</c:f>
              <c:numCache>
                <c:formatCode>mmm\ dd\,\ yyyy</c:formatCode>
                <c:ptCount val="1020"/>
                <c:pt idx="0">
                  <c:v>34064</c:v>
                </c:pt>
                <c:pt idx="1">
                  <c:v>34071</c:v>
                </c:pt>
                <c:pt idx="2">
                  <c:v>34078</c:v>
                </c:pt>
                <c:pt idx="3">
                  <c:v>34085</c:v>
                </c:pt>
                <c:pt idx="4">
                  <c:v>34092</c:v>
                </c:pt>
                <c:pt idx="5">
                  <c:v>34099</c:v>
                </c:pt>
                <c:pt idx="6">
                  <c:v>34106</c:v>
                </c:pt>
                <c:pt idx="7">
                  <c:v>34113</c:v>
                </c:pt>
                <c:pt idx="8">
                  <c:v>34120</c:v>
                </c:pt>
                <c:pt idx="9">
                  <c:v>34127</c:v>
                </c:pt>
                <c:pt idx="10">
                  <c:v>34134</c:v>
                </c:pt>
                <c:pt idx="11">
                  <c:v>34141</c:v>
                </c:pt>
                <c:pt idx="12">
                  <c:v>34148</c:v>
                </c:pt>
                <c:pt idx="13">
                  <c:v>34155</c:v>
                </c:pt>
                <c:pt idx="14">
                  <c:v>34162</c:v>
                </c:pt>
                <c:pt idx="15">
                  <c:v>34169</c:v>
                </c:pt>
                <c:pt idx="16">
                  <c:v>34176</c:v>
                </c:pt>
                <c:pt idx="17">
                  <c:v>34183</c:v>
                </c:pt>
                <c:pt idx="18">
                  <c:v>34190</c:v>
                </c:pt>
                <c:pt idx="19">
                  <c:v>34197</c:v>
                </c:pt>
                <c:pt idx="20">
                  <c:v>34204</c:v>
                </c:pt>
                <c:pt idx="21">
                  <c:v>34211</c:v>
                </c:pt>
                <c:pt idx="22">
                  <c:v>34218</c:v>
                </c:pt>
                <c:pt idx="23">
                  <c:v>34225</c:v>
                </c:pt>
                <c:pt idx="24">
                  <c:v>34232</c:v>
                </c:pt>
                <c:pt idx="25">
                  <c:v>34239</c:v>
                </c:pt>
                <c:pt idx="26">
                  <c:v>34246</c:v>
                </c:pt>
                <c:pt idx="27">
                  <c:v>34253</c:v>
                </c:pt>
                <c:pt idx="28">
                  <c:v>34260</c:v>
                </c:pt>
                <c:pt idx="29">
                  <c:v>34267</c:v>
                </c:pt>
                <c:pt idx="30">
                  <c:v>34274</c:v>
                </c:pt>
                <c:pt idx="31">
                  <c:v>34281</c:v>
                </c:pt>
                <c:pt idx="32">
                  <c:v>34288</c:v>
                </c:pt>
                <c:pt idx="33">
                  <c:v>34295</c:v>
                </c:pt>
                <c:pt idx="34">
                  <c:v>34302</c:v>
                </c:pt>
                <c:pt idx="35">
                  <c:v>34309</c:v>
                </c:pt>
                <c:pt idx="36">
                  <c:v>34316</c:v>
                </c:pt>
                <c:pt idx="37">
                  <c:v>34323</c:v>
                </c:pt>
                <c:pt idx="38">
                  <c:v>34330</c:v>
                </c:pt>
                <c:pt idx="39">
                  <c:v>34337</c:v>
                </c:pt>
                <c:pt idx="40">
                  <c:v>34344</c:v>
                </c:pt>
                <c:pt idx="41">
                  <c:v>34351</c:v>
                </c:pt>
                <c:pt idx="42">
                  <c:v>34358</c:v>
                </c:pt>
                <c:pt idx="43">
                  <c:v>34365</c:v>
                </c:pt>
                <c:pt idx="44">
                  <c:v>34372</c:v>
                </c:pt>
                <c:pt idx="45">
                  <c:v>34379</c:v>
                </c:pt>
                <c:pt idx="46">
                  <c:v>34386</c:v>
                </c:pt>
                <c:pt idx="47">
                  <c:v>34393</c:v>
                </c:pt>
                <c:pt idx="48">
                  <c:v>34400</c:v>
                </c:pt>
                <c:pt idx="49">
                  <c:v>34407</c:v>
                </c:pt>
                <c:pt idx="50">
                  <c:v>34414</c:v>
                </c:pt>
                <c:pt idx="51">
                  <c:v>34421</c:v>
                </c:pt>
                <c:pt idx="52">
                  <c:v>34428</c:v>
                </c:pt>
                <c:pt idx="53">
                  <c:v>34435</c:v>
                </c:pt>
                <c:pt idx="54">
                  <c:v>34442</c:v>
                </c:pt>
                <c:pt idx="55">
                  <c:v>34449</c:v>
                </c:pt>
                <c:pt idx="56">
                  <c:v>34456</c:v>
                </c:pt>
                <c:pt idx="57">
                  <c:v>34463</c:v>
                </c:pt>
                <c:pt idx="58">
                  <c:v>34470</c:v>
                </c:pt>
                <c:pt idx="59">
                  <c:v>34477</c:v>
                </c:pt>
                <c:pt idx="60">
                  <c:v>34484</c:v>
                </c:pt>
                <c:pt idx="61">
                  <c:v>34491</c:v>
                </c:pt>
                <c:pt idx="62">
                  <c:v>34498</c:v>
                </c:pt>
                <c:pt idx="63">
                  <c:v>34505</c:v>
                </c:pt>
                <c:pt idx="64">
                  <c:v>34512</c:v>
                </c:pt>
                <c:pt idx="65">
                  <c:v>34519</c:v>
                </c:pt>
                <c:pt idx="66">
                  <c:v>34526</c:v>
                </c:pt>
                <c:pt idx="67">
                  <c:v>34533</c:v>
                </c:pt>
                <c:pt idx="68">
                  <c:v>34540</c:v>
                </c:pt>
                <c:pt idx="69">
                  <c:v>34547</c:v>
                </c:pt>
                <c:pt idx="70">
                  <c:v>34554</c:v>
                </c:pt>
                <c:pt idx="71">
                  <c:v>34561</c:v>
                </c:pt>
                <c:pt idx="72">
                  <c:v>34568</c:v>
                </c:pt>
                <c:pt idx="73">
                  <c:v>34575</c:v>
                </c:pt>
                <c:pt idx="74">
                  <c:v>34582</c:v>
                </c:pt>
                <c:pt idx="75">
                  <c:v>34589</c:v>
                </c:pt>
                <c:pt idx="76">
                  <c:v>34596</c:v>
                </c:pt>
                <c:pt idx="77">
                  <c:v>34603</c:v>
                </c:pt>
                <c:pt idx="78">
                  <c:v>34610</c:v>
                </c:pt>
                <c:pt idx="79">
                  <c:v>34617</c:v>
                </c:pt>
                <c:pt idx="80">
                  <c:v>34624</c:v>
                </c:pt>
                <c:pt idx="81">
                  <c:v>34631</c:v>
                </c:pt>
                <c:pt idx="82">
                  <c:v>34638</c:v>
                </c:pt>
                <c:pt idx="83">
                  <c:v>34645</c:v>
                </c:pt>
                <c:pt idx="84">
                  <c:v>34652</c:v>
                </c:pt>
                <c:pt idx="85">
                  <c:v>34659</c:v>
                </c:pt>
                <c:pt idx="86">
                  <c:v>34666</c:v>
                </c:pt>
                <c:pt idx="87">
                  <c:v>34673</c:v>
                </c:pt>
                <c:pt idx="88">
                  <c:v>34680</c:v>
                </c:pt>
                <c:pt idx="89">
                  <c:v>34687</c:v>
                </c:pt>
                <c:pt idx="90">
                  <c:v>34694</c:v>
                </c:pt>
                <c:pt idx="91">
                  <c:v>34701</c:v>
                </c:pt>
                <c:pt idx="92">
                  <c:v>34708</c:v>
                </c:pt>
                <c:pt idx="93">
                  <c:v>34715</c:v>
                </c:pt>
                <c:pt idx="94">
                  <c:v>34722</c:v>
                </c:pt>
                <c:pt idx="95">
                  <c:v>34729</c:v>
                </c:pt>
                <c:pt idx="96">
                  <c:v>34736</c:v>
                </c:pt>
                <c:pt idx="97">
                  <c:v>34743</c:v>
                </c:pt>
                <c:pt idx="98">
                  <c:v>34750</c:v>
                </c:pt>
                <c:pt idx="99">
                  <c:v>34757</c:v>
                </c:pt>
                <c:pt idx="100">
                  <c:v>34764</c:v>
                </c:pt>
                <c:pt idx="101">
                  <c:v>34771</c:v>
                </c:pt>
                <c:pt idx="102">
                  <c:v>34778</c:v>
                </c:pt>
                <c:pt idx="103">
                  <c:v>34785</c:v>
                </c:pt>
                <c:pt idx="104">
                  <c:v>34792</c:v>
                </c:pt>
                <c:pt idx="105">
                  <c:v>34799</c:v>
                </c:pt>
                <c:pt idx="106">
                  <c:v>34806</c:v>
                </c:pt>
                <c:pt idx="107">
                  <c:v>34813</c:v>
                </c:pt>
                <c:pt idx="108">
                  <c:v>34820</c:v>
                </c:pt>
                <c:pt idx="109">
                  <c:v>34827</c:v>
                </c:pt>
                <c:pt idx="110">
                  <c:v>34834</c:v>
                </c:pt>
                <c:pt idx="111">
                  <c:v>34841</c:v>
                </c:pt>
                <c:pt idx="112">
                  <c:v>34848</c:v>
                </c:pt>
                <c:pt idx="113">
                  <c:v>34855</c:v>
                </c:pt>
                <c:pt idx="114">
                  <c:v>34862</c:v>
                </c:pt>
                <c:pt idx="115">
                  <c:v>34869</c:v>
                </c:pt>
                <c:pt idx="116">
                  <c:v>34876</c:v>
                </c:pt>
                <c:pt idx="117">
                  <c:v>34883</c:v>
                </c:pt>
                <c:pt idx="118">
                  <c:v>34890</c:v>
                </c:pt>
                <c:pt idx="119">
                  <c:v>34897</c:v>
                </c:pt>
                <c:pt idx="120">
                  <c:v>34904</c:v>
                </c:pt>
                <c:pt idx="121">
                  <c:v>34911</c:v>
                </c:pt>
                <c:pt idx="122">
                  <c:v>34918</c:v>
                </c:pt>
                <c:pt idx="123">
                  <c:v>34925</c:v>
                </c:pt>
                <c:pt idx="124">
                  <c:v>34932</c:v>
                </c:pt>
                <c:pt idx="125">
                  <c:v>34939</c:v>
                </c:pt>
                <c:pt idx="126">
                  <c:v>34946</c:v>
                </c:pt>
                <c:pt idx="127">
                  <c:v>34953</c:v>
                </c:pt>
                <c:pt idx="128">
                  <c:v>34960</c:v>
                </c:pt>
                <c:pt idx="129">
                  <c:v>34967</c:v>
                </c:pt>
                <c:pt idx="130">
                  <c:v>34974</c:v>
                </c:pt>
                <c:pt idx="131">
                  <c:v>34981</c:v>
                </c:pt>
                <c:pt idx="132">
                  <c:v>34988</c:v>
                </c:pt>
                <c:pt idx="133">
                  <c:v>34995</c:v>
                </c:pt>
                <c:pt idx="134">
                  <c:v>35002</c:v>
                </c:pt>
                <c:pt idx="135">
                  <c:v>35009</c:v>
                </c:pt>
                <c:pt idx="136">
                  <c:v>35016</c:v>
                </c:pt>
                <c:pt idx="137">
                  <c:v>35023</c:v>
                </c:pt>
                <c:pt idx="138">
                  <c:v>35030</c:v>
                </c:pt>
                <c:pt idx="139">
                  <c:v>35037</c:v>
                </c:pt>
                <c:pt idx="140">
                  <c:v>35044</c:v>
                </c:pt>
                <c:pt idx="141">
                  <c:v>35051</c:v>
                </c:pt>
                <c:pt idx="142">
                  <c:v>35058</c:v>
                </c:pt>
                <c:pt idx="143">
                  <c:v>35065</c:v>
                </c:pt>
                <c:pt idx="144">
                  <c:v>35072</c:v>
                </c:pt>
                <c:pt idx="145">
                  <c:v>35079</c:v>
                </c:pt>
                <c:pt idx="146">
                  <c:v>35086</c:v>
                </c:pt>
                <c:pt idx="147">
                  <c:v>35093</c:v>
                </c:pt>
                <c:pt idx="148">
                  <c:v>35100</c:v>
                </c:pt>
                <c:pt idx="149">
                  <c:v>35107</c:v>
                </c:pt>
                <c:pt idx="150">
                  <c:v>35114</c:v>
                </c:pt>
                <c:pt idx="151">
                  <c:v>35121</c:v>
                </c:pt>
                <c:pt idx="152">
                  <c:v>35128</c:v>
                </c:pt>
                <c:pt idx="153">
                  <c:v>35135</c:v>
                </c:pt>
                <c:pt idx="154">
                  <c:v>35142</c:v>
                </c:pt>
                <c:pt idx="155">
                  <c:v>35149</c:v>
                </c:pt>
                <c:pt idx="156">
                  <c:v>35156</c:v>
                </c:pt>
                <c:pt idx="157">
                  <c:v>35163</c:v>
                </c:pt>
                <c:pt idx="158">
                  <c:v>35170</c:v>
                </c:pt>
                <c:pt idx="159">
                  <c:v>35177</c:v>
                </c:pt>
                <c:pt idx="160">
                  <c:v>35184</c:v>
                </c:pt>
                <c:pt idx="161">
                  <c:v>35191</c:v>
                </c:pt>
                <c:pt idx="162">
                  <c:v>35198</c:v>
                </c:pt>
                <c:pt idx="163">
                  <c:v>35205</c:v>
                </c:pt>
                <c:pt idx="164">
                  <c:v>35212</c:v>
                </c:pt>
                <c:pt idx="165">
                  <c:v>35219</c:v>
                </c:pt>
                <c:pt idx="166">
                  <c:v>35226</c:v>
                </c:pt>
                <c:pt idx="167">
                  <c:v>35233</c:v>
                </c:pt>
                <c:pt idx="168">
                  <c:v>35240</c:v>
                </c:pt>
                <c:pt idx="169">
                  <c:v>35247</c:v>
                </c:pt>
                <c:pt idx="170">
                  <c:v>35254</c:v>
                </c:pt>
                <c:pt idx="171">
                  <c:v>35261</c:v>
                </c:pt>
                <c:pt idx="172">
                  <c:v>35268</c:v>
                </c:pt>
                <c:pt idx="173">
                  <c:v>35275</c:v>
                </c:pt>
                <c:pt idx="174">
                  <c:v>35282</c:v>
                </c:pt>
                <c:pt idx="175">
                  <c:v>35289</c:v>
                </c:pt>
                <c:pt idx="176">
                  <c:v>35296</c:v>
                </c:pt>
                <c:pt idx="177">
                  <c:v>35303</c:v>
                </c:pt>
                <c:pt idx="178">
                  <c:v>35310</c:v>
                </c:pt>
                <c:pt idx="179">
                  <c:v>35317</c:v>
                </c:pt>
                <c:pt idx="180">
                  <c:v>35324</c:v>
                </c:pt>
                <c:pt idx="181">
                  <c:v>35331</c:v>
                </c:pt>
                <c:pt idx="182">
                  <c:v>35338</c:v>
                </c:pt>
                <c:pt idx="183">
                  <c:v>35345</c:v>
                </c:pt>
                <c:pt idx="184">
                  <c:v>35352</c:v>
                </c:pt>
                <c:pt idx="185">
                  <c:v>35359</c:v>
                </c:pt>
                <c:pt idx="186">
                  <c:v>35366</c:v>
                </c:pt>
                <c:pt idx="187">
                  <c:v>35373</c:v>
                </c:pt>
                <c:pt idx="188">
                  <c:v>35380</c:v>
                </c:pt>
                <c:pt idx="189">
                  <c:v>35387</c:v>
                </c:pt>
                <c:pt idx="190">
                  <c:v>35394</c:v>
                </c:pt>
                <c:pt idx="191">
                  <c:v>35401</c:v>
                </c:pt>
                <c:pt idx="192">
                  <c:v>35408</c:v>
                </c:pt>
                <c:pt idx="193">
                  <c:v>35415</c:v>
                </c:pt>
                <c:pt idx="194">
                  <c:v>35422</c:v>
                </c:pt>
                <c:pt idx="195">
                  <c:v>35429</c:v>
                </c:pt>
                <c:pt idx="196">
                  <c:v>35436</c:v>
                </c:pt>
                <c:pt idx="197">
                  <c:v>35443</c:v>
                </c:pt>
                <c:pt idx="198">
                  <c:v>35450</c:v>
                </c:pt>
                <c:pt idx="199">
                  <c:v>35457</c:v>
                </c:pt>
                <c:pt idx="200">
                  <c:v>35464</c:v>
                </c:pt>
                <c:pt idx="201">
                  <c:v>35471</c:v>
                </c:pt>
                <c:pt idx="202">
                  <c:v>35478</c:v>
                </c:pt>
                <c:pt idx="203">
                  <c:v>35485</c:v>
                </c:pt>
                <c:pt idx="204">
                  <c:v>35492</c:v>
                </c:pt>
                <c:pt idx="205">
                  <c:v>35499</c:v>
                </c:pt>
                <c:pt idx="206">
                  <c:v>35506</c:v>
                </c:pt>
                <c:pt idx="207">
                  <c:v>35513</c:v>
                </c:pt>
                <c:pt idx="208">
                  <c:v>35520</c:v>
                </c:pt>
                <c:pt idx="209">
                  <c:v>35527</c:v>
                </c:pt>
                <c:pt idx="210">
                  <c:v>35534</c:v>
                </c:pt>
                <c:pt idx="211">
                  <c:v>35541</c:v>
                </c:pt>
                <c:pt idx="212">
                  <c:v>35548</c:v>
                </c:pt>
                <c:pt idx="213">
                  <c:v>35555</c:v>
                </c:pt>
                <c:pt idx="214">
                  <c:v>35562</c:v>
                </c:pt>
                <c:pt idx="215">
                  <c:v>35569</c:v>
                </c:pt>
                <c:pt idx="216">
                  <c:v>35576</c:v>
                </c:pt>
                <c:pt idx="217">
                  <c:v>35583</c:v>
                </c:pt>
                <c:pt idx="218">
                  <c:v>35590</c:v>
                </c:pt>
                <c:pt idx="219">
                  <c:v>35597</c:v>
                </c:pt>
                <c:pt idx="220">
                  <c:v>35604</c:v>
                </c:pt>
                <c:pt idx="221">
                  <c:v>35611</c:v>
                </c:pt>
                <c:pt idx="222">
                  <c:v>35618</c:v>
                </c:pt>
                <c:pt idx="223">
                  <c:v>35625</c:v>
                </c:pt>
                <c:pt idx="224">
                  <c:v>35632</c:v>
                </c:pt>
                <c:pt idx="225">
                  <c:v>35639</c:v>
                </c:pt>
                <c:pt idx="226">
                  <c:v>35646</c:v>
                </c:pt>
                <c:pt idx="227">
                  <c:v>35653</c:v>
                </c:pt>
                <c:pt idx="228">
                  <c:v>35660</c:v>
                </c:pt>
                <c:pt idx="229">
                  <c:v>35667</c:v>
                </c:pt>
                <c:pt idx="230">
                  <c:v>35674</c:v>
                </c:pt>
                <c:pt idx="231">
                  <c:v>35681</c:v>
                </c:pt>
                <c:pt idx="232">
                  <c:v>35688</c:v>
                </c:pt>
                <c:pt idx="233">
                  <c:v>35695</c:v>
                </c:pt>
                <c:pt idx="234">
                  <c:v>35702</c:v>
                </c:pt>
                <c:pt idx="235">
                  <c:v>35709</c:v>
                </c:pt>
                <c:pt idx="236">
                  <c:v>35716</c:v>
                </c:pt>
                <c:pt idx="237">
                  <c:v>35723</c:v>
                </c:pt>
                <c:pt idx="238">
                  <c:v>35730</c:v>
                </c:pt>
                <c:pt idx="239">
                  <c:v>35737</c:v>
                </c:pt>
                <c:pt idx="240">
                  <c:v>35744</c:v>
                </c:pt>
                <c:pt idx="241">
                  <c:v>35751</c:v>
                </c:pt>
                <c:pt idx="242">
                  <c:v>35758</c:v>
                </c:pt>
                <c:pt idx="243">
                  <c:v>35765</c:v>
                </c:pt>
                <c:pt idx="244">
                  <c:v>35772</c:v>
                </c:pt>
                <c:pt idx="245">
                  <c:v>35779</c:v>
                </c:pt>
                <c:pt idx="246">
                  <c:v>35786</c:v>
                </c:pt>
                <c:pt idx="247">
                  <c:v>35793</c:v>
                </c:pt>
                <c:pt idx="248">
                  <c:v>35800</c:v>
                </c:pt>
                <c:pt idx="249">
                  <c:v>35807</c:v>
                </c:pt>
                <c:pt idx="250">
                  <c:v>35814</c:v>
                </c:pt>
                <c:pt idx="251">
                  <c:v>35821</c:v>
                </c:pt>
                <c:pt idx="252">
                  <c:v>35828</c:v>
                </c:pt>
                <c:pt idx="253">
                  <c:v>35835</c:v>
                </c:pt>
                <c:pt idx="254">
                  <c:v>35842</c:v>
                </c:pt>
                <c:pt idx="255">
                  <c:v>35849</c:v>
                </c:pt>
                <c:pt idx="256">
                  <c:v>35856</c:v>
                </c:pt>
                <c:pt idx="257">
                  <c:v>35863</c:v>
                </c:pt>
                <c:pt idx="258">
                  <c:v>35870</c:v>
                </c:pt>
                <c:pt idx="259">
                  <c:v>35877</c:v>
                </c:pt>
                <c:pt idx="260">
                  <c:v>35884</c:v>
                </c:pt>
                <c:pt idx="261">
                  <c:v>35891</c:v>
                </c:pt>
                <c:pt idx="262">
                  <c:v>35898</c:v>
                </c:pt>
                <c:pt idx="263">
                  <c:v>35905</c:v>
                </c:pt>
                <c:pt idx="264">
                  <c:v>35912</c:v>
                </c:pt>
                <c:pt idx="265">
                  <c:v>35919</c:v>
                </c:pt>
                <c:pt idx="266">
                  <c:v>35926</c:v>
                </c:pt>
                <c:pt idx="267">
                  <c:v>35933</c:v>
                </c:pt>
                <c:pt idx="268">
                  <c:v>35940</c:v>
                </c:pt>
                <c:pt idx="269">
                  <c:v>35947</c:v>
                </c:pt>
                <c:pt idx="270">
                  <c:v>35954</c:v>
                </c:pt>
                <c:pt idx="271">
                  <c:v>35961</c:v>
                </c:pt>
                <c:pt idx="272">
                  <c:v>35968</c:v>
                </c:pt>
                <c:pt idx="273">
                  <c:v>35975</c:v>
                </c:pt>
                <c:pt idx="274">
                  <c:v>35982</c:v>
                </c:pt>
                <c:pt idx="275">
                  <c:v>35989</c:v>
                </c:pt>
                <c:pt idx="276">
                  <c:v>35996</c:v>
                </c:pt>
                <c:pt idx="277">
                  <c:v>36003</c:v>
                </c:pt>
                <c:pt idx="278">
                  <c:v>36010</c:v>
                </c:pt>
                <c:pt idx="279">
                  <c:v>36017</c:v>
                </c:pt>
                <c:pt idx="280">
                  <c:v>36024</c:v>
                </c:pt>
                <c:pt idx="281">
                  <c:v>36031</c:v>
                </c:pt>
                <c:pt idx="282">
                  <c:v>36038</c:v>
                </c:pt>
                <c:pt idx="283">
                  <c:v>36045</c:v>
                </c:pt>
                <c:pt idx="284">
                  <c:v>36052</c:v>
                </c:pt>
                <c:pt idx="285">
                  <c:v>36059</c:v>
                </c:pt>
                <c:pt idx="286">
                  <c:v>36066</c:v>
                </c:pt>
                <c:pt idx="287">
                  <c:v>36073</c:v>
                </c:pt>
                <c:pt idx="288">
                  <c:v>36080</c:v>
                </c:pt>
                <c:pt idx="289">
                  <c:v>36087</c:v>
                </c:pt>
                <c:pt idx="290">
                  <c:v>36094</c:v>
                </c:pt>
                <c:pt idx="291">
                  <c:v>36101</c:v>
                </c:pt>
                <c:pt idx="292">
                  <c:v>36108</c:v>
                </c:pt>
                <c:pt idx="293">
                  <c:v>36115</c:v>
                </c:pt>
                <c:pt idx="294">
                  <c:v>36122</c:v>
                </c:pt>
                <c:pt idx="295">
                  <c:v>36129</c:v>
                </c:pt>
                <c:pt idx="296">
                  <c:v>36136</c:v>
                </c:pt>
                <c:pt idx="297">
                  <c:v>36143</c:v>
                </c:pt>
                <c:pt idx="298">
                  <c:v>36150</c:v>
                </c:pt>
                <c:pt idx="299">
                  <c:v>36157</c:v>
                </c:pt>
                <c:pt idx="300">
                  <c:v>36164</c:v>
                </c:pt>
                <c:pt idx="301">
                  <c:v>36171</c:v>
                </c:pt>
                <c:pt idx="302">
                  <c:v>36178</c:v>
                </c:pt>
                <c:pt idx="303">
                  <c:v>36185</c:v>
                </c:pt>
                <c:pt idx="304">
                  <c:v>36192</c:v>
                </c:pt>
                <c:pt idx="305">
                  <c:v>36199</c:v>
                </c:pt>
                <c:pt idx="306">
                  <c:v>36206</c:v>
                </c:pt>
                <c:pt idx="307">
                  <c:v>36213</c:v>
                </c:pt>
                <c:pt idx="308">
                  <c:v>36220</c:v>
                </c:pt>
                <c:pt idx="309">
                  <c:v>36227</c:v>
                </c:pt>
                <c:pt idx="310">
                  <c:v>36234</c:v>
                </c:pt>
                <c:pt idx="311">
                  <c:v>36241</c:v>
                </c:pt>
                <c:pt idx="312">
                  <c:v>36248</c:v>
                </c:pt>
                <c:pt idx="313">
                  <c:v>36255</c:v>
                </c:pt>
                <c:pt idx="314">
                  <c:v>36262</c:v>
                </c:pt>
                <c:pt idx="315">
                  <c:v>36269</c:v>
                </c:pt>
                <c:pt idx="316">
                  <c:v>36276</c:v>
                </c:pt>
                <c:pt idx="317">
                  <c:v>36283</c:v>
                </c:pt>
                <c:pt idx="318">
                  <c:v>36290</c:v>
                </c:pt>
                <c:pt idx="319">
                  <c:v>36297</c:v>
                </c:pt>
                <c:pt idx="320">
                  <c:v>36304</c:v>
                </c:pt>
                <c:pt idx="321">
                  <c:v>36311</c:v>
                </c:pt>
                <c:pt idx="322">
                  <c:v>36318</c:v>
                </c:pt>
                <c:pt idx="323">
                  <c:v>36325</c:v>
                </c:pt>
                <c:pt idx="324">
                  <c:v>36332</c:v>
                </c:pt>
                <c:pt idx="325">
                  <c:v>36339</c:v>
                </c:pt>
                <c:pt idx="326">
                  <c:v>36346</c:v>
                </c:pt>
                <c:pt idx="327">
                  <c:v>36353</c:v>
                </c:pt>
                <c:pt idx="328">
                  <c:v>36360</c:v>
                </c:pt>
                <c:pt idx="329">
                  <c:v>36367</c:v>
                </c:pt>
                <c:pt idx="330">
                  <c:v>36374</c:v>
                </c:pt>
                <c:pt idx="331">
                  <c:v>36381</c:v>
                </c:pt>
                <c:pt idx="332">
                  <c:v>36388</c:v>
                </c:pt>
                <c:pt idx="333">
                  <c:v>36395</c:v>
                </c:pt>
                <c:pt idx="334">
                  <c:v>36402</c:v>
                </c:pt>
                <c:pt idx="335">
                  <c:v>36409</c:v>
                </c:pt>
                <c:pt idx="336">
                  <c:v>36416</c:v>
                </c:pt>
                <c:pt idx="337">
                  <c:v>36423</c:v>
                </c:pt>
                <c:pt idx="338">
                  <c:v>36430</c:v>
                </c:pt>
                <c:pt idx="339">
                  <c:v>36437</c:v>
                </c:pt>
                <c:pt idx="340">
                  <c:v>36444</c:v>
                </c:pt>
                <c:pt idx="341">
                  <c:v>36451</c:v>
                </c:pt>
                <c:pt idx="342">
                  <c:v>36458</c:v>
                </c:pt>
                <c:pt idx="343">
                  <c:v>36465</c:v>
                </c:pt>
                <c:pt idx="344">
                  <c:v>36472</c:v>
                </c:pt>
                <c:pt idx="345">
                  <c:v>36479</c:v>
                </c:pt>
                <c:pt idx="346">
                  <c:v>36486</c:v>
                </c:pt>
                <c:pt idx="347">
                  <c:v>36493</c:v>
                </c:pt>
                <c:pt idx="348">
                  <c:v>36500</c:v>
                </c:pt>
                <c:pt idx="349">
                  <c:v>36507</c:v>
                </c:pt>
                <c:pt idx="350">
                  <c:v>36514</c:v>
                </c:pt>
                <c:pt idx="351">
                  <c:v>36521</c:v>
                </c:pt>
                <c:pt idx="352">
                  <c:v>36528</c:v>
                </c:pt>
                <c:pt idx="353">
                  <c:v>36535</c:v>
                </c:pt>
                <c:pt idx="354">
                  <c:v>36542</c:v>
                </c:pt>
                <c:pt idx="355">
                  <c:v>36549</c:v>
                </c:pt>
                <c:pt idx="356">
                  <c:v>36556</c:v>
                </c:pt>
                <c:pt idx="357">
                  <c:v>36563</c:v>
                </c:pt>
                <c:pt idx="358">
                  <c:v>36570</c:v>
                </c:pt>
                <c:pt idx="359">
                  <c:v>36577</c:v>
                </c:pt>
                <c:pt idx="360">
                  <c:v>36584</c:v>
                </c:pt>
                <c:pt idx="361">
                  <c:v>36591</c:v>
                </c:pt>
                <c:pt idx="362">
                  <c:v>36598</c:v>
                </c:pt>
                <c:pt idx="363">
                  <c:v>36605</c:v>
                </c:pt>
                <c:pt idx="364">
                  <c:v>36612</c:v>
                </c:pt>
                <c:pt idx="365">
                  <c:v>36619</c:v>
                </c:pt>
                <c:pt idx="366">
                  <c:v>36626</c:v>
                </c:pt>
                <c:pt idx="367">
                  <c:v>36633</c:v>
                </c:pt>
                <c:pt idx="368">
                  <c:v>36640</c:v>
                </c:pt>
                <c:pt idx="369">
                  <c:v>36647</c:v>
                </c:pt>
                <c:pt idx="370">
                  <c:v>36654</c:v>
                </c:pt>
                <c:pt idx="371">
                  <c:v>36661</c:v>
                </c:pt>
                <c:pt idx="372">
                  <c:v>36668</c:v>
                </c:pt>
                <c:pt idx="373">
                  <c:v>36675</c:v>
                </c:pt>
                <c:pt idx="374">
                  <c:v>36682</c:v>
                </c:pt>
                <c:pt idx="375">
                  <c:v>36689</c:v>
                </c:pt>
                <c:pt idx="376">
                  <c:v>36696</c:v>
                </c:pt>
                <c:pt idx="377">
                  <c:v>36703</c:v>
                </c:pt>
                <c:pt idx="378">
                  <c:v>36710</c:v>
                </c:pt>
                <c:pt idx="379">
                  <c:v>36717</c:v>
                </c:pt>
                <c:pt idx="380">
                  <c:v>36724</c:v>
                </c:pt>
                <c:pt idx="381">
                  <c:v>36731</c:v>
                </c:pt>
                <c:pt idx="382">
                  <c:v>36738</c:v>
                </c:pt>
                <c:pt idx="383">
                  <c:v>36745</c:v>
                </c:pt>
                <c:pt idx="384">
                  <c:v>36752</c:v>
                </c:pt>
                <c:pt idx="385">
                  <c:v>36759</c:v>
                </c:pt>
                <c:pt idx="386">
                  <c:v>36766</c:v>
                </c:pt>
                <c:pt idx="387">
                  <c:v>36773</c:v>
                </c:pt>
                <c:pt idx="388">
                  <c:v>36780</c:v>
                </c:pt>
                <c:pt idx="389">
                  <c:v>36787</c:v>
                </c:pt>
                <c:pt idx="390">
                  <c:v>36794</c:v>
                </c:pt>
                <c:pt idx="391">
                  <c:v>36801</c:v>
                </c:pt>
                <c:pt idx="392">
                  <c:v>36808</c:v>
                </c:pt>
                <c:pt idx="393">
                  <c:v>36815</c:v>
                </c:pt>
                <c:pt idx="394">
                  <c:v>36822</c:v>
                </c:pt>
                <c:pt idx="395">
                  <c:v>36829</c:v>
                </c:pt>
                <c:pt idx="396">
                  <c:v>36836</c:v>
                </c:pt>
                <c:pt idx="397">
                  <c:v>36843</c:v>
                </c:pt>
                <c:pt idx="398">
                  <c:v>36850</c:v>
                </c:pt>
                <c:pt idx="399">
                  <c:v>36857</c:v>
                </c:pt>
                <c:pt idx="400">
                  <c:v>36864</c:v>
                </c:pt>
                <c:pt idx="401">
                  <c:v>36871</c:v>
                </c:pt>
                <c:pt idx="402">
                  <c:v>36878</c:v>
                </c:pt>
                <c:pt idx="403">
                  <c:v>36885</c:v>
                </c:pt>
                <c:pt idx="404">
                  <c:v>36892</c:v>
                </c:pt>
                <c:pt idx="405">
                  <c:v>36899</c:v>
                </c:pt>
                <c:pt idx="406">
                  <c:v>36906</c:v>
                </c:pt>
                <c:pt idx="407">
                  <c:v>36913</c:v>
                </c:pt>
                <c:pt idx="408">
                  <c:v>36920</c:v>
                </c:pt>
                <c:pt idx="409">
                  <c:v>36927</c:v>
                </c:pt>
                <c:pt idx="410">
                  <c:v>36934</c:v>
                </c:pt>
                <c:pt idx="411">
                  <c:v>36941</c:v>
                </c:pt>
                <c:pt idx="412">
                  <c:v>36948</c:v>
                </c:pt>
                <c:pt idx="413">
                  <c:v>36955</c:v>
                </c:pt>
                <c:pt idx="414">
                  <c:v>36962</c:v>
                </c:pt>
                <c:pt idx="415">
                  <c:v>36969</c:v>
                </c:pt>
                <c:pt idx="416">
                  <c:v>36976</c:v>
                </c:pt>
                <c:pt idx="417">
                  <c:v>36983</c:v>
                </c:pt>
                <c:pt idx="418">
                  <c:v>36990</c:v>
                </c:pt>
                <c:pt idx="419">
                  <c:v>36997</c:v>
                </c:pt>
                <c:pt idx="420">
                  <c:v>37004</c:v>
                </c:pt>
                <c:pt idx="421">
                  <c:v>37011</c:v>
                </c:pt>
                <c:pt idx="422">
                  <c:v>37018</c:v>
                </c:pt>
                <c:pt idx="423">
                  <c:v>37025</c:v>
                </c:pt>
                <c:pt idx="424">
                  <c:v>37032</c:v>
                </c:pt>
                <c:pt idx="425">
                  <c:v>37039</c:v>
                </c:pt>
                <c:pt idx="426">
                  <c:v>37046</c:v>
                </c:pt>
                <c:pt idx="427">
                  <c:v>37053</c:v>
                </c:pt>
                <c:pt idx="428">
                  <c:v>37060</c:v>
                </c:pt>
                <c:pt idx="429">
                  <c:v>37067</c:v>
                </c:pt>
                <c:pt idx="430">
                  <c:v>37074</c:v>
                </c:pt>
                <c:pt idx="431">
                  <c:v>37081</c:v>
                </c:pt>
                <c:pt idx="432">
                  <c:v>37088</c:v>
                </c:pt>
                <c:pt idx="433">
                  <c:v>37095</c:v>
                </c:pt>
                <c:pt idx="434">
                  <c:v>37102</c:v>
                </c:pt>
                <c:pt idx="435">
                  <c:v>37109</c:v>
                </c:pt>
                <c:pt idx="436">
                  <c:v>37116</c:v>
                </c:pt>
                <c:pt idx="437">
                  <c:v>37123</c:v>
                </c:pt>
                <c:pt idx="438">
                  <c:v>37130</c:v>
                </c:pt>
                <c:pt idx="439">
                  <c:v>37137</c:v>
                </c:pt>
                <c:pt idx="440">
                  <c:v>37144</c:v>
                </c:pt>
                <c:pt idx="441">
                  <c:v>37151</c:v>
                </c:pt>
                <c:pt idx="442">
                  <c:v>37158</c:v>
                </c:pt>
                <c:pt idx="443">
                  <c:v>37165</c:v>
                </c:pt>
                <c:pt idx="444">
                  <c:v>37172</c:v>
                </c:pt>
                <c:pt idx="445">
                  <c:v>37179</c:v>
                </c:pt>
                <c:pt idx="446">
                  <c:v>37186</c:v>
                </c:pt>
                <c:pt idx="447">
                  <c:v>37193</c:v>
                </c:pt>
                <c:pt idx="448">
                  <c:v>37200</c:v>
                </c:pt>
                <c:pt idx="449">
                  <c:v>37207</c:v>
                </c:pt>
                <c:pt idx="450">
                  <c:v>37214</c:v>
                </c:pt>
                <c:pt idx="451">
                  <c:v>37221</c:v>
                </c:pt>
                <c:pt idx="452">
                  <c:v>37228</c:v>
                </c:pt>
                <c:pt idx="453">
                  <c:v>37235</c:v>
                </c:pt>
                <c:pt idx="454">
                  <c:v>37242</c:v>
                </c:pt>
                <c:pt idx="455">
                  <c:v>37249</c:v>
                </c:pt>
                <c:pt idx="456">
                  <c:v>37256</c:v>
                </c:pt>
                <c:pt idx="457">
                  <c:v>37263</c:v>
                </c:pt>
                <c:pt idx="458">
                  <c:v>37270</c:v>
                </c:pt>
                <c:pt idx="459">
                  <c:v>37277</c:v>
                </c:pt>
                <c:pt idx="460">
                  <c:v>37284</c:v>
                </c:pt>
                <c:pt idx="461">
                  <c:v>37291</c:v>
                </c:pt>
                <c:pt idx="462">
                  <c:v>37298</c:v>
                </c:pt>
                <c:pt idx="463">
                  <c:v>37305</c:v>
                </c:pt>
                <c:pt idx="464">
                  <c:v>37312</c:v>
                </c:pt>
                <c:pt idx="465">
                  <c:v>37319</c:v>
                </c:pt>
                <c:pt idx="466">
                  <c:v>37326</c:v>
                </c:pt>
                <c:pt idx="467">
                  <c:v>37333</c:v>
                </c:pt>
                <c:pt idx="468">
                  <c:v>37340</c:v>
                </c:pt>
                <c:pt idx="469">
                  <c:v>37347</c:v>
                </c:pt>
                <c:pt idx="470">
                  <c:v>37354</c:v>
                </c:pt>
                <c:pt idx="471">
                  <c:v>37361</c:v>
                </c:pt>
                <c:pt idx="472">
                  <c:v>37368</c:v>
                </c:pt>
                <c:pt idx="473">
                  <c:v>37375</c:v>
                </c:pt>
                <c:pt idx="474">
                  <c:v>37382</c:v>
                </c:pt>
                <c:pt idx="475">
                  <c:v>37389</c:v>
                </c:pt>
                <c:pt idx="476">
                  <c:v>37396</c:v>
                </c:pt>
                <c:pt idx="477">
                  <c:v>37403</c:v>
                </c:pt>
                <c:pt idx="478">
                  <c:v>37410</c:v>
                </c:pt>
                <c:pt idx="479">
                  <c:v>37417</c:v>
                </c:pt>
                <c:pt idx="480">
                  <c:v>37424</c:v>
                </c:pt>
                <c:pt idx="481">
                  <c:v>37431</c:v>
                </c:pt>
                <c:pt idx="482">
                  <c:v>37438</c:v>
                </c:pt>
                <c:pt idx="483">
                  <c:v>37445</c:v>
                </c:pt>
                <c:pt idx="484">
                  <c:v>37452</c:v>
                </c:pt>
                <c:pt idx="485">
                  <c:v>37459</c:v>
                </c:pt>
                <c:pt idx="486">
                  <c:v>37466</c:v>
                </c:pt>
                <c:pt idx="487">
                  <c:v>37473</c:v>
                </c:pt>
                <c:pt idx="488">
                  <c:v>37480</c:v>
                </c:pt>
                <c:pt idx="489">
                  <c:v>37487</c:v>
                </c:pt>
                <c:pt idx="490">
                  <c:v>37494</c:v>
                </c:pt>
                <c:pt idx="491">
                  <c:v>37501</c:v>
                </c:pt>
                <c:pt idx="492">
                  <c:v>37508</c:v>
                </c:pt>
                <c:pt idx="493">
                  <c:v>37515</c:v>
                </c:pt>
                <c:pt idx="494">
                  <c:v>37522</c:v>
                </c:pt>
                <c:pt idx="495">
                  <c:v>37529</c:v>
                </c:pt>
                <c:pt idx="496">
                  <c:v>37536</c:v>
                </c:pt>
                <c:pt idx="497">
                  <c:v>37543</c:v>
                </c:pt>
                <c:pt idx="498">
                  <c:v>37550</c:v>
                </c:pt>
                <c:pt idx="499">
                  <c:v>37557</c:v>
                </c:pt>
                <c:pt idx="500">
                  <c:v>37564</c:v>
                </c:pt>
                <c:pt idx="501">
                  <c:v>37571</c:v>
                </c:pt>
                <c:pt idx="502">
                  <c:v>37578</c:v>
                </c:pt>
                <c:pt idx="503">
                  <c:v>37585</c:v>
                </c:pt>
                <c:pt idx="504">
                  <c:v>37592</c:v>
                </c:pt>
                <c:pt idx="505">
                  <c:v>37599</c:v>
                </c:pt>
                <c:pt idx="506">
                  <c:v>37606</c:v>
                </c:pt>
                <c:pt idx="507">
                  <c:v>37613</c:v>
                </c:pt>
                <c:pt idx="508">
                  <c:v>37620</c:v>
                </c:pt>
                <c:pt idx="509">
                  <c:v>37627</c:v>
                </c:pt>
                <c:pt idx="510">
                  <c:v>37634</c:v>
                </c:pt>
                <c:pt idx="511">
                  <c:v>37641</c:v>
                </c:pt>
                <c:pt idx="512">
                  <c:v>37648</c:v>
                </c:pt>
                <c:pt idx="513">
                  <c:v>37655</c:v>
                </c:pt>
                <c:pt idx="514">
                  <c:v>37662</c:v>
                </c:pt>
                <c:pt idx="515">
                  <c:v>37669</c:v>
                </c:pt>
                <c:pt idx="516">
                  <c:v>37676</c:v>
                </c:pt>
                <c:pt idx="517">
                  <c:v>37683</c:v>
                </c:pt>
                <c:pt idx="518">
                  <c:v>37690</c:v>
                </c:pt>
                <c:pt idx="519">
                  <c:v>37697</c:v>
                </c:pt>
                <c:pt idx="520">
                  <c:v>37704</c:v>
                </c:pt>
                <c:pt idx="521">
                  <c:v>37711</c:v>
                </c:pt>
                <c:pt idx="522">
                  <c:v>37718</c:v>
                </c:pt>
                <c:pt idx="523">
                  <c:v>37725</c:v>
                </c:pt>
                <c:pt idx="524">
                  <c:v>37732</c:v>
                </c:pt>
                <c:pt idx="525">
                  <c:v>37739</c:v>
                </c:pt>
                <c:pt idx="526">
                  <c:v>37746</c:v>
                </c:pt>
                <c:pt idx="527">
                  <c:v>37753</c:v>
                </c:pt>
                <c:pt idx="528">
                  <c:v>37760</c:v>
                </c:pt>
                <c:pt idx="529">
                  <c:v>37767</c:v>
                </c:pt>
                <c:pt idx="530">
                  <c:v>37774</c:v>
                </c:pt>
                <c:pt idx="531">
                  <c:v>37781</c:v>
                </c:pt>
                <c:pt idx="532">
                  <c:v>37788</c:v>
                </c:pt>
                <c:pt idx="533">
                  <c:v>37795</c:v>
                </c:pt>
                <c:pt idx="534">
                  <c:v>37802</c:v>
                </c:pt>
                <c:pt idx="535">
                  <c:v>37809</c:v>
                </c:pt>
                <c:pt idx="536">
                  <c:v>37816</c:v>
                </c:pt>
                <c:pt idx="537">
                  <c:v>37823</c:v>
                </c:pt>
                <c:pt idx="538">
                  <c:v>37830</c:v>
                </c:pt>
                <c:pt idx="539">
                  <c:v>37837</c:v>
                </c:pt>
                <c:pt idx="540">
                  <c:v>37844</c:v>
                </c:pt>
                <c:pt idx="541">
                  <c:v>37851</c:v>
                </c:pt>
                <c:pt idx="542">
                  <c:v>37858</c:v>
                </c:pt>
                <c:pt idx="543">
                  <c:v>37865</c:v>
                </c:pt>
                <c:pt idx="544">
                  <c:v>37872</c:v>
                </c:pt>
                <c:pt idx="545">
                  <c:v>37879</c:v>
                </c:pt>
                <c:pt idx="546">
                  <c:v>37886</c:v>
                </c:pt>
                <c:pt idx="547">
                  <c:v>37893</c:v>
                </c:pt>
                <c:pt idx="548">
                  <c:v>37900</c:v>
                </c:pt>
                <c:pt idx="549">
                  <c:v>37907</c:v>
                </c:pt>
                <c:pt idx="550">
                  <c:v>37914</c:v>
                </c:pt>
                <c:pt idx="551">
                  <c:v>37921</c:v>
                </c:pt>
                <c:pt idx="552">
                  <c:v>37928</c:v>
                </c:pt>
                <c:pt idx="553">
                  <c:v>37935</c:v>
                </c:pt>
                <c:pt idx="554">
                  <c:v>37942</c:v>
                </c:pt>
                <c:pt idx="555">
                  <c:v>37949</c:v>
                </c:pt>
                <c:pt idx="556">
                  <c:v>37956</c:v>
                </c:pt>
                <c:pt idx="557">
                  <c:v>37963</c:v>
                </c:pt>
                <c:pt idx="558">
                  <c:v>37970</c:v>
                </c:pt>
                <c:pt idx="559">
                  <c:v>37977</c:v>
                </c:pt>
                <c:pt idx="560">
                  <c:v>37984</c:v>
                </c:pt>
                <c:pt idx="561">
                  <c:v>37991</c:v>
                </c:pt>
                <c:pt idx="562">
                  <c:v>37998</c:v>
                </c:pt>
                <c:pt idx="563">
                  <c:v>38005</c:v>
                </c:pt>
                <c:pt idx="564">
                  <c:v>38012</c:v>
                </c:pt>
                <c:pt idx="565">
                  <c:v>38019</c:v>
                </c:pt>
                <c:pt idx="566">
                  <c:v>38026</c:v>
                </c:pt>
                <c:pt idx="567">
                  <c:v>38033</c:v>
                </c:pt>
                <c:pt idx="568">
                  <c:v>38040</c:v>
                </c:pt>
                <c:pt idx="569">
                  <c:v>38047</c:v>
                </c:pt>
                <c:pt idx="570">
                  <c:v>38054</c:v>
                </c:pt>
                <c:pt idx="571">
                  <c:v>38061</c:v>
                </c:pt>
                <c:pt idx="572">
                  <c:v>38068</c:v>
                </c:pt>
                <c:pt idx="573">
                  <c:v>38075</c:v>
                </c:pt>
                <c:pt idx="574">
                  <c:v>38082</c:v>
                </c:pt>
                <c:pt idx="575">
                  <c:v>38089</c:v>
                </c:pt>
                <c:pt idx="576">
                  <c:v>38096</c:v>
                </c:pt>
                <c:pt idx="577">
                  <c:v>38103</c:v>
                </c:pt>
                <c:pt idx="578">
                  <c:v>38110</c:v>
                </c:pt>
                <c:pt idx="579">
                  <c:v>38117</c:v>
                </c:pt>
                <c:pt idx="580">
                  <c:v>38124</c:v>
                </c:pt>
                <c:pt idx="581">
                  <c:v>38131</c:v>
                </c:pt>
                <c:pt idx="582">
                  <c:v>38138</c:v>
                </c:pt>
                <c:pt idx="583">
                  <c:v>38145</c:v>
                </c:pt>
                <c:pt idx="584">
                  <c:v>38152</c:v>
                </c:pt>
                <c:pt idx="585">
                  <c:v>38159</c:v>
                </c:pt>
                <c:pt idx="586">
                  <c:v>38166</c:v>
                </c:pt>
                <c:pt idx="587">
                  <c:v>38173</c:v>
                </c:pt>
                <c:pt idx="588">
                  <c:v>38180</c:v>
                </c:pt>
                <c:pt idx="589">
                  <c:v>38187</c:v>
                </c:pt>
                <c:pt idx="590">
                  <c:v>38194</c:v>
                </c:pt>
                <c:pt idx="591">
                  <c:v>38201</c:v>
                </c:pt>
                <c:pt idx="592">
                  <c:v>38208</c:v>
                </c:pt>
                <c:pt idx="593">
                  <c:v>38215</c:v>
                </c:pt>
                <c:pt idx="594">
                  <c:v>38222</c:v>
                </c:pt>
                <c:pt idx="595">
                  <c:v>38229</c:v>
                </c:pt>
                <c:pt idx="596">
                  <c:v>38236</c:v>
                </c:pt>
                <c:pt idx="597">
                  <c:v>38243</c:v>
                </c:pt>
                <c:pt idx="598">
                  <c:v>38250</c:v>
                </c:pt>
                <c:pt idx="599">
                  <c:v>38257</c:v>
                </c:pt>
                <c:pt idx="600">
                  <c:v>38264</c:v>
                </c:pt>
                <c:pt idx="601">
                  <c:v>38271</c:v>
                </c:pt>
                <c:pt idx="602">
                  <c:v>38278</c:v>
                </c:pt>
                <c:pt idx="603">
                  <c:v>38285</c:v>
                </c:pt>
                <c:pt idx="604">
                  <c:v>38292</c:v>
                </c:pt>
                <c:pt idx="605">
                  <c:v>38299</c:v>
                </c:pt>
                <c:pt idx="606">
                  <c:v>38306</c:v>
                </c:pt>
                <c:pt idx="607">
                  <c:v>38313</c:v>
                </c:pt>
                <c:pt idx="608">
                  <c:v>38320</c:v>
                </c:pt>
                <c:pt idx="609">
                  <c:v>38327</c:v>
                </c:pt>
                <c:pt idx="610">
                  <c:v>38334</c:v>
                </c:pt>
                <c:pt idx="611">
                  <c:v>38341</c:v>
                </c:pt>
                <c:pt idx="612">
                  <c:v>38348</c:v>
                </c:pt>
                <c:pt idx="613">
                  <c:v>38355</c:v>
                </c:pt>
                <c:pt idx="614">
                  <c:v>38362</c:v>
                </c:pt>
                <c:pt idx="615">
                  <c:v>38369</c:v>
                </c:pt>
                <c:pt idx="616">
                  <c:v>38376</c:v>
                </c:pt>
                <c:pt idx="617">
                  <c:v>38383</c:v>
                </c:pt>
                <c:pt idx="618">
                  <c:v>38390</c:v>
                </c:pt>
                <c:pt idx="619">
                  <c:v>38397</c:v>
                </c:pt>
                <c:pt idx="620">
                  <c:v>38404</c:v>
                </c:pt>
                <c:pt idx="621">
                  <c:v>38411</c:v>
                </c:pt>
                <c:pt idx="622">
                  <c:v>38418</c:v>
                </c:pt>
                <c:pt idx="623">
                  <c:v>38425</c:v>
                </c:pt>
                <c:pt idx="624">
                  <c:v>38432</c:v>
                </c:pt>
                <c:pt idx="625">
                  <c:v>38439</c:v>
                </c:pt>
                <c:pt idx="626">
                  <c:v>38446</c:v>
                </c:pt>
                <c:pt idx="627">
                  <c:v>38453</c:v>
                </c:pt>
                <c:pt idx="628">
                  <c:v>38460</c:v>
                </c:pt>
                <c:pt idx="629">
                  <c:v>38467</c:v>
                </c:pt>
                <c:pt idx="630">
                  <c:v>38474</c:v>
                </c:pt>
                <c:pt idx="631">
                  <c:v>38481</c:v>
                </c:pt>
                <c:pt idx="632">
                  <c:v>38488</c:v>
                </c:pt>
                <c:pt idx="633">
                  <c:v>38495</c:v>
                </c:pt>
                <c:pt idx="634">
                  <c:v>38502</c:v>
                </c:pt>
                <c:pt idx="635">
                  <c:v>38509</c:v>
                </c:pt>
                <c:pt idx="636">
                  <c:v>38516</c:v>
                </c:pt>
                <c:pt idx="637">
                  <c:v>38523</c:v>
                </c:pt>
                <c:pt idx="638">
                  <c:v>38530</c:v>
                </c:pt>
                <c:pt idx="639">
                  <c:v>38537</c:v>
                </c:pt>
                <c:pt idx="640">
                  <c:v>38544</c:v>
                </c:pt>
                <c:pt idx="641">
                  <c:v>38551</c:v>
                </c:pt>
                <c:pt idx="642">
                  <c:v>38558</c:v>
                </c:pt>
                <c:pt idx="643">
                  <c:v>38565</c:v>
                </c:pt>
                <c:pt idx="644">
                  <c:v>38572</c:v>
                </c:pt>
                <c:pt idx="645">
                  <c:v>38579</c:v>
                </c:pt>
                <c:pt idx="646">
                  <c:v>38586</c:v>
                </c:pt>
                <c:pt idx="647">
                  <c:v>38593</c:v>
                </c:pt>
                <c:pt idx="648">
                  <c:v>38600</c:v>
                </c:pt>
                <c:pt idx="649">
                  <c:v>38607</c:v>
                </c:pt>
                <c:pt idx="650">
                  <c:v>38614</c:v>
                </c:pt>
                <c:pt idx="651">
                  <c:v>38621</c:v>
                </c:pt>
                <c:pt idx="652">
                  <c:v>38628</c:v>
                </c:pt>
                <c:pt idx="653">
                  <c:v>38635</c:v>
                </c:pt>
                <c:pt idx="654">
                  <c:v>38642</c:v>
                </c:pt>
                <c:pt idx="655">
                  <c:v>38649</c:v>
                </c:pt>
                <c:pt idx="656">
                  <c:v>38656</c:v>
                </c:pt>
                <c:pt idx="657">
                  <c:v>38663</c:v>
                </c:pt>
                <c:pt idx="658">
                  <c:v>38670</c:v>
                </c:pt>
                <c:pt idx="659">
                  <c:v>38677</c:v>
                </c:pt>
                <c:pt idx="660">
                  <c:v>38684</c:v>
                </c:pt>
                <c:pt idx="661">
                  <c:v>38691</c:v>
                </c:pt>
                <c:pt idx="662">
                  <c:v>38698</c:v>
                </c:pt>
                <c:pt idx="663">
                  <c:v>38705</c:v>
                </c:pt>
                <c:pt idx="664">
                  <c:v>38712</c:v>
                </c:pt>
                <c:pt idx="665">
                  <c:v>38719</c:v>
                </c:pt>
                <c:pt idx="666">
                  <c:v>38726</c:v>
                </c:pt>
                <c:pt idx="667">
                  <c:v>38733</c:v>
                </c:pt>
                <c:pt idx="668">
                  <c:v>38740</c:v>
                </c:pt>
                <c:pt idx="669">
                  <c:v>38747</c:v>
                </c:pt>
                <c:pt idx="670">
                  <c:v>38754</c:v>
                </c:pt>
                <c:pt idx="671">
                  <c:v>38761</c:v>
                </c:pt>
                <c:pt idx="672">
                  <c:v>38768</c:v>
                </c:pt>
                <c:pt idx="673">
                  <c:v>38775</c:v>
                </c:pt>
                <c:pt idx="674">
                  <c:v>38782</c:v>
                </c:pt>
                <c:pt idx="675">
                  <c:v>38789</c:v>
                </c:pt>
                <c:pt idx="676">
                  <c:v>38796</c:v>
                </c:pt>
                <c:pt idx="677">
                  <c:v>38803</c:v>
                </c:pt>
                <c:pt idx="678">
                  <c:v>38810</c:v>
                </c:pt>
                <c:pt idx="679">
                  <c:v>38817</c:v>
                </c:pt>
                <c:pt idx="680">
                  <c:v>38824</c:v>
                </c:pt>
                <c:pt idx="681">
                  <c:v>38831</c:v>
                </c:pt>
                <c:pt idx="682">
                  <c:v>38838</c:v>
                </c:pt>
                <c:pt idx="683">
                  <c:v>38845</c:v>
                </c:pt>
                <c:pt idx="684">
                  <c:v>38852</c:v>
                </c:pt>
                <c:pt idx="685">
                  <c:v>38859</c:v>
                </c:pt>
                <c:pt idx="686">
                  <c:v>38866</c:v>
                </c:pt>
                <c:pt idx="687">
                  <c:v>38873</c:v>
                </c:pt>
                <c:pt idx="688">
                  <c:v>38880</c:v>
                </c:pt>
                <c:pt idx="689">
                  <c:v>38887</c:v>
                </c:pt>
                <c:pt idx="690">
                  <c:v>38894</c:v>
                </c:pt>
                <c:pt idx="691">
                  <c:v>38901</c:v>
                </c:pt>
                <c:pt idx="692">
                  <c:v>38908</c:v>
                </c:pt>
                <c:pt idx="693">
                  <c:v>38915</c:v>
                </c:pt>
                <c:pt idx="694">
                  <c:v>38922</c:v>
                </c:pt>
                <c:pt idx="695">
                  <c:v>38929</c:v>
                </c:pt>
                <c:pt idx="696">
                  <c:v>38936</c:v>
                </c:pt>
                <c:pt idx="697">
                  <c:v>38943</c:v>
                </c:pt>
                <c:pt idx="698">
                  <c:v>38950</c:v>
                </c:pt>
                <c:pt idx="699">
                  <c:v>38957</c:v>
                </c:pt>
                <c:pt idx="700">
                  <c:v>38964</c:v>
                </c:pt>
                <c:pt idx="701">
                  <c:v>38971</c:v>
                </c:pt>
                <c:pt idx="702">
                  <c:v>38978</c:v>
                </c:pt>
                <c:pt idx="703">
                  <c:v>38985</c:v>
                </c:pt>
                <c:pt idx="704">
                  <c:v>38992</c:v>
                </c:pt>
                <c:pt idx="705">
                  <c:v>38999</c:v>
                </c:pt>
                <c:pt idx="706">
                  <c:v>39006</c:v>
                </c:pt>
                <c:pt idx="707">
                  <c:v>39013</c:v>
                </c:pt>
                <c:pt idx="708">
                  <c:v>39020</c:v>
                </c:pt>
                <c:pt idx="709">
                  <c:v>39027</c:v>
                </c:pt>
                <c:pt idx="710">
                  <c:v>39034</c:v>
                </c:pt>
                <c:pt idx="711">
                  <c:v>39041</c:v>
                </c:pt>
                <c:pt idx="712">
                  <c:v>39048</c:v>
                </c:pt>
                <c:pt idx="713">
                  <c:v>39055</c:v>
                </c:pt>
                <c:pt idx="714">
                  <c:v>39062</c:v>
                </c:pt>
                <c:pt idx="715">
                  <c:v>39069</c:v>
                </c:pt>
                <c:pt idx="716">
                  <c:v>39076</c:v>
                </c:pt>
                <c:pt idx="717">
                  <c:v>39083</c:v>
                </c:pt>
                <c:pt idx="718">
                  <c:v>39090</c:v>
                </c:pt>
                <c:pt idx="719">
                  <c:v>39097</c:v>
                </c:pt>
                <c:pt idx="720">
                  <c:v>39104</c:v>
                </c:pt>
                <c:pt idx="721">
                  <c:v>39111</c:v>
                </c:pt>
                <c:pt idx="722">
                  <c:v>39118</c:v>
                </c:pt>
                <c:pt idx="723">
                  <c:v>39125</c:v>
                </c:pt>
                <c:pt idx="724">
                  <c:v>39132</c:v>
                </c:pt>
                <c:pt idx="725">
                  <c:v>39139</c:v>
                </c:pt>
                <c:pt idx="726">
                  <c:v>39146</c:v>
                </c:pt>
                <c:pt idx="727">
                  <c:v>39153</c:v>
                </c:pt>
                <c:pt idx="728">
                  <c:v>39160</c:v>
                </c:pt>
                <c:pt idx="729">
                  <c:v>39167</c:v>
                </c:pt>
                <c:pt idx="730">
                  <c:v>39174</c:v>
                </c:pt>
                <c:pt idx="731">
                  <c:v>39181</c:v>
                </c:pt>
                <c:pt idx="732">
                  <c:v>39188</c:v>
                </c:pt>
                <c:pt idx="733">
                  <c:v>39195</c:v>
                </c:pt>
                <c:pt idx="734">
                  <c:v>39202</c:v>
                </c:pt>
                <c:pt idx="735">
                  <c:v>39209</c:v>
                </c:pt>
                <c:pt idx="736">
                  <c:v>39216</c:v>
                </c:pt>
                <c:pt idx="737">
                  <c:v>39223</c:v>
                </c:pt>
                <c:pt idx="738">
                  <c:v>39230</c:v>
                </c:pt>
                <c:pt idx="739">
                  <c:v>39237</c:v>
                </c:pt>
                <c:pt idx="740">
                  <c:v>39244</c:v>
                </c:pt>
                <c:pt idx="741">
                  <c:v>39251</c:v>
                </c:pt>
                <c:pt idx="742">
                  <c:v>39258</c:v>
                </c:pt>
                <c:pt idx="743">
                  <c:v>39265</c:v>
                </c:pt>
                <c:pt idx="744">
                  <c:v>39272</c:v>
                </c:pt>
                <c:pt idx="745">
                  <c:v>39279</c:v>
                </c:pt>
                <c:pt idx="746">
                  <c:v>39286</c:v>
                </c:pt>
                <c:pt idx="747">
                  <c:v>39293</c:v>
                </c:pt>
                <c:pt idx="748">
                  <c:v>39300</c:v>
                </c:pt>
                <c:pt idx="749">
                  <c:v>39307</c:v>
                </c:pt>
                <c:pt idx="750">
                  <c:v>39314</c:v>
                </c:pt>
                <c:pt idx="751">
                  <c:v>39321</c:v>
                </c:pt>
                <c:pt idx="752">
                  <c:v>39328</c:v>
                </c:pt>
                <c:pt idx="753">
                  <c:v>39335</c:v>
                </c:pt>
                <c:pt idx="754">
                  <c:v>39342</c:v>
                </c:pt>
                <c:pt idx="755">
                  <c:v>39349</c:v>
                </c:pt>
                <c:pt idx="756">
                  <c:v>39356</c:v>
                </c:pt>
                <c:pt idx="757">
                  <c:v>39363</c:v>
                </c:pt>
                <c:pt idx="758">
                  <c:v>39370</c:v>
                </c:pt>
                <c:pt idx="759">
                  <c:v>39377</c:v>
                </c:pt>
                <c:pt idx="760">
                  <c:v>39384</c:v>
                </c:pt>
                <c:pt idx="761">
                  <c:v>39391</c:v>
                </c:pt>
                <c:pt idx="762">
                  <c:v>39398</c:v>
                </c:pt>
                <c:pt idx="763">
                  <c:v>39405</c:v>
                </c:pt>
                <c:pt idx="764">
                  <c:v>39412</c:v>
                </c:pt>
                <c:pt idx="765">
                  <c:v>39419</c:v>
                </c:pt>
                <c:pt idx="766">
                  <c:v>39426</c:v>
                </c:pt>
                <c:pt idx="767">
                  <c:v>39433</c:v>
                </c:pt>
                <c:pt idx="768">
                  <c:v>39440</c:v>
                </c:pt>
                <c:pt idx="769">
                  <c:v>39447</c:v>
                </c:pt>
                <c:pt idx="770">
                  <c:v>39454</c:v>
                </c:pt>
                <c:pt idx="771">
                  <c:v>39461</c:v>
                </c:pt>
                <c:pt idx="772">
                  <c:v>39468</c:v>
                </c:pt>
                <c:pt idx="773">
                  <c:v>39475</c:v>
                </c:pt>
                <c:pt idx="774">
                  <c:v>39482</c:v>
                </c:pt>
                <c:pt idx="775">
                  <c:v>39489</c:v>
                </c:pt>
                <c:pt idx="776">
                  <c:v>39496</c:v>
                </c:pt>
                <c:pt idx="777">
                  <c:v>39503</c:v>
                </c:pt>
                <c:pt idx="778">
                  <c:v>39510</c:v>
                </c:pt>
                <c:pt idx="779">
                  <c:v>39517</c:v>
                </c:pt>
                <c:pt idx="780">
                  <c:v>39524</c:v>
                </c:pt>
                <c:pt idx="781">
                  <c:v>39531</c:v>
                </c:pt>
                <c:pt idx="782">
                  <c:v>39538</c:v>
                </c:pt>
                <c:pt idx="783">
                  <c:v>39545</c:v>
                </c:pt>
                <c:pt idx="784">
                  <c:v>39552</c:v>
                </c:pt>
                <c:pt idx="785">
                  <c:v>39559</c:v>
                </c:pt>
                <c:pt idx="786">
                  <c:v>39566</c:v>
                </c:pt>
                <c:pt idx="787">
                  <c:v>39573</c:v>
                </c:pt>
                <c:pt idx="788">
                  <c:v>39580</c:v>
                </c:pt>
                <c:pt idx="789">
                  <c:v>39587</c:v>
                </c:pt>
                <c:pt idx="790">
                  <c:v>39594</c:v>
                </c:pt>
                <c:pt idx="791">
                  <c:v>39601</c:v>
                </c:pt>
                <c:pt idx="792">
                  <c:v>39608</c:v>
                </c:pt>
                <c:pt idx="793">
                  <c:v>39615</c:v>
                </c:pt>
                <c:pt idx="794">
                  <c:v>39622</c:v>
                </c:pt>
                <c:pt idx="795">
                  <c:v>39629</c:v>
                </c:pt>
                <c:pt idx="796">
                  <c:v>39636</c:v>
                </c:pt>
                <c:pt idx="797">
                  <c:v>39643</c:v>
                </c:pt>
                <c:pt idx="798">
                  <c:v>39650</c:v>
                </c:pt>
                <c:pt idx="799">
                  <c:v>39657</c:v>
                </c:pt>
                <c:pt idx="800">
                  <c:v>39664</c:v>
                </c:pt>
                <c:pt idx="801">
                  <c:v>39671</c:v>
                </c:pt>
                <c:pt idx="802">
                  <c:v>39678</c:v>
                </c:pt>
                <c:pt idx="803">
                  <c:v>39685</c:v>
                </c:pt>
                <c:pt idx="804">
                  <c:v>39692</c:v>
                </c:pt>
                <c:pt idx="805">
                  <c:v>39699</c:v>
                </c:pt>
                <c:pt idx="806">
                  <c:v>39706</c:v>
                </c:pt>
                <c:pt idx="807">
                  <c:v>39713</c:v>
                </c:pt>
                <c:pt idx="808">
                  <c:v>39720</c:v>
                </c:pt>
                <c:pt idx="809">
                  <c:v>39727</c:v>
                </c:pt>
                <c:pt idx="810">
                  <c:v>39734</c:v>
                </c:pt>
                <c:pt idx="811">
                  <c:v>39741</c:v>
                </c:pt>
                <c:pt idx="812">
                  <c:v>39748</c:v>
                </c:pt>
                <c:pt idx="813">
                  <c:v>39755</c:v>
                </c:pt>
                <c:pt idx="814">
                  <c:v>39762</c:v>
                </c:pt>
                <c:pt idx="815">
                  <c:v>39769</c:v>
                </c:pt>
                <c:pt idx="816">
                  <c:v>39776</c:v>
                </c:pt>
                <c:pt idx="817">
                  <c:v>39783</c:v>
                </c:pt>
                <c:pt idx="818">
                  <c:v>39790</c:v>
                </c:pt>
                <c:pt idx="819">
                  <c:v>39797</c:v>
                </c:pt>
                <c:pt idx="820">
                  <c:v>39804</c:v>
                </c:pt>
                <c:pt idx="821">
                  <c:v>39811</c:v>
                </c:pt>
                <c:pt idx="822">
                  <c:v>39818</c:v>
                </c:pt>
                <c:pt idx="823">
                  <c:v>39825</c:v>
                </c:pt>
                <c:pt idx="824">
                  <c:v>39832</c:v>
                </c:pt>
                <c:pt idx="825">
                  <c:v>39839</c:v>
                </c:pt>
                <c:pt idx="826">
                  <c:v>39846</c:v>
                </c:pt>
                <c:pt idx="827">
                  <c:v>39853</c:v>
                </c:pt>
                <c:pt idx="828">
                  <c:v>39860</c:v>
                </c:pt>
                <c:pt idx="829">
                  <c:v>39867</c:v>
                </c:pt>
                <c:pt idx="830">
                  <c:v>39874</c:v>
                </c:pt>
                <c:pt idx="831">
                  <c:v>39881</c:v>
                </c:pt>
                <c:pt idx="832">
                  <c:v>39888</c:v>
                </c:pt>
                <c:pt idx="833">
                  <c:v>39895</c:v>
                </c:pt>
                <c:pt idx="834">
                  <c:v>39902</c:v>
                </c:pt>
                <c:pt idx="835">
                  <c:v>39909</c:v>
                </c:pt>
                <c:pt idx="836">
                  <c:v>39916</c:v>
                </c:pt>
                <c:pt idx="837">
                  <c:v>39923</c:v>
                </c:pt>
                <c:pt idx="838">
                  <c:v>39930</c:v>
                </c:pt>
                <c:pt idx="839">
                  <c:v>39937</c:v>
                </c:pt>
                <c:pt idx="840">
                  <c:v>39944</c:v>
                </c:pt>
                <c:pt idx="841">
                  <c:v>39951</c:v>
                </c:pt>
                <c:pt idx="842">
                  <c:v>39958</c:v>
                </c:pt>
                <c:pt idx="843">
                  <c:v>39965</c:v>
                </c:pt>
                <c:pt idx="844">
                  <c:v>39972</c:v>
                </c:pt>
                <c:pt idx="845">
                  <c:v>39979</c:v>
                </c:pt>
                <c:pt idx="846">
                  <c:v>39986</c:v>
                </c:pt>
                <c:pt idx="847">
                  <c:v>39993</c:v>
                </c:pt>
                <c:pt idx="848">
                  <c:v>40000</c:v>
                </c:pt>
                <c:pt idx="849">
                  <c:v>40007</c:v>
                </c:pt>
                <c:pt idx="850">
                  <c:v>40014</c:v>
                </c:pt>
                <c:pt idx="851">
                  <c:v>40021</c:v>
                </c:pt>
                <c:pt idx="852">
                  <c:v>40028</c:v>
                </c:pt>
                <c:pt idx="853">
                  <c:v>40035</c:v>
                </c:pt>
                <c:pt idx="854">
                  <c:v>40042</c:v>
                </c:pt>
                <c:pt idx="855">
                  <c:v>40049</c:v>
                </c:pt>
                <c:pt idx="856">
                  <c:v>40056</c:v>
                </c:pt>
                <c:pt idx="857">
                  <c:v>40063</c:v>
                </c:pt>
                <c:pt idx="858">
                  <c:v>40070</c:v>
                </c:pt>
                <c:pt idx="859">
                  <c:v>40077</c:v>
                </c:pt>
                <c:pt idx="860">
                  <c:v>40084</c:v>
                </c:pt>
                <c:pt idx="861">
                  <c:v>40091</c:v>
                </c:pt>
                <c:pt idx="862">
                  <c:v>40098</c:v>
                </c:pt>
                <c:pt idx="863">
                  <c:v>40105</c:v>
                </c:pt>
                <c:pt idx="864">
                  <c:v>40112</c:v>
                </c:pt>
                <c:pt idx="865">
                  <c:v>40119</c:v>
                </c:pt>
                <c:pt idx="866">
                  <c:v>40126</c:v>
                </c:pt>
                <c:pt idx="867">
                  <c:v>40133</c:v>
                </c:pt>
                <c:pt idx="868">
                  <c:v>40140</c:v>
                </c:pt>
                <c:pt idx="869">
                  <c:v>40147</c:v>
                </c:pt>
                <c:pt idx="870">
                  <c:v>40154</c:v>
                </c:pt>
                <c:pt idx="871">
                  <c:v>40161</c:v>
                </c:pt>
                <c:pt idx="872">
                  <c:v>40168</c:v>
                </c:pt>
                <c:pt idx="873">
                  <c:v>40175</c:v>
                </c:pt>
                <c:pt idx="874">
                  <c:v>40182</c:v>
                </c:pt>
                <c:pt idx="875">
                  <c:v>40189</c:v>
                </c:pt>
                <c:pt idx="876">
                  <c:v>40196</c:v>
                </c:pt>
                <c:pt idx="877">
                  <c:v>40203</c:v>
                </c:pt>
                <c:pt idx="878">
                  <c:v>40210</c:v>
                </c:pt>
                <c:pt idx="879">
                  <c:v>40217</c:v>
                </c:pt>
                <c:pt idx="880">
                  <c:v>40224</c:v>
                </c:pt>
                <c:pt idx="881">
                  <c:v>40231</c:v>
                </c:pt>
                <c:pt idx="882">
                  <c:v>40238</c:v>
                </c:pt>
                <c:pt idx="883">
                  <c:v>40245</c:v>
                </c:pt>
                <c:pt idx="884">
                  <c:v>40252</c:v>
                </c:pt>
                <c:pt idx="885">
                  <c:v>40259</c:v>
                </c:pt>
                <c:pt idx="886">
                  <c:v>40266</c:v>
                </c:pt>
                <c:pt idx="887">
                  <c:v>40273</c:v>
                </c:pt>
                <c:pt idx="888">
                  <c:v>40280</c:v>
                </c:pt>
                <c:pt idx="889">
                  <c:v>40287</c:v>
                </c:pt>
                <c:pt idx="890">
                  <c:v>40294</c:v>
                </c:pt>
                <c:pt idx="891">
                  <c:v>40301</c:v>
                </c:pt>
                <c:pt idx="892">
                  <c:v>40308</c:v>
                </c:pt>
                <c:pt idx="893">
                  <c:v>40315</c:v>
                </c:pt>
                <c:pt idx="894">
                  <c:v>40322</c:v>
                </c:pt>
                <c:pt idx="895">
                  <c:v>40329</c:v>
                </c:pt>
                <c:pt idx="896">
                  <c:v>40336</c:v>
                </c:pt>
                <c:pt idx="897">
                  <c:v>40343</c:v>
                </c:pt>
                <c:pt idx="898">
                  <c:v>40350</c:v>
                </c:pt>
                <c:pt idx="899">
                  <c:v>40357</c:v>
                </c:pt>
                <c:pt idx="900">
                  <c:v>40364</c:v>
                </c:pt>
                <c:pt idx="901">
                  <c:v>40371</c:v>
                </c:pt>
                <c:pt idx="902">
                  <c:v>40378</c:v>
                </c:pt>
                <c:pt idx="903">
                  <c:v>40385</c:v>
                </c:pt>
                <c:pt idx="904">
                  <c:v>40392</c:v>
                </c:pt>
                <c:pt idx="905">
                  <c:v>40399</c:v>
                </c:pt>
                <c:pt idx="906">
                  <c:v>40406</c:v>
                </c:pt>
                <c:pt idx="907">
                  <c:v>40413</c:v>
                </c:pt>
                <c:pt idx="908">
                  <c:v>40420</c:v>
                </c:pt>
                <c:pt idx="909">
                  <c:v>40427</c:v>
                </c:pt>
                <c:pt idx="910">
                  <c:v>40434</c:v>
                </c:pt>
                <c:pt idx="911">
                  <c:v>40441</c:v>
                </c:pt>
                <c:pt idx="912">
                  <c:v>40448</c:v>
                </c:pt>
                <c:pt idx="913">
                  <c:v>40455</c:v>
                </c:pt>
                <c:pt idx="914">
                  <c:v>40462</c:v>
                </c:pt>
                <c:pt idx="915">
                  <c:v>40469</c:v>
                </c:pt>
                <c:pt idx="916">
                  <c:v>40476</c:v>
                </c:pt>
                <c:pt idx="917">
                  <c:v>40483</c:v>
                </c:pt>
                <c:pt idx="918">
                  <c:v>40490</c:v>
                </c:pt>
                <c:pt idx="919">
                  <c:v>40497</c:v>
                </c:pt>
                <c:pt idx="920">
                  <c:v>40504</c:v>
                </c:pt>
                <c:pt idx="921">
                  <c:v>40511</c:v>
                </c:pt>
                <c:pt idx="922">
                  <c:v>40518</c:v>
                </c:pt>
                <c:pt idx="923">
                  <c:v>40525</c:v>
                </c:pt>
                <c:pt idx="924">
                  <c:v>40532</c:v>
                </c:pt>
                <c:pt idx="925">
                  <c:v>40539</c:v>
                </c:pt>
                <c:pt idx="926">
                  <c:v>40546</c:v>
                </c:pt>
                <c:pt idx="927">
                  <c:v>40553</c:v>
                </c:pt>
                <c:pt idx="928">
                  <c:v>40560</c:v>
                </c:pt>
                <c:pt idx="929">
                  <c:v>40567</c:v>
                </c:pt>
                <c:pt idx="930">
                  <c:v>40574</c:v>
                </c:pt>
                <c:pt idx="931">
                  <c:v>40581</c:v>
                </c:pt>
                <c:pt idx="932">
                  <c:v>40588</c:v>
                </c:pt>
                <c:pt idx="933">
                  <c:v>40595</c:v>
                </c:pt>
                <c:pt idx="934">
                  <c:v>40602</c:v>
                </c:pt>
                <c:pt idx="935">
                  <c:v>40609</c:v>
                </c:pt>
                <c:pt idx="936">
                  <c:v>40616</c:v>
                </c:pt>
                <c:pt idx="937">
                  <c:v>40623</c:v>
                </c:pt>
                <c:pt idx="938">
                  <c:v>40630</c:v>
                </c:pt>
                <c:pt idx="939">
                  <c:v>40637</c:v>
                </c:pt>
                <c:pt idx="940">
                  <c:v>40644</c:v>
                </c:pt>
                <c:pt idx="941">
                  <c:v>40651</c:v>
                </c:pt>
                <c:pt idx="942">
                  <c:v>40658</c:v>
                </c:pt>
                <c:pt idx="943">
                  <c:v>40665</c:v>
                </c:pt>
                <c:pt idx="944">
                  <c:v>40672</c:v>
                </c:pt>
                <c:pt idx="945">
                  <c:v>40679</c:v>
                </c:pt>
                <c:pt idx="946">
                  <c:v>40686</c:v>
                </c:pt>
                <c:pt idx="947">
                  <c:v>40693</c:v>
                </c:pt>
                <c:pt idx="948">
                  <c:v>40700</c:v>
                </c:pt>
                <c:pt idx="949">
                  <c:v>40707</c:v>
                </c:pt>
                <c:pt idx="950">
                  <c:v>40714</c:v>
                </c:pt>
                <c:pt idx="951">
                  <c:v>40721</c:v>
                </c:pt>
                <c:pt idx="952">
                  <c:v>40728</c:v>
                </c:pt>
                <c:pt idx="953">
                  <c:v>40735</c:v>
                </c:pt>
                <c:pt idx="954">
                  <c:v>40742</c:v>
                </c:pt>
                <c:pt idx="955">
                  <c:v>40749</c:v>
                </c:pt>
                <c:pt idx="956">
                  <c:v>40756</c:v>
                </c:pt>
                <c:pt idx="957">
                  <c:v>40763</c:v>
                </c:pt>
                <c:pt idx="958">
                  <c:v>40770</c:v>
                </c:pt>
                <c:pt idx="959">
                  <c:v>40777</c:v>
                </c:pt>
                <c:pt idx="960">
                  <c:v>40784</c:v>
                </c:pt>
                <c:pt idx="961">
                  <c:v>40791</c:v>
                </c:pt>
                <c:pt idx="962">
                  <c:v>40798</c:v>
                </c:pt>
                <c:pt idx="963">
                  <c:v>40805</c:v>
                </c:pt>
                <c:pt idx="964">
                  <c:v>40812</c:v>
                </c:pt>
                <c:pt idx="965">
                  <c:v>40819</c:v>
                </c:pt>
                <c:pt idx="966">
                  <c:v>40826</c:v>
                </c:pt>
                <c:pt idx="967">
                  <c:v>40833</c:v>
                </c:pt>
                <c:pt idx="968">
                  <c:v>40840</c:v>
                </c:pt>
                <c:pt idx="969">
                  <c:v>40847</c:v>
                </c:pt>
                <c:pt idx="970">
                  <c:v>40854</c:v>
                </c:pt>
                <c:pt idx="971">
                  <c:v>40861</c:v>
                </c:pt>
                <c:pt idx="972">
                  <c:v>40868</c:v>
                </c:pt>
                <c:pt idx="973">
                  <c:v>40875</c:v>
                </c:pt>
                <c:pt idx="974">
                  <c:v>40882</c:v>
                </c:pt>
                <c:pt idx="975">
                  <c:v>40889</c:v>
                </c:pt>
                <c:pt idx="976">
                  <c:v>40896</c:v>
                </c:pt>
                <c:pt idx="977">
                  <c:v>40903</c:v>
                </c:pt>
                <c:pt idx="978">
                  <c:v>40910</c:v>
                </c:pt>
                <c:pt idx="979">
                  <c:v>40917</c:v>
                </c:pt>
                <c:pt idx="980">
                  <c:v>40924</c:v>
                </c:pt>
                <c:pt idx="981">
                  <c:v>40931</c:v>
                </c:pt>
                <c:pt idx="982">
                  <c:v>40938</c:v>
                </c:pt>
                <c:pt idx="983">
                  <c:v>40945</c:v>
                </c:pt>
                <c:pt idx="984">
                  <c:v>40952</c:v>
                </c:pt>
                <c:pt idx="985">
                  <c:v>40959</c:v>
                </c:pt>
                <c:pt idx="986">
                  <c:v>40966</c:v>
                </c:pt>
                <c:pt idx="987">
                  <c:v>40973</c:v>
                </c:pt>
                <c:pt idx="988">
                  <c:v>40980</c:v>
                </c:pt>
                <c:pt idx="989">
                  <c:v>40987</c:v>
                </c:pt>
                <c:pt idx="990">
                  <c:v>40994</c:v>
                </c:pt>
                <c:pt idx="991">
                  <c:v>41001</c:v>
                </c:pt>
                <c:pt idx="992">
                  <c:v>41008</c:v>
                </c:pt>
                <c:pt idx="993">
                  <c:v>41015</c:v>
                </c:pt>
                <c:pt idx="994">
                  <c:v>41022</c:v>
                </c:pt>
                <c:pt idx="995">
                  <c:v>41029</c:v>
                </c:pt>
                <c:pt idx="996">
                  <c:v>41036</c:v>
                </c:pt>
                <c:pt idx="997">
                  <c:v>41043</c:v>
                </c:pt>
                <c:pt idx="998">
                  <c:v>41050</c:v>
                </c:pt>
                <c:pt idx="999">
                  <c:v>41057</c:v>
                </c:pt>
                <c:pt idx="1000">
                  <c:v>41064</c:v>
                </c:pt>
                <c:pt idx="1001">
                  <c:v>41071</c:v>
                </c:pt>
                <c:pt idx="1002">
                  <c:v>41078</c:v>
                </c:pt>
                <c:pt idx="1003">
                  <c:v>41085</c:v>
                </c:pt>
                <c:pt idx="1004">
                  <c:v>41092</c:v>
                </c:pt>
                <c:pt idx="1005">
                  <c:v>41099</c:v>
                </c:pt>
                <c:pt idx="1006">
                  <c:v>41106</c:v>
                </c:pt>
                <c:pt idx="1007">
                  <c:v>41113</c:v>
                </c:pt>
                <c:pt idx="1008">
                  <c:v>41120</c:v>
                </c:pt>
                <c:pt idx="1009">
                  <c:v>41127</c:v>
                </c:pt>
                <c:pt idx="1010">
                  <c:v>41134</c:v>
                </c:pt>
                <c:pt idx="1011">
                  <c:v>41141</c:v>
                </c:pt>
                <c:pt idx="1012">
                  <c:v>41148</c:v>
                </c:pt>
                <c:pt idx="1013">
                  <c:v>41155</c:v>
                </c:pt>
                <c:pt idx="1014">
                  <c:v>41162</c:v>
                </c:pt>
                <c:pt idx="1015">
                  <c:v>41169</c:v>
                </c:pt>
                <c:pt idx="1016">
                  <c:v>41176</c:v>
                </c:pt>
                <c:pt idx="1017">
                  <c:v>41183</c:v>
                </c:pt>
                <c:pt idx="1018">
                  <c:v>41190</c:v>
                </c:pt>
                <c:pt idx="1019">
                  <c:v>41197</c:v>
                </c:pt>
              </c:numCache>
            </c:numRef>
          </c:cat>
          <c:val>
            <c:numRef>
              <c:f>'Data 1'!$B$4:$B$1023</c:f>
              <c:numCache>
                <c:formatCode>General</c:formatCode>
                <c:ptCount val="1020"/>
                <c:pt idx="0">
                  <c:v>1.0680000000000001</c:v>
                </c:pt>
                <c:pt idx="1">
                  <c:v>1.079</c:v>
                </c:pt>
                <c:pt idx="2">
                  <c:v>1.079</c:v>
                </c:pt>
                <c:pt idx="3">
                  <c:v>1.0860000000000001</c:v>
                </c:pt>
                <c:pt idx="4">
                  <c:v>1.0860000000000001</c:v>
                </c:pt>
                <c:pt idx="5">
                  <c:v>1.097</c:v>
                </c:pt>
                <c:pt idx="6">
                  <c:v>1.1060000000000001</c:v>
                </c:pt>
                <c:pt idx="7">
                  <c:v>1.1060000000000001</c:v>
                </c:pt>
                <c:pt idx="8">
                  <c:v>1.107</c:v>
                </c:pt>
                <c:pt idx="9">
                  <c:v>1.1040000000000001</c:v>
                </c:pt>
                <c:pt idx="10">
                  <c:v>1.101</c:v>
                </c:pt>
                <c:pt idx="11">
                  <c:v>1.095</c:v>
                </c:pt>
                <c:pt idx="12">
                  <c:v>1.089</c:v>
                </c:pt>
                <c:pt idx="13">
                  <c:v>1.0860000000000001</c:v>
                </c:pt>
                <c:pt idx="14">
                  <c:v>1.081</c:v>
                </c:pt>
                <c:pt idx="15">
                  <c:v>1.075</c:v>
                </c:pt>
                <c:pt idx="16">
                  <c:v>1.069</c:v>
                </c:pt>
                <c:pt idx="17">
                  <c:v>1.0620000000000001</c:v>
                </c:pt>
                <c:pt idx="18">
                  <c:v>1.06</c:v>
                </c:pt>
                <c:pt idx="19">
                  <c:v>1.0589999999999959</c:v>
                </c:pt>
                <c:pt idx="20">
                  <c:v>1.0649999999999959</c:v>
                </c:pt>
                <c:pt idx="21">
                  <c:v>1.0620000000000001</c:v>
                </c:pt>
                <c:pt idx="22">
                  <c:v>1.0549999999999959</c:v>
                </c:pt>
                <c:pt idx="23">
                  <c:v>1.0509999999999959</c:v>
                </c:pt>
                <c:pt idx="24">
                  <c:v>1.0449999999999959</c:v>
                </c:pt>
                <c:pt idx="25">
                  <c:v>1.0469999999999959</c:v>
                </c:pt>
                <c:pt idx="26">
                  <c:v>1.0920000000000001</c:v>
                </c:pt>
                <c:pt idx="27">
                  <c:v>1.0900000000000001</c:v>
                </c:pt>
                <c:pt idx="28">
                  <c:v>1.093</c:v>
                </c:pt>
                <c:pt idx="29">
                  <c:v>1.0920000000000001</c:v>
                </c:pt>
                <c:pt idx="30">
                  <c:v>1.0840000000000001</c:v>
                </c:pt>
                <c:pt idx="31">
                  <c:v>1.075</c:v>
                </c:pt>
                <c:pt idx="32">
                  <c:v>1.0640000000000001</c:v>
                </c:pt>
                <c:pt idx="33">
                  <c:v>1.0580000000000001</c:v>
                </c:pt>
                <c:pt idx="34">
                  <c:v>1.0509999999999959</c:v>
                </c:pt>
                <c:pt idx="35">
                  <c:v>1.036</c:v>
                </c:pt>
                <c:pt idx="36">
                  <c:v>1.018</c:v>
                </c:pt>
                <c:pt idx="37">
                  <c:v>1.0029999999999955</c:v>
                </c:pt>
                <c:pt idx="38">
                  <c:v>0.999</c:v>
                </c:pt>
                <c:pt idx="39">
                  <c:v>0.99199999999999999</c:v>
                </c:pt>
                <c:pt idx="40">
                  <c:v>0.995</c:v>
                </c:pt>
                <c:pt idx="41">
                  <c:v>1.0009999999999954</c:v>
                </c:pt>
                <c:pt idx="42">
                  <c:v>0.999</c:v>
                </c:pt>
                <c:pt idx="43">
                  <c:v>1.0049999999999955</c:v>
                </c:pt>
                <c:pt idx="44">
                  <c:v>1.0069999999999955</c:v>
                </c:pt>
                <c:pt idx="45">
                  <c:v>1.016</c:v>
                </c:pt>
                <c:pt idx="46">
                  <c:v>1.0089999999999955</c:v>
                </c:pt>
                <c:pt idx="47">
                  <c:v>1.004</c:v>
                </c:pt>
                <c:pt idx="48">
                  <c:v>1.0069999999999955</c:v>
                </c:pt>
                <c:pt idx="49">
                  <c:v>1.0049999999999955</c:v>
                </c:pt>
                <c:pt idx="50">
                  <c:v>1.0069999999999955</c:v>
                </c:pt>
                <c:pt idx="51">
                  <c:v>1.012</c:v>
                </c:pt>
                <c:pt idx="52">
                  <c:v>1.0109999999999955</c:v>
                </c:pt>
                <c:pt idx="53">
                  <c:v>1.028</c:v>
                </c:pt>
                <c:pt idx="54">
                  <c:v>1.0329999999999955</c:v>
                </c:pt>
                <c:pt idx="55">
                  <c:v>1.0369999999999955</c:v>
                </c:pt>
                <c:pt idx="56">
                  <c:v>1.04</c:v>
                </c:pt>
                <c:pt idx="57">
                  <c:v>1.0449999999999959</c:v>
                </c:pt>
                <c:pt idx="58">
                  <c:v>1.046</c:v>
                </c:pt>
                <c:pt idx="59">
                  <c:v>1.05</c:v>
                </c:pt>
                <c:pt idx="60">
                  <c:v>1.056</c:v>
                </c:pt>
                <c:pt idx="61">
                  <c:v>1.0649999999999959</c:v>
                </c:pt>
                <c:pt idx="62">
                  <c:v>1.073</c:v>
                </c:pt>
                <c:pt idx="63">
                  <c:v>1.079</c:v>
                </c:pt>
                <c:pt idx="64">
                  <c:v>1.095</c:v>
                </c:pt>
                <c:pt idx="65">
                  <c:v>1.097</c:v>
                </c:pt>
                <c:pt idx="66">
                  <c:v>1.103</c:v>
                </c:pt>
                <c:pt idx="67">
                  <c:v>1.109</c:v>
                </c:pt>
                <c:pt idx="68">
                  <c:v>1.1140000000000001</c:v>
                </c:pt>
                <c:pt idx="69">
                  <c:v>1.1299999999999955</c:v>
                </c:pt>
                <c:pt idx="70">
                  <c:v>1.157</c:v>
                </c:pt>
                <c:pt idx="71">
                  <c:v>1.161</c:v>
                </c:pt>
                <c:pt idx="72">
                  <c:v>1.165</c:v>
                </c:pt>
                <c:pt idx="73">
                  <c:v>1.161</c:v>
                </c:pt>
                <c:pt idx="74">
                  <c:v>1.1559999999999955</c:v>
                </c:pt>
                <c:pt idx="75">
                  <c:v>1.1499999999999955</c:v>
                </c:pt>
                <c:pt idx="76">
                  <c:v>1.1399999999999955</c:v>
                </c:pt>
                <c:pt idx="77">
                  <c:v>1.129</c:v>
                </c:pt>
                <c:pt idx="78">
                  <c:v>1.1200000000000001</c:v>
                </c:pt>
                <c:pt idx="79">
                  <c:v>1.1140000000000001</c:v>
                </c:pt>
                <c:pt idx="80">
                  <c:v>1.1060000000000001</c:v>
                </c:pt>
                <c:pt idx="81">
                  <c:v>1.107</c:v>
                </c:pt>
                <c:pt idx="82">
                  <c:v>1.121</c:v>
                </c:pt>
                <c:pt idx="83">
                  <c:v>1.123</c:v>
                </c:pt>
                <c:pt idx="84">
                  <c:v>1.1220000000000001</c:v>
                </c:pt>
                <c:pt idx="85">
                  <c:v>1.113</c:v>
                </c:pt>
                <c:pt idx="86">
                  <c:v>1.117</c:v>
                </c:pt>
                <c:pt idx="87">
                  <c:v>1.127</c:v>
                </c:pt>
                <c:pt idx="88">
                  <c:v>1.131</c:v>
                </c:pt>
                <c:pt idx="89">
                  <c:v>1.1339999999999955</c:v>
                </c:pt>
                <c:pt idx="90">
                  <c:v>1.125</c:v>
                </c:pt>
                <c:pt idx="91">
                  <c:v>1.127</c:v>
                </c:pt>
                <c:pt idx="92">
                  <c:v>1.1339999999999955</c:v>
                </c:pt>
                <c:pt idx="93">
                  <c:v>1.1259999999999954</c:v>
                </c:pt>
                <c:pt idx="94">
                  <c:v>1.1319999999999955</c:v>
                </c:pt>
                <c:pt idx="95">
                  <c:v>1.131</c:v>
                </c:pt>
                <c:pt idx="96">
                  <c:v>1.1240000000000001</c:v>
                </c:pt>
                <c:pt idx="97">
                  <c:v>1.121</c:v>
                </c:pt>
                <c:pt idx="98">
                  <c:v>1.115</c:v>
                </c:pt>
                <c:pt idx="99">
                  <c:v>1.121</c:v>
                </c:pt>
                <c:pt idx="100">
                  <c:v>1.123</c:v>
                </c:pt>
                <c:pt idx="101">
                  <c:v>1.1160000000000001</c:v>
                </c:pt>
                <c:pt idx="102">
                  <c:v>1.1140000000000001</c:v>
                </c:pt>
                <c:pt idx="103">
                  <c:v>1.121</c:v>
                </c:pt>
                <c:pt idx="104">
                  <c:v>1.133</c:v>
                </c:pt>
                <c:pt idx="105">
                  <c:v>1.149</c:v>
                </c:pt>
                <c:pt idx="106">
                  <c:v>1.163</c:v>
                </c:pt>
                <c:pt idx="107">
                  <c:v>1.1839999999999959</c:v>
                </c:pt>
                <c:pt idx="108">
                  <c:v>1.1940000000000039</c:v>
                </c:pt>
                <c:pt idx="109">
                  <c:v>1.216</c:v>
                </c:pt>
                <c:pt idx="110">
                  <c:v>1.226</c:v>
                </c:pt>
                <c:pt idx="111">
                  <c:v>1.244</c:v>
                </c:pt>
                <c:pt idx="112">
                  <c:v>1.246</c:v>
                </c:pt>
                <c:pt idx="113">
                  <c:v>1.246</c:v>
                </c:pt>
                <c:pt idx="114">
                  <c:v>1.2429999999999957</c:v>
                </c:pt>
                <c:pt idx="115">
                  <c:v>1.236</c:v>
                </c:pt>
                <c:pt idx="116">
                  <c:v>1.2289999999999952</c:v>
                </c:pt>
                <c:pt idx="117">
                  <c:v>1.222</c:v>
                </c:pt>
                <c:pt idx="118">
                  <c:v>1.212</c:v>
                </c:pt>
                <c:pt idx="119">
                  <c:v>1.2</c:v>
                </c:pt>
                <c:pt idx="120">
                  <c:v>1.1910000000000001</c:v>
                </c:pt>
                <c:pt idx="121">
                  <c:v>1.179</c:v>
                </c:pt>
                <c:pt idx="122">
                  <c:v>1.1739999999999959</c:v>
                </c:pt>
                <c:pt idx="123">
                  <c:v>1.1719999999999959</c:v>
                </c:pt>
                <c:pt idx="124">
                  <c:v>1.171</c:v>
                </c:pt>
                <c:pt idx="125">
                  <c:v>1.163</c:v>
                </c:pt>
                <c:pt idx="126">
                  <c:v>1.1599999999999955</c:v>
                </c:pt>
                <c:pt idx="127">
                  <c:v>1.1579999999999955</c:v>
                </c:pt>
                <c:pt idx="128">
                  <c:v>1.157</c:v>
                </c:pt>
                <c:pt idx="129">
                  <c:v>1.1559999999999955</c:v>
                </c:pt>
                <c:pt idx="130">
                  <c:v>1.151</c:v>
                </c:pt>
                <c:pt idx="131">
                  <c:v>1.1439999999999955</c:v>
                </c:pt>
                <c:pt idx="132">
                  <c:v>1.133</c:v>
                </c:pt>
                <c:pt idx="133">
                  <c:v>1.125</c:v>
                </c:pt>
                <c:pt idx="134">
                  <c:v>1.115</c:v>
                </c:pt>
                <c:pt idx="135">
                  <c:v>1.1120000000000001</c:v>
                </c:pt>
                <c:pt idx="136">
                  <c:v>1.109</c:v>
                </c:pt>
                <c:pt idx="137">
                  <c:v>1.1060000000000001</c:v>
                </c:pt>
                <c:pt idx="138">
                  <c:v>1.107</c:v>
                </c:pt>
                <c:pt idx="139">
                  <c:v>1.1080000000000001</c:v>
                </c:pt>
                <c:pt idx="140">
                  <c:v>1.1100000000000001</c:v>
                </c:pt>
                <c:pt idx="141">
                  <c:v>1.1240000000000001</c:v>
                </c:pt>
                <c:pt idx="142">
                  <c:v>1.1279999999999955</c:v>
                </c:pt>
                <c:pt idx="143">
                  <c:v>1.129</c:v>
                </c:pt>
                <c:pt idx="144">
                  <c:v>1.139</c:v>
                </c:pt>
                <c:pt idx="145">
                  <c:v>1.145</c:v>
                </c:pt>
                <c:pt idx="146">
                  <c:v>1.1379999999999955</c:v>
                </c:pt>
                <c:pt idx="147">
                  <c:v>1.133</c:v>
                </c:pt>
                <c:pt idx="148">
                  <c:v>1.1299999999999955</c:v>
                </c:pt>
                <c:pt idx="149">
                  <c:v>1.1259999999999954</c:v>
                </c:pt>
                <c:pt idx="150">
                  <c:v>1.133</c:v>
                </c:pt>
                <c:pt idx="151">
                  <c:v>1.153</c:v>
                </c:pt>
                <c:pt idx="152">
                  <c:v>1.1700000000000021</c:v>
                </c:pt>
                <c:pt idx="153">
                  <c:v>1.171</c:v>
                </c:pt>
                <c:pt idx="154">
                  <c:v>1.181</c:v>
                </c:pt>
                <c:pt idx="155">
                  <c:v>1.21</c:v>
                </c:pt>
                <c:pt idx="156">
                  <c:v>1.2229999999999952</c:v>
                </c:pt>
                <c:pt idx="157">
                  <c:v>1.248</c:v>
                </c:pt>
                <c:pt idx="158">
                  <c:v>1.2869999999999955</c:v>
                </c:pt>
                <c:pt idx="159">
                  <c:v>1.3009999999999959</c:v>
                </c:pt>
                <c:pt idx="160">
                  <c:v>1.3180000000000001</c:v>
                </c:pt>
                <c:pt idx="161">
                  <c:v>1.321</c:v>
                </c:pt>
                <c:pt idx="162">
                  <c:v>1.323</c:v>
                </c:pt>
                <c:pt idx="163">
                  <c:v>1.33</c:v>
                </c:pt>
                <c:pt idx="164">
                  <c:v>1.321</c:v>
                </c:pt>
                <c:pt idx="165">
                  <c:v>1.3149999999999959</c:v>
                </c:pt>
                <c:pt idx="166">
                  <c:v>1.3069999999999959</c:v>
                </c:pt>
                <c:pt idx="167">
                  <c:v>1.302</c:v>
                </c:pt>
                <c:pt idx="168">
                  <c:v>1.2889999999999955</c:v>
                </c:pt>
                <c:pt idx="169">
                  <c:v>1.2789999999999955</c:v>
                </c:pt>
                <c:pt idx="170">
                  <c:v>1.276</c:v>
                </c:pt>
                <c:pt idx="171">
                  <c:v>1.2729999999999955</c:v>
                </c:pt>
                <c:pt idx="172">
                  <c:v>1.272</c:v>
                </c:pt>
                <c:pt idx="173">
                  <c:v>1.2629999999999955</c:v>
                </c:pt>
                <c:pt idx="174">
                  <c:v>1.2529999999999955</c:v>
                </c:pt>
                <c:pt idx="175">
                  <c:v>1.248</c:v>
                </c:pt>
                <c:pt idx="176">
                  <c:v>1.2489999999999957</c:v>
                </c:pt>
                <c:pt idx="177">
                  <c:v>1.2529999999999955</c:v>
                </c:pt>
                <c:pt idx="178">
                  <c:v>1.242</c:v>
                </c:pt>
                <c:pt idx="179">
                  <c:v>1.2469999999999957</c:v>
                </c:pt>
                <c:pt idx="180">
                  <c:v>1.25</c:v>
                </c:pt>
                <c:pt idx="181">
                  <c:v>1.2509999999999954</c:v>
                </c:pt>
                <c:pt idx="182">
                  <c:v>1.2449999999999957</c:v>
                </c:pt>
                <c:pt idx="183">
                  <c:v>1.2389999999999952</c:v>
                </c:pt>
                <c:pt idx="184">
                  <c:v>1.248</c:v>
                </c:pt>
                <c:pt idx="185">
                  <c:v>1.2489999999999957</c:v>
                </c:pt>
                <c:pt idx="186">
                  <c:v>1.26</c:v>
                </c:pt>
                <c:pt idx="187">
                  <c:v>1.268</c:v>
                </c:pt>
                <c:pt idx="188">
                  <c:v>1.272</c:v>
                </c:pt>
                <c:pt idx="189">
                  <c:v>1.282</c:v>
                </c:pt>
                <c:pt idx="190">
                  <c:v>1.2889999999999955</c:v>
                </c:pt>
                <c:pt idx="191">
                  <c:v>1.2869999999999955</c:v>
                </c:pt>
                <c:pt idx="192">
                  <c:v>1.2869999999999955</c:v>
                </c:pt>
                <c:pt idx="193">
                  <c:v>1.2829999999999955</c:v>
                </c:pt>
                <c:pt idx="194">
                  <c:v>1.278</c:v>
                </c:pt>
                <c:pt idx="195">
                  <c:v>1.274</c:v>
                </c:pt>
                <c:pt idx="196">
                  <c:v>1.272</c:v>
                </c:pt>
                <c:pt idx="197">
                  <c:v>1.2869999999999955</c:v>
                </c:pt>
                <c:pt idx="198">
                  <c:v>1.2869999999999955</c:v>
                </c:pt>
                <c:pt idx="199">
                  <c:v>1.284</c:v>
                </c:pt>
                <c:pt idx="200">
                  <c:v>1.282</c:v>
                </c:pt>
                <c:pt idx="201">
                  <c:v>1.28</c:v>
                </c:pt>
                <c:pt idx="202">
                  <c:v>1.2729999999999955</c:v>
                </c:pt>
                <c:pt idx="203">
                  <c:v>1.27</c:v>
                </c:pt>
                <c:pt idx="204">
                  <c:v>1.2609999999999955</c:v>
                </c:pt>
                <c:pt idx="205">
                  <c:v>1.2529999999999955</c:v>
                </c:pt>
                <c:pt idx="206">
                  <c:v>1.246</c:v>
                </c:pt>
                <c:pt idx="207">
                  <c:v>1.25</c:v>
                </c:pt>
                <c:pt idx="208">
                  <c:v>1.246</c:v>
                </c:pt>
                <c:pt idx="209">
                  <c:v>1.248</c:v>
                </c:pt>
                <c:pt idx="210">
                  <c:v>1.244</c:v>
                </c:pt>
                <c:pt idx="211">
                  <c:v>1.2449999999999957</c:v>
                </c:pt>
                <c:pt idx="212">
                  <c:v>1.24</c:v>
                </c:pt>
                <c:pt idx="213">
                  <c:v>1.238</c:v>
                </c:pt>
                <c:pt idx="214">
                  <c:v>1.238</c:v>
                </c:pt>
                <c:pt idx="215">
                  <c:v>1.2469999999999957</c:v>
                </c:pt>
                <c:pt idx="216">
                  <c:v>1.2549999999999955</c:v>
                </c:pt>
                <c:pt idx="217">
                  <c:v>1.258</c:v>
                </c:pt>
                <c:pt idx="218">
                  <c:v>1.2509999999999954</c:v>
                </c:pt>
                <c:pt idx="219">
                  <c:v>1.242</c:v>
                </c:pt>
                <c:pt idx="220">
                  <c:v>1.232</c:v>
                </c:pt>
                <c:pt idx="221">
                  <c:v>1.226</c:v>
                </c:pt>
                <c:pt idx="222">
                  <c:v>1.222</c:v>
                </c:pt>
                <c:pt idx="223">
                  <c:v>1.2189999999999952</c:v>
                </c:pt>
                <c:pt idx="224">
                  <c:v>1.222</c:v>
                </c:pt>
                <c:pt idx="225">
                  <c:v>1.216</c:v>
                </c:pt>
                <c:pt idx="226">
                  <c:v>1.2369999999999952</c:v>
                </c:pt>
                <c:pt idx="227">
                  <c:v>1.272</c:v>
                </c:pt>
                <c:pt idx="228">
                  <c:v>1.274</c:v>
                </c:pt>
                <c:pt idx="229">
                  <c:v>1.288</c:v>
                </c:pt>
                <c:pt idx="230">
                  <c:v>1.2869999999999955</c:v>
                </c:pt>
                <c:pt idx="231">
                  <c:v>1.288</c:v>
                </c:pt>
                <c:pt idx="232">
                  <c:v>1.2809999999999955</c:v>
                </c:pt>
                <c:pt idx="233">
                  <c:v>1.2689999999999955</c:v>
                </c:pt>
                <c:pt idx="234">
                  <c:v>1.2549999999999955</c:v>
                </c:pt>
                <c:pt idx="235">
                  <c:v>1.254</c:v>
                </c:pt>
                <c:pt idx="236">
                  <c:v>1.248</c:v>
                </c:pt>
                <c:pt idx="237">
                  <c:v>1.238</c:v>
                </c:pt>
                <c:pt idx="238">
                  <c:v>1.228</c:v>
                </c:pt>
                <c:pt idx="239">
                  <c:v>1.2209999999999952</c:v>
                </c:pt>
                <c:pt idx="240">
                  <c:v>1.222</c:v>
                </c:pt>
                <c:pt idx="241">
                  <c:v>1.2129999999999952</c:v>
                </c:pt>
                <c:pt idx="242">
                  <c:v>1.2069999999999952</c:v>
                </c:pt>
                <c:pt idx="243">
                  <c:v>1.1970000000000001</c:v>
                </c:pt>
                <c:pt idx="244">
                  <c:v>1.1870000000000001</c:v>
                </c:pt>
                <c:pt idx="245">
                  <c:v>1.1759999999999959</c:v>
                </c:pt>
                <c:pt idx="246">
                  <c:v>1.167</c:v>
                </c:pt>
                <c:pt idx="247">
                  <c:v>1.1579999999999955</c:v>
                </c:pt>
                <c:pt idx="248">
                  <c:v>1.1479999999999955</c:v>
                </c:pt>
                <c:pt idx="249">
                  <c:v>1.1399999999999955</c:v>
                </c:pt>
                <c:pt idx="250">
                  <c:v>1.129</c:v>
                </c:pt>
                <c:pt idx="251">
                  <c:v>1.1120000000000001</c:v>
                </c:pt>
                <c:pt idx="252">
                  <c:v>1.1080000000000001</c:v>
                </c:pt>
                <c:pt idx="253">
                  <c:v>1.101</c:v>
                </c:pt>
                <c:pt idx="254">
                  <c:v>1.085</c:v>
                </c:pt>
                <c:pt idx="255">
                  <c:v>1.0900000000000001</c:v>
                </c:pt>
                <c:pt idx="256">
                  <c:v>1.075</c:v>
                </c:pt>
                <c:pt idx="257">
                  <c:v>1.0649999999999959</c:v>
                </c:pt>
                <c:pt idx="258">
                  <c:v>1.0549999999999959</c:v>
                </c:pt>
                <c:pt idx="259">
                  <c:v>1.0469999999999959</c:v>
                </c:pt>
                <c:pt idx="260">
                  <c:v>1.077</c:v>
                </c:pt>
                <c:pt idx="261">
                  <c:v>1.0740000000000001</c:v>
                </c:pt>
                <c:pt idx="262">
                  <c:v>1.0720000000000001</c:v>
                </c:pt>
                <c:pt idx="263">
                  <c:v>1.075</c:v>
                </c:pt>
                <c:pt idx="264">
                  <c:v>1.0860000000000001</c:v>
                </c:pt>
                <c:pt idx="265">
                  <c:v>1.095</c:v>
                </c:pt>
                <c:pt idx="266">
                  <c:v>1.109</c:v>
                </c:pt>
                <c:pt idx="267">
                  <c:v>1.109</c:v>
                </c:pt>
                <c:pt idx="268">
                  <c:v>1.1080000000000001</c:v>
                </c:pt>
                <c:pt idx="269">
                  <c:v>1.1040000000000001</c:v>
                </c:pt>
                <c:pt idx="270">
                  <c:v>1.113</c:v>
                </c:pt>
                <c:pt idx="271">
                  <c:v>1.1040000000000001</c:v>
                </c:pt>
                <c:pt idx="272">
                  <c:v>1.0960000000000001</c:v>
                </c:pt>
                <c:pt idx="273">
                  <c:v>1.0960000000000001</c:v>
                </c:pt>
                <c:pt idx="274">
                  <c:v>1.097</c:v>
                </c:pt>
                <c:pt idx="275">
                  <c:v>1.0920000000000001</c:v>
                </c:pt>
                <c:pt idx="276">
                  <c:v>1.097</c:v>
                </c:pt>
                <c:pt idx="277">
                  <c:v>1.0880000000000001</c:v>
                </c:pt>
                <c:pt idx="278">
                  <c:v>1.077</c:v>
                </c:pt>
                <c:pt idx="279">
                  <c:v>1.0720000000000001</c:v>
                </c:pt>
                <c:pt idx="280">
                  <c:v>1.0649999999999959</c:v>
                </c:pt>
                <c:pt idx="281">
                  <c:v>1.0580000000000001</c:v>
                </c:pt>
                <c:pt idx="282">
                  <c:v>1.0529999999999959</c:v>
                </c:pt>
                <c:pt idx="283">
                  <c:v>1.046</c:v>
                </c:pt>
                <c:pt idx="284">
                  <c:v>1.042</c:v>
                </c:pt>
                <c:pt idx="285">
                  <c:v>1.0529999999999959</c:v>
                </c:pt>
                <c:pt idx="286">
                  <c:v>1.0529999999999959</c:v>
                </c:pt>
                <c:pt idx="287">
                  <c:v>1.0589999999999959</c:v>
                </c:pt>
                <c:pt idx="288">
                  <c:v>1.0629999999999959</c:v>
                </c:pt>
                <c:pt idx="289">
                  <c:v>1.0580000000000001</c:v>
                </c:pt>
                <c:pt idx="290">
                  <c:v>1.0549999999999959</c:v>
                </c:pt>
                <c:pt idx="291">
                  <c:v>1.05</c:v>
                </c:pt>
                <c:pt idx="292">
                  <c:v>1.048</c:v>
                </c:pt>
                <c:pt idx="293">
                  <c:v>1.0369999999999955</c:v>
                </c:pt>
                <c:pt idx="294">
                  <c:v>1.03</c:v>
                </c:pt>
                <c:pt idx="295">
                  <c:v>1.0149999999999955</c:v>
                </c:pt>
                <c:pt idx="296">
                  <c:v>0.996</c:v>
                </c:pt>
                <c:pt idx="297">
                  <c:v>0.98699999999999999</c:v>
                </c:pt>
                <c:pt idx="298">
                  <c:v>0.98599999999999999</c:v>
                </c:pt>
                <c:pt idx="299">
                  <c:v>0.97900000000000065</c:v>
                </c:pt>
                <c:pt idx="300">
                  <c:v>0.97700000000000065</c:v>
                </c:pt>
                <c:pt idx="301">
                  <c:v>0.98199999999999998</c:v>
                </c:pt>
                <c:pt idx="302">
                  <c:v>0.98499999999999999</c:v>
                </c:pt>
                <c:pt idx="303">
                  <c:v>0.97700000000000065</c:v>
                </c:pt>
                <c:pt idx="304">
                  <c:v>0.97100000000000064</c:v>
                </c:pt>
                <c:pt idx="305">
                  <c:v>0.96800000000000064</c:v>
                </c:pt>
                <c:pt idx="306">
                  <c:v>0.96000000000000063</c:v>
                </c:pt>
                <c:pt idx="307">
                  <c:v>0.94899999999999995</c:v>
                </c:pt>
                <c:pt idx="308">
                  <c:v>0.95500000000000063</c:v>
                </c:pt>
                <c:pt idx="309">
                  <c:v>0.96300000000000063</c:v>
                </c:pt>
                <c:pt idx="310">
                  <c:v>1.0169999999999955</c:v>
                </c:pt>
                <c:pt idx="311">
                  <c:v>1.056</c:v>
                </c:pt>
                <c:pt idx="312">
                  <c:v>1.121</c:v>
                </c:pt>
                <c:pt idx="313">
                  <c:v>1.1579999999999955</c:v>
                </c:pt>
                <c:pt idx="314">
                  <c:v>1.179</c:v>
                </c:pt>
                <c:pt idx="315">
                  <c:v>1.175</c:v>
                </c:pt>
                <c:pt idx="316">
                  <c:v>1.171</c:v>
                </c:pt>
                <c:pt idx="317">
                  <c:v>1.1759999999999959</c:v>
                </c:pt>
                <c:pt idx="318">
                  <c:v>1.1800000000000039</c:v>
                </c:pt>
                <c:pt idx="319">
                  <c:v>1.1800000000000039</c:v>
                </c:pt>
                <c:pt idx="320">
                  <c:v>1.1659999999999957</c:v>
                </c:pt>
                <c:pt idx="321">
                  <c:v>1.151</c:v>
                </c:pt>
                <c:pt idx="322">
                  <c:v>1.1519999999999955</c:v>
                </c:pt>
                <c:pt idx="323">
                  <c:v>1.1479999999999955</c:v>
                </c:pt>
                <c:pt idx="324">
                  <c:v>1.163</c:v>
                </c:pt>
                <c:pt idx="325">
                  <c:v>1.153</c:v>
                </c:pt>
                <c:pt idx="326">
                  <c:v>1.165</c:v>
                </c:pt>
                <c:pt idx="327">
                  <c:v>1.1819999999999959</c:v>
                </c:pt>
                <c:pt idx="328">
                  <c:v>1.208</c:v>
                </c:pt>
                <c:pt idx="329">
                  <c:v>1.232</c:v>
                </c:pt>
                <c:pt idx="330">
                  <c:v>1.234</c:v>
                </c:pt>
                <c:pt idx="331">
                  <c:v>1.246</c:v>
                </c:pt>
                <c:pt idx="332">
                  <c:v>1.2749999999999955</c:v>
                </c:pt>
                <c:pt idx="333">
                  <c:v>1.2729999999999955</c:v>
                </c:pt>
                <c:pt idx="334">
                  <c:v>1.2729999999999955</c:v>
                </c:pt>
                <c:pt idx="335">
                  <c:v>1.282</c:v>
                </c:pt>
                <c:pt idx="336">
                  <c:v>1.29</c:v>
                </c:pt>
                <c:pt idx="337">
                  <c:v>1.3069999999999959</c:v>
                </c:pt>
                <c:pt idx="338">
                  <c:v>1.302</c:v>
                </c:pt>
                <c:pt idx="339">
                  <c:v>1.296</c:v>
                </c:pt>
                <c:pt idx="340">
                  <c:v>1.29</c:v>
                </c:pt>
                <c:pt idx="341">
                  <c:v>1.2769999999999955</c:v>
                </c:pt>
                <c:pt idx="342">
                  <c:v>1.2769999999999955</c:v>
                </c:pt>
                <c:pt idx="343">
                  <c:v>1.2709999999999955</c:v>
                </c:pt>
                <c:pt idx="344">
                  <c:v>1.274</c:v>
                </c:pt>
                <c:pt idx="345">
                  <c:v>1.292</c:v>
                </c:pt>
                <c:pt idx="346">
                  <c:v>1.3089999999999959</c:v>
                </c:pt>
                <c:pt idx="347">
                  <c:v>1.3149999999999959</c:v>
                </c:pt>
                <c:pt idx="348">
                  <c:v>1.3129999999999959</c:v>
                </c:pt>
                <c:pt idx="349">
                  <c:v>1.3149999999999959</c:v>
                </c:pt>
                <c:pt idx="350">
                  <c:v>1.31</c:v>
                </c:pt>
                <c:pt idx="351">
                  <c:v>1.3140000000000001</c:v>
                </c:pt>
                <c:pt idx="352">
                  <c:v>1.3120000000000001</c:v>
                </c:pt>
                <c:pt idx="353">
                  <c:v>1.304</c:v>
                </c:pt>
                <c:pt idx="354">
                  <c:v>1.3180000000000001</c:v>
                </c:pt>
                <c:pt idx="355">
                  <c:v>1.3540000000000001</c:v>
                </c:pt>
                <c:pt idx="356">
                  <c:v>1.355</c:v>
                </c:pt>
                <c:pt idx="357">
                  <c:v>1.3640000000000001</c:v>
                </c:pt>
                <c:pt idx="358">
                  <c:v>1.3939999999999955</c:v>
                </c:pt>
                <c:pt idx="359">
                  <c:v>1.4429999999999952</c:v>
                </c:pt>
                <c:pt idx="360">
                  <c:v>1.458</c:v>
                </c:pt>
                <c:pt idx="361">
                  <c:v>1.5389999999999955</c:v>
                </c:pt>
                <c:pt idx="362">
                  <c:v>1.5660000000000001</c:v>
                </c:pt>
                <c:pt idx="363">
                  <c:v>1.569</c:v>
                </c:pt>
                <c:pt idx="364">
                  <c:v>1.5489999999999959</c:v>
                </c:pt>
                <c:pt idx="365">
                  <c:v>1.5429999999999959</c:v>
                </c:pt>
                <c:pt idx="366">
                  <c:v>1.516</c:v>
                </c:pt>
                <c:pt idx="367">
                  <c:v>1.486</c:v>
                </c:pt>
                <c:pt idx="368">
                  <c:v>1.478</c:v>
                </c:pt>
                <c:pt idx="369">
                  <c:v>1.4609999999999952</c:v>
                </c:pt>
                <c:pt idx="370">
                  <c:v>1.4949999999999957</c:v>
                </c:pt>
                <c:pt idx="371">
                  <c:v>1.5309999999999955</c:v>
                </c:pt>
                <c:pt idx="372">
                  <c:v>1.5660000000000001</c:v>
                </c:pt>
                <c:pt idx="373">
                  <c:v>1.579</c:v>
                </c:pt>
                <c:pt idx="374">
                  <c:v>1.599</c:v>
                </c:pt>
                <c:pt idx="375">
                  <c:v>1.6639999999999955</c:v>
                </c:pt>
                <c:pt idx="376">
                  <c:v>1.7109999999999972</c:v>
                </c:pt>
                <c:pt idx="377">
                  <c:v>1.6910000000000001</c:v>
                </c:pt>
                <c:pt idx="378">
                  <c:v>1.661</c:v>
                </c:pt>
                <c:pt idx="379">
                  <c:v>1.6300000000000001</c:v>
                </c:pt>
                <c:pt idx="380">
                  <c:v>1.5860000000000001</c:v>
                </c:pt>
                <c:pt idx="381">
                  <c:v>1.5620000000000001</c:v>
                </c:pt>
                <c:pt idx="382">
                  <c:v>1.514</c:v>
                </c:pt>
                <c:pt idx="383">
                  <c:v>1.504</c:v>
                </c:pt>
                <c:pt idx="384">
                  <c:v>1.4889999999999952</c:v>
                </c:pt>
                <c:pt idx="385">
                  <c:v>1.508</c:v>
                </c:pt>
                <c:pt idx="386">
                  <c:v>1.5209999999999955</c:v>
                </c:pt>
                <c:pt idx="387">
                  <c:v>1.5680000000000001</c:v>
                </c:pt>
                <c:pt idx="388">
                  <c:v>1.5980000000000001</c:v>
                </c:pt>
                <c:pt idx="389">
                  <c:v>1.599</c:v>
                </c:pt>
                <c:pt idx="390">
                  <c:v>1.5860000000000001</c:v>
                </c:pt>
                <c:pt idx="391">
                  <c:v>1.5629999999999959</c:v>
                </c:pt>
                <c:pt idx="392">
                  <c:v>1.5409999999999957</c:v>
                </c:pt>
                <c:pt idx="393">
                  <c:v>1.5780000000000001</c:v>
                </c:pt>
                <c:pt idx="394">
                  <c:v>1.5880000000000001</c:v>
                </c:pt>
                <c:pt idx="395">
                  <c:v>1.5840000000000001</c:v>
                </c:pt>
                <c:pt idx="396">
                  <c:v>1.5649999999999959</c:v>
                </c:pt>
                <c:pt idx="397">
                  <c:v>1.5620000000000001</c:v>
                </c:pt>
                <c:pt idx="398">
                  <c:v>1.55</c:v>
                </c:pt>
                <c:pt idx="399">
                  <c:v>1.5489999999999959</c:v>
                </c:pt>
                <c:pt idx="400">
                  <c:v>1.526</c:v>
                </c:pt>
                <c:pt idx="401">
                  <c:v>1.49</c:v>
                </c:pt>
                <c:pt idx="402">
                  <c:v>1.462</c:v>
                </c:pt>
                <c:pt idx="403">
                  <c:v>1.4529999999999952</c:v>
                </c:pt>
                <c:pt idx="404">
                  <c:v>1.446</c:v>
                </c:pt>
                <c:pt idx="405">
                  <c:v>1.4649999999999952</c:v>
                </c:pt>
                <c:pt idx="406">
                  <c:v>1.5129999999999955</c:v>
                </c:pt>
                <c:pt idx="407">
                  <c:v>1.5109999999999955</c:v>
                </c:pt>
                <c:pt idx="408">
                  <c:v>1.5</c:v>
                </c:pt>
                <c:pt idx="409">
                  <c:v>1.4829999999999952</c:v>
                </c:pt>
                <c:pt idx="410">
                  <c:v>1.5149999999999955</c:v>
                </c:pt>
                <c:pt idx="411">
                  <c:v>1.4889999999999952</c:v>
                </c:pt>
                <c:pt idx="412">
                  <c:v>1.4709999999999952</c:v>
                </c:pt>
                <c:pt idx="413">
                  <c:v>1.4569999999999952</c:v>
                </c:pt>
                <c:pt idx="414">
                  <c:v>1.4529999999999952</c:v>
                </c:pt>
                <c:pt idx="415">
                  <c:v>1.444</c:v>
                </c:pt>
                <c:pt idx="416">
                  <c:v>1.4449999999999952</c:v>
                </c:pt>
                <c:pt idx="417">
                  <c:v>1.482</c:v>
                </c:pt>
                <c:pt idx="418">
                  <c:v>1.54</c:v>
                </c:pt>
                <c:pt idx="419">
                  <c:v>1.61</c:v>
                </c:pt>
                <c:pt idx="420">
                  <c:v>1.6579999999999955</c:v>
                </c:pt>
                <c:pt idx="421">
                  <c:v>1.665</c:v>
                </c:pt>
                <c:pt idx="422">
                  <c:v>1.7389999999999974</c:v>
                </c:pt>
                <c:pt idx="423">
                  <c:v>1.7480000000000022</c:v>
                </c:pt>
                <c:pt idx="424">
                  <c:v>1.724000000000002</c:v>
                </c:pt>
                <c:pt idx="425">
                  <c:v>1.7389999999999974</c:v>
                </c:pt>
                <c:pt idx="426">
                  <c:v>1.7149999999999972</c:v>
                </c:pt>
                <c:pt idx="427">
                  <c:v>1.6879999999999959</c:v>
                </c:pt>
                <c:pt idx="428">
                  <c:v>1.6439999999999955</c:v>
                </c:pt>
                <c:pt idx="429">
                  <c:v>1.583</c:v>
                </c:pt>
                <c:pt idx="430">
                  <c:v>1.52</c:v>
                </c:pt>
                <c:pt idx="431">
                  <c:v>1.484</c:v>
                </c:pt>
                <c:pt idx="432">
                  <c:v>1.4589999999999952</c:v>
                </c:pt>
                <c:pt idx="433">
                  <c:v>1.44</c:v>
                </c:pt>
                <c:pt idx="434">
                  <c:v>1.4279999999999919</c:v>
                </c:pt>
                <c:pt idx="435">
                  <c:v>1.4189999999999945</c:v>
                </c:pt>
                <c:pt idx="436">
                  <c:v>1.4339999999999919</c:v>
                </c:pt>
                <c:pt idx="437">
                  <c:v>1.4669999999999952</c:v>
                </c:pt>
                <c:pt idx="438">
                  <c:v>1.5229999999999955</c:v>
                </c:pt>
                <c:pt idx="439">
                  <c:v>1.579</c:v>
                </c:pt>
                <c:pt idx="440">
                  <c:v>1.5620000000000001</c:v>
                </c:pt>
                <c:pt idx="441">
                  <c:v>1.5640000000000001</c:v>
                </c:pt>
                <c:pt idx="442">
                  <c:v>1.522</c:v>
                </c:pt>
                <c:pt idx="443">
                  <c:v>1.4549999999999952</c:v>
                </c:pt>
                <c:pt idx="444">
                  <c:v>1.393</c:v>
                </c:pt>
                <c:pt idx="445">
                  <c:v>1.351</c:v>
                </c:pt>
                <c:pt idx="446">
                  <c:v>1.3069999999999959</c:v>
                </c:pt>
                <c:pt idx="447">
                  <c:v>1.2769999999999955</c:v>
                </c:pt>
                <c:pt idx="448">
                  <c:v>1.2489999999999957</c:v>
                </c:pt>
                <c:pt idx="449">
                  <c:v>1.224</c:v>
                </c:pt>
                <c:pt idx="450">
                  <c:v>1.208</c:v>
                </c:pt>
                <c:pt idx="451">
                  <c:v>1.1679999999999959</c:v>
                </c:pt>
                <c:pt idx="452">
                  <c:v>1.149</c:v>
                </c:pt>
                <c:pt idx="453">
                  <c:v>1.1359999999999955</c:v>
                </c:pt>
                <c:pt idx="454">
                  <c:v>1.101</c:v>
                </c:pt>
                <c:pt idx="455">
                  <c:v>1.113</c:v>
                </c:pt>
                <c:pt idx="456">
                  <c:v>1.137</c:v>
                </c:pt>
                <c:pt idx="457">
                  <c:v>1.1519999999999955</c:v>
                </c:pt>
                <c:pt idx="458">
                  <c:v>1.1519999999999955</c:v>
                </c:pt>
                <c:pt idx="459">
                  <c:v>1.1459999999999955</c:v>
                </c:pt>
                <c:pt idx="460">
                  <c:v>1.1419999999999955</c:v>
                </c:pt>
                <c:pt idx="461">
                  <c:v>1.157</c:v>
                </c:pt>
                <c:pt idx="462">
                  <c:v>1.1479999999999955</c:v>
                </c:pt>
                <c:pt idx="463">
                  <c:v>1.157</c:v>
                </c:pt>
                <c:pt idx="464">
                  <c:v>1.157</c:v>
                </c:pt>
                <c:pt idx="465">
                  <c:v>1.1850000000000001</c:v>
                </c:pt>
                <c:pt idx="466">
                  <c:v>1.262</c:v>
                </c:pt>
                <c:pt idx="467">
                  <c:v>1.3280000000000001</c:v>
                </c:pt>
                <c:pt idx="468">
                  <c:v>1.3819999999999955</c:v>
                </c:pt>
                <c:pt idx="469">
                  <c:v>1.4119999999999913</c:v>
                </c:pt>
                <c:pt idx="470">
                  <c:v>1.454</c:v>
                </c:pt>
                <c:pt idx="471">
                  <c:v>1.446</c:v>
                </c:pt>
                <c:pt idx="472">
                  <c:v>1.446</c:v>
                </c:pt>
                <c:pt idx="473">
                  <c:v>1.4349999999999945</c:v>
                </c:pt>
                <c:pt idx="474">
                  <c:v>1.4369999999999945</c:v>
                </c:pt>
                <c:pt idx="475">
                  <c:v>1.4309999999999945</c:v>
                </c:pt>
                <c:pt idx="476">
                  <c:v>1.4389999999999945</c:v>
                </c:pt>
                <c:pt idx="477">
                  <c:v>1.4289999999999945</c:v>
                </c:pt>
                <c:pt idx="478">
                  <c:v>1.4329999999999945</c:v>
                </c:pt>
                <c:pt idx="479">
                  <c:v>1.4169999999999945</c:v>
                </c:pt>
                <c:pt idx="480">
                  <c:v>1.4189999999999945</c:v>
                </c:pt>
                <c:pt idx="481">
                  <c:v>1.4249999999999945</c:v>
                </c:pt>
                <c:pt idx="482">
                  <c:v>1.4329999999999945</c:v>
                </c:pt>
                <c:pt idx="483">
                  <c:v>1.4229999999999945</c:v>
                </c:pt>
                <c:pt idx="484">
                  <c:v>1.4349999999999945</c:v>
                </c:pt>
                <c:pt idx="485">
                  <c:v>1.4509999999999952</c:v>
                </c:pt>
                <c:pt idx="486">
                  <c:v>1.4469999999999952</c:v>
                </c:pt>
                <c:pt idx="487">
                  <c:v>1.4369999999999945</c:v>
                </c:pt>
                <c:pt idx="488">
                  <c:v>1.4349999999999945</c:v>
                </c:pt>
                <c:pt idx="489">
                  <c:v>1.4339999999999919</c:v>
                </c:pt>
                <c:pt idx="490">
                  <c:v>1.444</c:v>
                </c:pt>
                <c:pt idx="491">
                  <c:v>1.4359999999999919</c:v>
                </c:pt>
                <c:pt idx="492">
                  <c:v>1.4369999999999945</c:v>
                </c:pt>
                <c:pt idx="493">
                  <c:v>1.441999999999992</c:v>
                </c:pt>
                <c:pt idx="494">
                  <c:v>1.4359999999999919</c:v>
                </c:pt>
                <c:pt idx="495">
                  <c:v>1.4549999999999952</c:v>
                </c:pt>
                <c:pt idx="496">
                  <c:v>1.48</c:v>
                </c:pt>
                <c:pt idx="497">
                  <c:v>1.4809999999999952</c:v>
                </c:pt>
                <c:pt idx="498">
                  <c:v>1.4989999999999957</c:v>
                </c:pt>
                <c:pt idx="499">
                  <c:v>1.4849999999999952</c:v>
                </c:pt>
                <c:pt idx="500">
                  <c:v>1.4889999999999952</c:v>
                </c:pt>
                <c:pt idx="501">
                  <c:v>1.48</c:v>
                </c:pt>
                <c:pt idx="502">
                  <c:v>1.4509999999999952</c:v>
                </c:pt>
                <c:pt idx="503">
                  <c:v>1.4229999999999945</c:v>
                </c:pt>
                <c:pt idx="504">
                  <c:v>1.407999999999991</c:v>
                </c:pt>
                <c:pt idx="505">
                  <c:v>1.403999999999991</c:v>
                </c:pt>
                <c:pt idx="506">
                  <c:v>1.4069999999999943</c:v>
                </c:pt>
                <c:pt idx="507">
                  <c:v>1.4429999999999952</c:v>
                </c:pt>
                <c:pt idx="508">
                  <c:v>1.484</c:v>
                </c:pt>
                <c:pt idx="509">
                  <c:v>1.4869999999999952</c:v>
                </c:pt>
                <c:pt idx="510">
                  <c:v>1.496</c:v>
                </c:pt>
                <c:pt idx="511">
                  <c:v>1.502</c:v>
                </c:pt>
                <c:pt idx="512">
                  <c:v>1.5149999999999955</c:v>
                </c:pt>
                <c:pt idx="513">
                  <c:v>1.569</c:v>
                </c:pt>
                <c:pt idx="514">
                  <c:v>1.649</c:v>
                </c:pt>
                <c:pt idx="515">
                  <c:v>1.7009999999999972</c:v>
                </c:pt>
                <c:pt idx="516">
                  <c:v>1.6990000000000001</c:v>
                </c:pt>
                <c:pt idx="517">
                  <c:v>1.726000000000002</c:v>
                </c:pt>
                <c:pt idx="518">
                  <c:v>1.7520000000000022</c:v>
                </c:pt>
                <c:pt idx="519">
                  <c:v>1.7680000000000022</c:v>
                </c:pt>
                <c:pt idx="520">
                  <c:v>1.732000000000002</c:v>
                </c:pt>
                <c:pt idx="521">
                  <c:v>1.691999999999996</c:v>
                </c:pt>
                <c:pt idx="522">
                  <c:v>1.673</c:v>
                </c:pt>
                <c:pt idx="523">
                  <c:v>1.639</c:v>
                </c:pt>
                <c:pt idx="524">
                  <c:v>1.6180000000000001</c:v>
                </c:pt>
                <c:pt idx="525">
                  <c:v>1.6</c:v>
                </c:pt>
                <c:pt idx="526">
                  <c:v>1.556</c:v>
                </c:pt>
                <c:pt idx="527">
                  <c:v>1.534</c:v>
                </c:pt>
                <c:pt idx="528">
                  <c:v>1.5389999999999955</c:v>
                </c:pt>
                <c:pt idx="529">
                  <c:v>1.528</c:v>
                </c:pt>
                <c:pt idx="530">
                  <c:v>1.514</c:v>
                </c:pt>
                <c:pt idx="531">
                  <c:v>1.53</c:v>
                </c:pt>
                <c:pt idx="532">
                  <c:v>1.5580000000000001</c:v>
                </c:pt>
                <c:pt idx="533">
                  <c:v>1.5369999999999955</c:v>
                </c:pt>
                <c:pt idx="534">
                  <c:v>1.528</c:v>
                </c:pt>
                <c:pt idx="535">
                  <c:v>1.53</c:v>
                </c:pt>
                <c:pt idx="536">
                  <c:v>1.5629999999999959</c:v>
                </c:pt>
                <c:pt idx="537">
                  <c:v>1.5660000000000001</c:v>
                </c:pt>
                <c:pt idx="538">
                  <c:v>1.5580000000000001</c:v>
                </c:pt>
                <c:pt idx="539">
                  <c:v>1.5760000000000001</c:v>
                </c:pt>
                <c:pt idx="540">
                  <c:v>1.611</c:v>
                </c:pt>
                <c:pt idx="541">
                  <c:v>1.6679999999999959</c:v>
                </c:pt>
                <c:pt idx="542">
                  <c:v>1.7869999999999975</c:v>
                </c:pt>
                <c:pt idx="543">
                  <c:v>1.7860000000000023</c:v>
                </c:pt>
                <c:pt idx="544">
                  <c:v>1.7580000000000022</c:v>
                </c:pt>
                <c:pt idx="545">
                  <c:v>1.7389999999999974</c:v>
                </c:pt>
                <c:pt idx="546">
                  <c:v>1.6859999999999959</c:v>
                </c:pt>
                <c:pt idx="547">
                  <c:v>1.635</c:v>
                </c:pt>
                <c:pt idx="548">
                  <c:v>1.617</c:v>
                </c:pt>
                <c:pt idx="549">
                  <c:v>1.611</c:v>
                </c:pt>
                <c:pt idx="550">
                  <c:v>1.6120000000000001</c:v>
                </c:pt>
                <c:pt idx="551">
                  <c:v>1.5840000000000001</c:v>
                </c:pt>
                <c:pt idx="552">
                  <c:v>1.577</c:v>
                </c:pt>
                <c:pt idx="553">
                  <c:v>1.5469999999999959</c:v>
                </c:pt>
                <c:pt idx="554">
                  <c:v>1.54</c:v>
                </c:pt>
                <c:pt idx="555">
                  <c:v>1.554</c:v>
                </c:pt>
                <c:pt idx="556">
                  <c:v>1.5329999999999955</c:v>
                </c:pt>
                <c:pt idx="557">
                  <c:v>1.5189999999999955</c:v>
                </c:pt>
                <c:pt idx="558">
                  <c:v>1.5089999999999955</c:v>
                </c:pt>
                <c:pt idx="559">
                  <c:v>1.528</c:v>
                </c:pt>
                <c:pt idx="560">
                  <c:v>1.5209999999999955</c:v>
                </c:pt>
                <c:pt idx="561">
                  <c:v>1.552</c:v>
                </c:pt>
                <c:pt idx="562">
                  <c:v>1.603</c:v>
                </c:pt>
                <c:pt idx="563">
                  <c:v>1.637</c:v>
                </c:pt>
                <c:pt idx="564">
                  <c:v>1.6639999999999955</c:v>
                </c:pt>
                <c:pt idx="565">
                  <c:v>1.6600000000000001</c:v>
                </c:pt>
                <c:pt idx="566">
                  <c:v>1.681</c:v>
                </c:pt>
                <c:pt idx="567">
                  <c:v>1.6900000000000039</c:v>
                </c:pt>
                <c:pt idx="568">
                  <c:v>1.730000000000002</c:v>
                </c:pt>
                <c:pt idx="569">
                  <c:v>1.7580000000000022</c:v>
                </c:pt>
                <c:pt idx="570">
                  <c:v>1.7800000000000022</c:v>
                </c:pt>
                <c:pt idx="571">
                  <c:v>1.7669999999999972</c:v>
                </c:pt>
                <c:pt idx="572">
                  <c:v>1.7849999999999975</c:v>
                </c:pt>
                <c:pt idx="573">
                  <c:v>1.8</c:v>
                </c:pt>
                <c:pt idx="574">
                  <c:v>1.8220000000000001</c:v>
                </c:pt>
                <c:pt idx="575">
                  <c:v>1.827</c:v>
                </c:pt>
                <c:pt idx="576">
                  <c:v>1.853</c:v>
                </c:pt>
                <c:pt idx="577">
                  <c:v>1.853</c:v>
                </c:pt>
                <c:pt idx="578">
                  <c:v>1.8839999999999955</c:v>
                </c:pt>
                <c:pt idx="579">
                  <c:v>1.9789999999999979</c:v>
                </c:pt>
                <c:pt idx="580">
                  <c:v>2.0549999999999997</c:v>
                </c:pt>
                <c:pt idx="581">
                  <c:v>2.1040000000000001</c:v>
                </c:pt>
                <c:pt idx="582">
                  <c:v>2.0919999999999987</c:v>
                </c:pt>
                <c:pt idx="583">
                  <c:v>2.0749999999999997</c:v>
                </c:pt>
                <c:pt idx="584">
                  <c:v>2.0289999999999999</c:v>
                </c:pt>
                <c:pt idx="585">
                  <c:v>1.9809999999999979</c:v>
                </c:pt>
                <c:pt idx="586">
                  <c:v>1.9649999999999976</c:v>
                </c:pt>
                <c:pt idx="587">
                  <c:v>1.9389999999999974</c:v>
                </c:pt>
                <c:pt idx="588">
                  <c:v>1.9589999999999976</c:v>
                </c:pt>
                <c:pt idx="589">
                  <c:v>1.9709999999999979</c:v>
                </c:pt>
                <c:pt idx="590">
                  <c:v>1.9480000000000022</c:v>
                </c:pt>
                <c:pt idx="591">
                  <c:v>1.9300000000000022</c:v>
                </c:pt>
                <c:pt idx="592">
                  <c:v>1.9200000000000021</c:v>
                </c:pt>
                <c:pt idx="593">
                  <c:v>1.9169999999999974</c:v>
                </c:pt>
                <c:pt idx="594">
                  <c:v>1.9259999999999942</c:v>
                </c:pt>
                <c:pt idx="595">
                  <c:v>1.9089999999999974</c:v>
                </c:pt>
                <c:pt idx="596">
                  <c:v>1.893</c:v>
                </c:pt>
                <c:pt idx="597">
                  <c:v>1.889</c:v>
                </c:pt>
                <c:pt idx="598">
                  <c:v>1.9079999999999937</c:v>
                </c:pt>
                <c:pt idx="599">
                  <c:v>1.9589999999999976</c:v>
                </c:pt>
                <c:pt idx="600">
                  <c:v>1.9800000000000024</c:v>
                </c:pt>
                <c:pt idx="601">
                  <c:v>2.0349999999999997</c:v>
                </c:pt>
                <c:pt idx="602">
                  <c:v>2.077</c:v>
                </c:pt>
                <c:pt idx="603">
                  <c:v>2.0739999999999998</c:v>
                </c:pt>
                <c:pt idx="604">
                  <c:v>2.0759999999999987</c:v>
                </c:pt>
                <c:pt idx="605">
                  <c:v>2.0449999999999999</c:v>
                </c:pt>
                <c:pt idx="606">
                  <c:v>2.0139999999999998</c:v>
                </c:pt>
                <c:pt idx="607">
                  <c:v>1.9920000000000024</c:v>
                </c:pt>
                <c:pt idx="608">
                  <c:v>1.9889999999999979</c:v>
                </c:pt>
                <c:pt idx="609">
                  <c:v>1.9560000000000022</c:v>
                </c:pt>
                <c:pt idx="610">
                  <c:v>1.893</c:v>
                </c:pt>
                <c:pt idx="611">
                  <c:v>1.861</c:v>
                </c:pt>
                <c:pt idx="612">
                  <c:v>1.8380000000000001</c:v>
                </c:pt>
                <c:pt idx="613">
                  <c:v>1.8240000000000001</c:v>
                </c:pt>
                <c:pt idx="614">
                  <c:v>1.837</c:v>
                </c:pt>
                <c:pt idx="615">
                  <c:v>1.863</c:v>
                </c:pt>
                <c:pt idx="616">
                  <c:v>1.8959999999999955</c:v>
                </c:pt>
                <c:pt idx="617">
                  <c:v>1.9529999999999976</c:v>
                </c:pt>
                <c:pt idx="618">
                  <c:v>1.9520000000000022</c:v>
                </c:pt>
                <c:pt idx="619">
                  <c:v>1.9409999999999974</c:v>
                </c:pt>
                <c:pt idx="620">
                  <c:v>1.9480000000000022</c:v>
                </c:pt>
                <c:pt idx="621">
                  <c:v>1.9689999999999979</c:v>
                </c:pt>
                <c:pt idx="622">
                  <c:v>2.04</c:v>
                </c:pt>
                <c:pt idx="623">
                  <c:v>2.0979999999999999</c:v>
                </c:pt>
                <c:pt idx="624">
                  <c:v>2.149</c:v>
                </c:pt>
                <c:pt idx="625">
                  <c:v>2.194</c:v>
                </c:pt>
                <c:pt idx="626">
                  <c:v>2.258</c:v>
                </c:pt>
                <c:pt idx="627">
                  <c:v>2.3209999999999997</c:v>
                </c:pt>
                <c:pt idx="628">
                  <c:v>2.2799999999999998</c:v>
                </c:pt>
                <c:pt idx="629">
                  <c:v>2.2789999999999999</c:v>
                </c:pt>
                <c:pt idx="630">
                  <c:v>2.2770000000000001</c:v>
                </c:pt>
                <c:pt idx="631">
                  <c:v>2.2309999999999999</c:v>
                </c:pt>
                <c:pt idx="632">
                  <c:v>2.206</c:v>
                </c:pt>
                <c:pt idx="633">
                  <c:v>2.169</c:v>
                </c:pt>
                <c:pt idx="634">
                  <c:v>2.141</c:v>
                </c:pt>
                <c:pt idx="635">
                  <c:v>2.1589999999999998</c:v>
                </c:pt>
                <c:pt idx="636">
                  <c:v>2.173</c:v>
                </c:pt>
                <c:pt idx="637">
                  <c:v>2.2040000000000002</c:v>
                </c:pt>
                <c:pt idx="638">
                  <c:v>2.2570000000000001</c:v>
                </c:pt>
                <c:pt idx="639">
                  <c:v>2.2680000000000002</c:v>
                </c:pt>
                <c:pt idx="640">
                  <c:v>2.3689999999999998</c:v>
                </c:pt>
                <c:pt idx="641">
                  <c:v>2.36</c:v>
                </c:pt>
                <c:pt idx="642">
                  <c:v>2.3329999999999922</c:v>
                </c:pt>
                <c:pt idx="643">
                  <c:v>2.3349999999999977</c:v>
                </c:pt>
                <c:pt idx="644">
                  <c:v>2.4099999999999997</c:v>
                </c:pt>
                <c:pt idx="645">
                  <c:v>2.5919999999999987</c:v>
                </c:pt>
                <c:pt idx="646">
                  <c:v>2.6539999999999999</c:v>
                </c:pt>
                <c:pt idx="647">
                  <c:v>2.653</c:v>
                </c:pt>
                <c:pt idx="648">
                  <c:v>3.117</c:v>
                </c:pt>
                <c:pt idx="649">
                  <c:v>3.0019999999999998</c:v>
                </c:pt>
                <c:pt idx="650">
                  <c:v>2.8349999999999977</c:v>
                </c:pt>
                <c:pt idx="651">
                  <c:v>2.8509999999999978</c:v>
                </c:pt>
                <c:pt idx="652">
                  <c:v>2.9749999999999988</c:v>
                </c:pt>
                <c:pt idx="653">
                  <c:v>2.8959999999999977</c:v>
                </c:pt>
                <c:pt idx="654">
                  <c:v>2.7749999999999999</c:v>
                </c:pt>
                <c:pt idx="655">
                  <c:v>2.6519999999999997</c:v>
                </c:pt>
                <c:pt idx="656">
                  <c:v>2.528</c:v>
                </c:pt>
                <c:pt idx="657">
                  <c:v>2.4239999999999999</c:v>
                </c:pt>
                <c:pt idx="658">
                  <c:v>2.3419999999999987</c:v>
                </c:pt>
                <c:pt idx="659">
                  <c:v>2.2469999999999999</c:v>
                </c:pt>
                <c:pt idx="660">
                  <c:v>2.2000000000000002</c:v>
                </c:pt>
                <c:pt idx="661">
                  <c:v>2.1909999999999998</c:v>
                </c:pt>
                <c:pt idx="662">
                  <c:v>2.2280000000000002</c:v>
                </c:pt>
                <c:pt idx="663">
                  <c:v>2.2549999999999999</c:v>
                </c:pt>
                <c:pt idx="664">
                  <c:v>2.2410000000000001</c:v>
                </c:pt>
                <c:pt idx="665">
                  <c:v>2.2810000000000001</c:v>
                </c:pt>
                <c:pt idx="666">
                  <c:v>2.3709999999999987</c:v>
                </c:pt>
                <c:pt idx="667">
                  <c:v>2.3659999999999997</c:v>
                </c:pt>
                <c:pt idx="668">
                  <c:v>2.3819999999999997</c:v>
                </c:pt>
                <c:pt idx="669">
                  <c:v>2.4019999999999997</c:v>
                </c:pt>
                <c:pt idx="670">
                  <c:v>2.3879999999999999</c:v>
                </c:pt>
                <c:pt idx="671">
                  <c:v>2.3309999999999977</c:v>
                </c:pt>
                <c:pt idx="672">
                  <c:v>2.286</c:v>
                </c:pt>
                <c:pt idx="673">
                  <c:v>2.298</c:v>
                </c:pt>
                <c:pt idx="674">
                  <c:v>2.3729999999999967</c:v>
                </c:pt>
                <c:pt idx="675">
                  <c:v>2.4079999999999999</c:v>
                </c:pt>
                <c:pt idx="676">
                  <c:v>2.548</c:v>
                </c:pt>
                <c:pt idx="677">
                  <c:v>2.5419999999999998</c:v>
                </c:pt>
                <c:pt idx="678">
                  <c:v>2.6309999999999998</c:v>
                </c:pt>
                <c:pt idx="679">
                  <c:v>2.7269999999999999</c:v>
                </c:pt>
                <c:pt idx="680">
                  <c:v>2.8279999999999998</c:v>
                </c:pt>
                <c:pt idx="681">
                  <c:v>2.96</c:v>
                </c:pt>
                <c:pt idx="682">
                  <c:v>2.9659999999999997</c:v>
                </c:pt>
                <c:pt idx="683">
                  <c:v>2.9549999999999987</c:v>
                </c:pt>
                <c:pt idx="684">
                  <c:v>2.9919999999999987</c:v>
                </c:pt>
                <c:pt idx="685">
                  <c:v>2.9379999999999997</c:v>
                </c:pt>
                <c:pt idx="686">
                  <c:v>2.9129999999999967</c:v>
                </c:pt>
                <c:pt idx="687">
                  <c:v>2.9369999999999967</c:v>
                </c:pt>
                <c:pt idx="688">
                  <c:v>2.9509999999999987</c:v>
                </c:pt>
                <c:pt idx="689">
                  <c:v>2.9169999999999967</c:v>
                </c:pt>
                <c:pt idx="690">
                  <c:v>2.9139999999999997</c:v>
                </c:pt>
                <c:pt idx="691">
                  <c:v>2.9789999999999988</c:v>
                </c:pt>
                <c:pt idx="692">
                  <c:v>3.0169999999999977</c:v>
                </c:pt>
                <c:pt idx="693">
                  <c:v>3.0329999999999977</c:v>
                </c:pt>
                <c:pt idx="694">
                  <c:v>3.048</c:v>
                </c:pt>
                <c:pt idx="695">
                  <c:v>3.05</c:v>
                </c:pt>
                <c:pt idx="696">
                  <c:v>3.0830000000000002</c:v>
                </c:pt>
                <c:pt idx="697">
                  <c:v>3.0470000000000002</c:v>
                </c:pt>
                <c:pt idx="698">
                  <c:v>2.9709999999999988</c:v>
                </c:pt>
                <c:pt idx="699">
                  <c:v>2.8929999999999967</c:v>
                </c:pt>
                <c:pt idx="700">
                  <c:v>2.7770000000000001</c:v>
                </c:pt>
                <c:pt idx="701">
                  <c:v>2.67</c:v>
                </c:pt>
                <c:pt idx="702">
                  <c:v>2.5489999999999999</c:v>
                </c:pt>
                <c:pt idx="703">
                  <c:v>2.4289999999999998</c:v>
                </c:pt>
                <c:pt idx="704">
                  <c:v>2.36</c:v>
                </c:pt>
                <c:pt idx="705">
                  <c:v>2.3099999999999987</c:v>
                </c:pt>
                <c:pt idx="706">
                  <c:v>2.274</c:v>
                </c:pt>
                <c:pt idx="707">
                  <c:v>2.2549999999999999</c:v>
                </c:pt>
                <c:pt idx="708">
                  <c:v>2.2640000000000002</c:v>
                </c:pt>
                <c:pt idx="709">
                  <c:v>2.246</c:v>
                </c:pt>
                <c:pt idx="710">
                  <c:v>2.278</c:v>
                </c:pt>
                <c:pt idx="711">
                  <c:v>2.2850000000000001</c:v>
                </c:pt>
                <c:pt idx="712">
                  <c:v>2.2919999999999998</c:v>
                </c:pt>
                <c:pt idx="713">
                  <c:v>2.3419999999999987</c:v>
                </c:pt>
                <c:pt idx="714">
                  <c:v>2.34</c:v>
                </c:pt>
                <c:pt idx="715">
                  <c:v>2.3659999999999997</c:v>
                </c:pt>
                <c:pt idx="716">
                  <c:v>2.387</c:v>
                </c:pt>
                <c:pt idx="717">
                  <c:v>2.3819999999999997</c:v>
                </c:pt>
                <c:pt idx="718">
                  <c:v>2.3539999999999988</c:v>
                </c:pt>
                <c:pt idx="719">
                  <c:v>2.2799999999999998</c:v>
                </c:pt>
                <c:pt idx="720">
                  <c:v>2.2159999999999997</c:v>
                </c:pt>
                <c:pt idx="721">
                  <c:v>2.2130000000000001</c:v>
                </c:pt>
                <c:pt idx="722">
                  <c:v>2.2370000000000001</c:v>
                </c:pt>
                <c:pt idx="723">
                  <c:v>2.2869999999999999</c:v>
                </c:pt>
                <c:pt idx="724">
                  <c:v>2.3409999999999997</c:v>
                </c:pt>
                <c:pt idx="725">
                  <c:v>2.4279999999999999</c:v>
                </c:pt>
                <c:pt idx="726">
                  <c:v>2.5509999999999997</c:v>
                </c:pt>
                <c:pt idx="727">
                  <c:v>2.605</c:v>
                </c:pt>
                <c:pt idx="728">
                  <c:v>2.6230000000000002</c:v>
                </c:pt>
                <c:pt idx="729">
                  <c:v>2.6549999999999998</c:v>
                </c:pt>
                <c:pt idx="730">
                  <c:v>2.7530000000000001</c:v>
                </c:pt>
                <c:pt idx="731">
                  <c:v>2.8479999999999999</c:v>
                </c:pt>
                <c:pt idx="732">
                  <c:v>2.9219999999999997</c:v>
                </c:pt>
                <c:pt idx="733">
                  <c:v>2.9169999999999967</c:v>
                </c:pt>
                <c:pt idx="734">
                  <c:v>3.0169999999999977</c:v>
                </c:pt>
                <c:pt idx="735">
                  <c:v>3.097</c:v>
                </c:pt>
                <c:pt idx="736">
                  <c:v>3.1429999999999998</c:v>
                </c:pt>
                <c:pt idx="737">
                  <c:v>3.258</c:v>
                </c:pt>
                <c:pt idx="738">
                  <c:v>3.25</c:v>
                </c:pt>
                <c:pt idx="739">
                  <c:v>3.2</c:v>
                </c:pt>
                <c:pt idx="740">
                  <c:v>3.1219999999999999</c:v>
                </c:pt>
                <c:pt idx="741">
                  <c:v>3.0569999999999977</c:v>
                </c:pt>
                <c:pt idx="742">
                  <c:v>3.0289999999999999</c:v>
                </c:pt>
                <c:pt idx="743">
                  <c:v>3.0049999999999999</c:v>
                </c:pt>
                <c:pt idx="744">
                  <c:v>3.0259999999999998</c:v>
                </c:pt>
                <c:pt idx="745">
                  <c:v>3.0919999999999987</c:v>
                </c:pt>
                <c:pt idx="746">
                  <c:v>3.0049999999999999</c:v>
                </c:pt>
                <c:pt idx="747">
                  <c:v>2.9259999999999997</c:v>
                </c:pt>
                <c:pt idx="748">
                  <c:v>2.8879999999999999</c:v>
                </c:pt>
                <c:pt idx="749">
                  <c:v>2.8209999999999997</c:v>
                </c:pt>
                <c:pt idx="750">
                  <c:v>2.8319999999999967</c:v>
                </c:pt>
                <c:pt idx="751">
                  <c:v>2.7959999999999998</c:v>
                </c:pt>
                <c:pt idx="752">
                  <c:v>2.84</c:v>
                </c:pt>
                <c:pt idx="753">
                  <c:v>2.8619999999999997</c:v>
                </c:pt>
                <c:pt idx="754">
                  <c:v>2.8349999999999977</c:v>
                </c:pt>
                <c:pt idx="755">
                  <c:v>2.86</c:v>
                </c:pt>
                <c:pt idx="756">
                  <c:v>2.8379999999999987</c:v>
                </c:pt>
                <c:pt idx="757">
                  <c:v>2.8209999999999997</c:v>
                </c:pt>
                <c:pt idx="758">
                  <c:v>2.8129999999999922</c:v>
                </c:pt>
                <c:pt idx="759">
                  <c:v>2.8729999999999967</c:v>
                </c:pt>
                <c:pt idx="760">
                  <c:v>2.9209999999999998</c:v>
                </c:pt>
                <c:pt idx="761">
                  <c:v>3.06</c:v>
                </c:pt>
                <c:pt idx="762">
                  <c:v>3.1579999999999999</c:v>
                </c:pt>
                <c:pt idx="763">
                  <c:v>3.1480000000000001</c:v>
                </c:pt>
                <c:pt idx="764">
                  <c:v>3.1469999999999998</c:v>
                </c:pt>
                <c:pt idx="765">
                  <c:v>3.113</c:v>
                </c:pt>
                <c:pt idx="766">
                  <c:v>3.0529999999999977</c:v>
                </c:pt>
                <c:pt idx="767">
                  <c:v>3.05</c:v>
                </c:pt>
                <c:pt idx="768">
                  <c:v>3.0319999999999987</c:v>
                </c:pt>
                <c:pt idx="769">
                  <c:v>3.1040000000000001</c:v>
                </c:pt>
                <c:pt idx="770">
                  <c:v>3.1589999999999998</c:v>
                </c:pt>
                <c:pt idx="771">
                  <c:v>3.1189999999999998</c:v>
                </c:pt>
                <c:pt idx="772">
                  <c:v>3.07</c:v>
                </c:pt>
                <c:pt idx="773">
                  <c:v>3.03</c:v>
                </c:pt>
                <c:pt idx="774">
                  <c:v>3.03</c:v>
                </c:pt>
                <c:pt idx="775">
                  <c:v>3.0109999999999997</c:v>
                </c:pt>
                <c:pt idx="776">
                  <c:v>3.0919999999999987</c:v>
                </c:pt>
                <c:pt idx="777">
                  <c:v>3.18</c:v>
                </c:pt>
                <c:pt idx="778">
                  <c:v>3.2119999999999997</c:v>
                </c:pt>
                <c:pt idx="779">
                  <c:v>3.2730000000000001</c:v>
                </c:pt>
                <c:pt idx="780">
                  <c:v>3.3319999999999967</c:v>
                </c:pt>
                <c:pt idx="781">
                  <c:v>3.3099999999999987</c:v>
                </c:pt>
                <c:pt idx="782">
                  <c:v>3.3389999999999977</c:v>
                </c:pt>
                <c:pt idx="783">
                  <c:v>3.3809999999999998</c:v>
                </c:pt>
                <c:pt idx="784">
                  <c:v>3.4379999999999997</c:v>
                </c:pt>
                <c:pt idx="785">
                  <c:v>3.5569999999999977</c:v>
                </c:pt>
                <c:pt idx="786">
                  <c:v>3.653</c:v>
                </c:pt>
                <c:pt idx="787">
                  <c:v>3.6629999999999998</c:v>
                </c:pt>
                <c:pt idx="788">
                  <c:v>3.7709999999999999</c:v>
                </c:pt>
                <c:pt idx="789">
                  <c:v>3.84</c:v>
                </c:pt>
                <c:pt idx="790">
                  <c:v>3.9859999999999998</c:v>
                </c:pt>
                <c:pt idx="791">
                  <c:v>4.0259999999999945</c:v>
                </c:pt>
                <c:pt idx="792">
                  <c:v>4.09</c:v>
                </c:pt>
                <c:pt idx="793">
                  <c:v>4.1339999999999995</c:v>
                </c:pt>
                <c:pt idx="794">
                  <c:v>4.1310000000000002</c:v>
                </c:pt>
                <c:pt idx="795">
                  <c:v>4.1459999999999955</c:v>
                </c:pt>
                <c:pt idx="796">
                  <c:v>4.1649999999999778</c:v>
                </c:pt>
                <c:pt idx="797">
                  <c:v>4.1639999999999855</c:v>
                </c:pt>
                <c:pt idx="798">
                  <c:v>4.1179999999999817</c:v>
                </c:pt>
                <c:pt idx="799">
                  <c:v>4.01</c:v>
                </c:pt>
                <c:pt idx="800">
                  <c:v>3.9349999999999987</c:v>
                </c:pt>
                <c:pt idx="801">
                  <c:v>3.8639999999999999</c:v>
                </c:pt>
                <c:pt idx="802">
                  <c:v>3.794</c:v>
                </c:pt>
                <c:pt idx="803">
                  <c:v>3.738</c:v>
                </c:pt>
                <c:pt idx="804">
                  <c:v>3.7330000000000001</c:v>
                </c:pt>
                <c:pt idx="805">
                  <c:v>3.7010000000000001</c:v>
                </c:pt>
                <c:pt idx="806">
                  <c:v>3.887</c:v>
                </c:pt>
                <c:pt idx="807">
                  <c:v>3.7719999999999998</c:v>
                </c:pt>
                <c:pt idx="808">
                  <c:v>3.6869999999999998</c:v>
                </c:pt>
                <c:pt idx="809">
                  <c:v>3.5430000000000001</c:v>
                </c:pt>
                <c:pt idx="810">
                  <c:v>3.2130000000000001</c:v>
                </c:pt>
                <c:pt idx="811">
                  <c:v>2.9739999999999998</c:v>
                </c:pt>
                <c:pt idx="812">
                  <c:v>2.718</c:v>
                </c:pt>
                <c:pt idx="813">
                  <c:v>2.4619999999999997</c:v>
                </c:pt>
                <c:pt idx="814">
                  <c:v>2.2840000000000011</c:v>
                </c:pt>
                <c:pt idx="815">
                  <c:v>2.1319999999999997</c:v>
                </c:pt>
                <c:pt idx="816">
                  <c:v>1.9520000000000022</c:v>
                </c:pt>
                <c:pt idx="817">
                  <c:v>1.87</c:v>
                </c:pt>
                <c:pt idx="818">
                  <c:v>1.7580000000000022</c:v>
                </c:pt>
                <c:pt idx="819">
                  <c:v>1.7160000000000017</c:v>
                </c:pt>
                <c:pt idx="820">
                  <c:v>1.7100000000000017</c:v>
                </c:pt>
                <c:pt idx="821">
                  <c:v>1.6700000000000021</c:v>
                </c:pt>
                <c:pt idx="822">
                  <c:v>1.7369999999999974</c:v>
                </c:pt>
                <c:pt idx="823">
                  <c:v>1.835</c:v>
                </c:pt>
                <c:pt idx="824">
                  <c:v>1.8979999999999955</c:v>
                </c:pt>
                <c:pt idx="825">
                  <c:v>1.8900000000000001</c:v>
                </c:pt>
                <c:pt idx="826">
                  <c:v>1.9440000000000022</c:v>
                </c:pt>
                <c:pt idx="827">
                  <c:v>1.9780000000000024</c:v>
                </c:pt>
                <c:pt idx="828">
                  <c:v>2.0159999999999987</c:v>
                </c:pt>
                <c:pt idx="829">
                  <c:v>1.9629999999999976</c:v>
                </c:pt>
                <c:pt idx="830">
                  <c:v>1.9880000000000024</c:v>
                </c:pt>
                <c:pt idx="831">
                  <c:v>1.9929999999999981</c:v>
                </c:pt>
                <c:pt idx="832">
                  <c:v>1.9640000000000022</c:v>
                </c:pt>
                <c:pt idx="833">
                  <c:v>2.0139999999999998</c:v>
                </c:pt>
                <c:pt idx="834">
                  <c:v>2.097</c:v>
                </c:pt>
                <c:pt idx="835">
                  <c:v>2.09</c:v>
                </c:pt>
                <c:pt idx="836">
                  <c:v>2.1040000000000001</c:v>
                </c:pt>
                <c:pt idx="837">
                  <c:v>2.1119999999999997</c:v>
                </c:pt>
                <c:pt idx="838">
                  <c:v>2.1019999999999999</c:v>
                </c:pt>
                <c:pt idx="839">
                  <c:v>2.129</c:v>
                </c:pt>
                <c:pt idx="840">
                  <c:v>2.29</c:v>
                </c:pt>
                <c:pt idx="841">
                  <c:v>2.36</c:v>
                </c:pt>
                <c:pt idx="842">
                  <c:v>2.4849999999999999</c:v>
                </c:pt>
                <c:pt idx="843">
                  <c:v>2.5719999999999987</c:v>
                </c:pt>
                <c:pt idx="844">
                  <c:v>2.673</c:v>
                </c:pt>
                <c:pt idx="845">
                  <c:v>2.722</c:v>
                </c:pt>
                <c:pt idx="846">
                  <c:v>2.7429999999999999</c:v>
                </c:pt>
                <c:pt idx="847">
                  <c:v>2.6949999999999998</c:v>
                </c:pt>
                <c:pt idx="848">
                  <c:v>2.6659999999999999</c:v>
                </c:pt>
                <c:pt idx="849">
                  <c:v>2.5840000000000001</c:v>
                </c:pt>
                <c:pt idx="850">
                  <c:v>2.5189999999999997</c:v>
                </c:pt>
                <c:pt idx="851">
                  <c:v>2.5569999999999977</c:v>
                </c:pt>
                <c:pt idx="852">
                  <c:v>2.61</c:v>
                </c:pt>
                <c:pt idx="853">
                  <c:v>2.7</c:v>
                </c:pt>
                <c:pt idx="854">
                  <c:v>2.6909999999999998</c:v>
                </c:pt>
                <c:pt idx="855">
                  <c:v>2.6819999999999999</c:v>
                </c:pt>
                <c:pt idx="856">
                  <c:v>2.6669999999999998</c:v>
                </c:pt>
                <c:pt idx="857">
                  <c:v>2.6419999999999999</c:v>
                </c:pt>
                <c:pt idx="858">
                  <c:v>2.6319999999999997</c:v>
                </c:pt>
                <c:pt idx="859">
                  <c:v>2.6070000000000002</c:v>
                </c:pt>
                <c:pt idx="860">
                  <c:v>2.5539999999999998</c:v>
                </c:pt>
                <c:pt idx="861">
                  <c:v>2.5230000000000001</c:v>
                </c:pt>
                <c:pt idx="862">
                  <c:v>2.5430000000000001</c:v>
                </c:pt>
                <c:pt idx="863">
                  <c:v>2.6259999999999999</c:v>
                </c:pt>
                <c:pt idx="864">
                  <c:v>2.7269999999999999</c:v>
                </c:pt>
                <c:pt idx="865">
                  <c:v>2.746</c:v>
                </c:pt>
                <c:pt idx="866">
                  <c:v>2.72</c:v>
                </c:pt>
                <c:pt idx="867">
                  <c:v>2.6840000000000002</c:v>
                </c:pt>
                <c:pt idx="868">
                  <c:v>2.694</c:v>
                </c:pt>
                <c:pt idx="869">
                  <c:v>2.6840000000000002</c:v>
                </c:pt>
                <c:pt idx="870">
                  <c:v>2.6890000000000001</c:v>
                </c:pt>
                <c:pt idx="871">
                  <c:v>2.6549999999999998</c:v>
                </c:pt>
                <c:pt idx="872">
                  <c:v>2.645</c:v>
                </c:pt>
                <c:pt idx="873">
                  <c:v>2.6619999999999999</c:v>
                </c:pt>
                <c:pt idx="874">
                  <c:v>2.718</c:v>
                </c:pt>
                <c:pt idx="875">
                  <c:v>2.8039999999999998</c:v>
                </c:pt>
                <c:pt idx="876">
                  <c:v>2.7930000000000001</c:v>
                </c:pt>
                <c:pt idx="877">
                  <c:v>2.7600000000000002</c:v>
                </c:pt>
                <c:pt idx="878">
                  <c:v>2.7170000000000001</c:v>
                </c:pt>
                <c:pt idx="879">
                  <c:v>2.7069999999999999</c:v>
                </c:pt>
                <c:pt idx="880">
                  <c:v>2.6640000000000001</c:v>
                </c:pt>
                <c:pt idx="881">
                  <c:v>2.7090000000000001</c:v>
                </c:pt>
                <c:pt idx="882">
                  <c:v>2.7559999999999998</c:v>
                </c:pt>
                <c:pt idx="883">
                  <c:v>2.8039999999999998</c:v>
                </c:pt>
                <c:pt idx="884">
                  <c:v>2.8409999999999997</c:v>
                </c:pt>
                <c:pt idx="885">
                  <c:v>2.8699999999999997</c:v>
                </c:pt>
                <c:pt idx="886">
                  <c:v>2.8509999999999978</c:v>
                </c:pt>
                <c:pt idx="887">
                  <c:v>2.8769999999999967</c:v>
                </c:pt>
                <c:pt idx="888">
                  <c:v>2.9089999999999998</c:v>
                </c:pt>
                <c:pt idx="889">
                  <c:v>2.9109999999999987</c:v>
                </c:pt>
                <c:pt idx="890">
                  <c:v>2.9009999999999998</c:v>
                </c:pt>
                <c:pt idx="891">
                  <c:v>2.9499999999999997</c:v>
                </c:pt>
                <c:pt idx="892">
                  <c:v>2.9579999999999997</c:v>
                </c:pt>
                <c:pt idx="893">
                  <c:v>2.9179999999999997</c:v>
                </c:pt>
                <c:pt idx="894">
                  <c:v>2.8419999999999987</c:v>
                </c:pt>
                <c:pt idx="895">
                  <c:v>2.7840000000000011</c:v>
                </c:pt>
                <c:pt idx="896">
                  <c:v>2.7800000000000002</c:v>
                </c:pt>
                <c:pt idx="897">
                  <c:v>2.7559999999999998</c:v>
                </c:pt>
                <c:pt idx="898">
                  <c:v>2.7949999999999999</c:v>
                </c:pt>
                <c:pt idx="899">
                  <c:v>2.8089999999999997</c:v>
                </c:pt>
                <c:pt idx="900">
                  <c:v>2.7789999999999999</c:v>
                </c:pt>
                <c:pt idx="901">
                  <c:v>2.7709999999999999</c:v>
                </c:pt>
                <c:pt idx="902">
                  <c:v>2.7749999999999999</c:v>
                </c:pt>
                <c:pt idx="903">
                  <c:v>2.8009999999999997</c:v>
                </c:pt>
                <c:pt idx="904">
                  <c:v>2.7880000000000011</c:v>
                </c:pt>
                <c:pt idx="905">
                  <c:v>2.8349999999999977</c:v>
                </c:pt>
                <c:pt idx="906">
                  <c:v>2.798</c:v>
                </c:pt>
                <c:pt idx="907">
                  <c:v>2.7589999999999999</c:v>
                </c:pt>
                <c:pt idx="908">
                  <c:v>2.7359999999999998</c:v>
                </c:pt>
                <c:pt idx="909">
                  <c:v>2.7349999999999999</c:v>
                </c:pt>
                <c:pt idx="910">
                  <c:v>2.7719999999999998</c:v>
                </c:pt>
                <c:pt idx="911">
                  <c:v>2.7749999999999999</c:v>
                </c:pt>
                <c:pt idx="912">
                  <c:v>2.7469999999999999</c:v>
                </c:pt>
                <c:pt idx="913">
                  <c:v>2.7840000000000011</c:v>
                </c:pt>
                <c:pt idx="914">
                  <c:v>2.8709999999999987</c:v>
                </c:pt>
                <c:pt idx="915">
                  <c:v>2.887</c:v>
                </c:pt>
                <c:pt idx="916">
                  <c:v>2.8699999999999997</c:v>
                </c:pt>
                <c:pt idx="917">
                  <c:v>2.8609999999999998</c:v>
                </c:pt>
                <c:pt idx="918">
                  <c:v>2.9169999999999967</c:v>
                </c:pt>
                <c:pt idx="919">
                  <c:v>2.944</c:v>
                </c:pt>
                <c:pt idx="920">
                  <c:v>2.9309999999999987</c:v>
                </c:pt>
                <c:pt idx="921">
                  <c:v>2.9119999999999977</c:v>
                </c:pt>
                <c:pt idx="922">
                  <c:v>3.0129999999999977</c:v>
                </c:pt>
                <c:pt idx="923">
                  <c:v>3.0349999999999997</c:v>
                </c:pt>
                <c:pt idx="924">
                  <c:v>3.0369999999999977</c:v>
                </c:pt>
                <c:pt idx="925">
                  <c:v>3.1059999999999999</c:v>
                </c:pt>
                <c:pt idx="926">
                  <c:v>3.1240000000000001</c:v>
                </c:pt>
                <c:pt idx="927">
                  <c:v>3.1419999999999999</c:v>
                </c:pt>
                <c:pt idx="928">
                  <c:v>3.1579999999999999</c:v>
                </c:pt>
                <c:pt idx="929">
                  <c:v>3.1629999999999998</c:v>
                </c:pt>
                <c:pt idx="930">
                  <c:v>3.1549999999999998</c:v>
                </c:pt>
                <c:pt idx="931">
                  <c:v>3.1850000000000001</c:v>
                </c:pt>
                <c:pt idx="932">
                  <c:v>3.1930000000000001</c:v>
                </c:pt>
                <c:pt idx="933">
                  <c:v>3.2429999999999999</c:v>
                </c:pt>
                <c:pt idx="934">
                  <c:v>3.4349999999999987</c:v>
                </c:pt>
                <c:pt idx="935">
                  <c:v>3.5719999999999987</c:v>
                </c:pt>
                <c:pt idx="936">
                  <c:v>3.621</c:v>
                </c:pt>
                <c:pt idx="937">
                  <c:v>3.617</c:v>
                </c:pt>
                <c:pt idx="938">
                  <c:v>3.65</c:v>
                </c:pt>
                <c:pt idx="939">
                  <c:v>3.7370000000000001</c:v>
                </c:pt>
                <c:pt idx="940">
                  <c:v>3.843</c:v>
                </c:pt>
                <c:pt idx="941">
                  <c:v>3.8959999999999977</c:v>
                </c:pt>
                <c:pt idx="942">
                  <c:v>3.9319999999999977</c:v>
                </c:pt>
                <c:pt idx="943">
                  <c:v>4.0139999999999985</c:v>
                </c:pt>
                <c:pt idx="944">
                  <c:v>4.0179999999999945</c:v>
                </c:pt>
                <c:pt idx="945">
                  <c:v>4.0139999999999985</c:v>
                </c:pt>
                <c:pt idx="946">
                  <c:v>3.9039999999999999</c:v>
                </c:pt>
                <c:pt idx="947">
                  <c:v>3.8479999999999999</c:v>
                </c:pt>
                <c:pt idx="948">
                  <c:v>3.8329999999999922</c:v>
                </c:pt>
                <c:pt idx="949">
                  <c:v>3.7669999999999999</c:v>
                </c:pt>
                <c:pt idx="950">
                  <c:v>3.7080000000000002</c:v>
                </c:pt>
                <c:pt idx="951">
                  <c:v>3.6309999999999998</c:v>
                </c:pt>
                <c:pt idx="952">
                  <c:v>3.6339999999999999</c:v>
                </c:pt>
                <c:pt idx="953">
                  <c:v>3.6949999999999998</c:v>
                </c:pt>
                <c:pt idx="954">
                  <c:v>3.7359999999999998</c:v>
                </c:pt>
                <c:pt idx="955">
                  <c:v>3.754</c:v>
                </c:pt>
                <c:pt idx="956">
                  <c:v>3.766</c:v>
                </c:pt>
                <c:pt idx="957">
                  <c:v>3.73</c:v>
                </c:pt>
                <c:pt idx="958">
                  <c:v>3.6619999999999999</c:v>
                </c:pt>
                <c:pt idx="959">
                  <c:v>3.6379999999999999</c:v>
                </c:pt>
                <c:pt idx="960">
                  <c:v>3.6819999999999999</c:v>
                </c:pt>
                <c:pt idx="961">
                  <c:v>3.7269999999999999</c:v>
                </c:pt>
                <c:pt idx="962">
                  <c:v>3.7149999999999999</c:v>
                </c:pt>
                <c:pt idx="963">
                  <c:v>3.657</c:v>
                </c:pt>
                <c:pt idx="964">
                  <c:v>3.5680000000000001</c:v>
                </c:pt>
                <c:pt idx="965">
                  <c:v>3.4919999999999987</c:v>
                </c:pt>
                <c:pt idx="966">
                  <c:v>3.4759999999999978</c:v>
                </c:pt>
                <c:pt idx="967">
                  <c:v>3.5329999999999977</c:v>
                </c:pt>
                <c:pt idx="968">
                  <c:v>3.52</c:v>
                </c:pt>
                <c:pt idx="969">
                  <c:v>3.5109999999999997</c:v>
                </c:pt>
                <c:pt idx="970">
                  <c:v>3.4819999999999998</c:v>
                </c:pt>
                <c:pt idx="971">
                  <c:v>3.4949999999999997</c:v>
                </c:pt>
                <c:pt idx="972">
                  <c:v>3.427</c:v>
                </c:pt>
                <c:pt idx="973">
                  <c:v>3.3679999999999999</c:v>
                </c:pt>
                <c:pt idx="974">
                  <c:v>3.3499999999999988</c:v>
                </c:pt>
                <c:pt idx="975">
                  <c:v>3.3459999999999988</c:v>
                </c:pt>
                <c:pt idx="976">
                  <c:v>3.29</c:v>
                </c:pt>
                <c:pt idx="977">
                  <c:v>3.3169999999999922</c:v>
                </c:pt>
                <c:pt idx="978">
                  <c:v>3.3579999999999997</c:v>
                </c:pt>
                <c:pt idx="979">
                  <c:v>3.4409999999999998</c:v>
                </c:pt>
                <c:pt idx="980">
                  <c:v>3.4509999999999987</c:v>
                </c:pt>
                <c:pt idx="981">
                  <c:v>3.4499999999999997</c:v>
                </c:pt>
                <c:pt idx="982">
                  <c:v>3.5</c:v>
                </c:pt>
                <c:pt idx="983">
                  <c:v>3.5419999999999998</c:v>
                </c:pt>
                <c:pt idx="984">
                  <c:v>3.5840000000000001</c:v>
                </c:pt>
                <c:pt idx="985">
                  <c:v>3.6519999999999997</c:v>
                </c:pt>
                <c:pt idx="986">
                  <c:v>3.7800000000000002</c:v>
                </c:pt>
                <c:pt idx="987">
                  <c:v>3.8489999999999998</c:v>
                </c:pt>
                <c:pt idx="988">
                  <c:v>3.8839999999999999</c:v>
                </c:pt>
                <c:pt idx="989">
                  <c:v>3.923</c:v>
                </c:pt>
                <c:pt idx="990">
                  <c:v>3.9729999999999968</c:v>
                </c:pt>
                <c:pt idx="991">
                  <c:v>3.9959999999999987</c:v>
                </c:pt>
                <c:pt idx="992">
                  <c:v>3.9969999999999977</c:v>
                </c:pt>
                <c:pt idx="993">
                  <c:v>3.98</c:v>
                </c:pt>
                <c:pt idx="994">
                  <c:v>3.9289999999999998</c:v>
                </c:pt>
                <c:pt idx="995">
                  <c:v>3.8889999999999998</c:v>
                </c:pt>
                <c:pt idx="996">
                  <c:v>3.8489999999999998</c:v>
                </c:pt>
                <c:pt idx="997">
                  <c:v>3.8139999999999987</c:v>
                </c:pt>
                <c:pt idx="998">
                  <c:v>3.7730000000000001</c:v>
                </c:pt>
                <c:pt idx="999">
                  <c:v>3.7280000000000002</c:v>
                </c:pt>
                <c:pt idx="1000">
                  <c:v>3.6709999999999998</c:v>
                </c:pt>
                <c:pt idx="1001">
                  <c:v>3.629</c:v>
                </c:pt>
                <c:pt idx="1002">
                  <c:v>3.589</c:v>
                </c:pt>
                <c:pt idx="1003">
                  <c:v>3.4939999999999998</c:v>
                </c:pt>
                <c:pt idx="1004">
                  <c:v>3.4149999999999987</c:v>
                </c:pt>
                <c:pt idx="1005">
                  <c:v>3.4689999999999999</c:v>
                </c:pt>
                <c:pt idx="1006">
                  <c:v>3.4849999999999999</c:v>
                </c:pt>
                <c:pt idx="1007">
                  <c:v>3.5539999999999998</c:v>
                </c:pt>
                <c:pt idx="1008">
                  <c:v>3.5680000000000001</c:v>
                </c:pt>
                <c:pt idx="1009">
                  <c:v>3.702</c:v>
                </c:pt>
                <c:pt idx="1010">
                  <c:v>3.7789999999999999</c:v>
                </c:pt>
                <c:pt idx="1011">
                  <c:v>3.8029999999999977</c:v>
                </c:pt>
                <c:pt idx="1012">
                  <c:v>3.8369999999999922</c:v>
                </c:pt>
                <c:pt idx="1013">
                  <c:v>3.903</c:v>
                </c:pt>
                <c:pt idx="1014">
                  <c:v>3.907</c:v>
                </c:pt>
                <c:pt idx="1015">
                  <c:v>3.9389999999999987</c:v>
                </c:pt>
                <c:pt idx="1016">
                  <c:v>3.8889999999999998</c:v>
                </c:pt>
                <c:pt idx="1017">
                  <c:v>3.8659999999999997</c:v>
                </c:pt>
                <c:pt idx="1018">
                  <c:v>3.9139999999999997</c:v>
                </c:pt>
                <c:pt idx="1019">
                  <c:v>3.8859999999999997</c:v>
                </c:pt>
              </c:numCache>
            </c:numRef>
          </c:val>
          <c:smooth val="0"/>
        </c:ser>
        <c:dLbls>
          <c:showLegendKey val="0"/>
          <c:showVal val="0"/>
          <c:showCatName val="0"/>
          <c:showSerName val="0"/>
          <c:showPercent val="0"/>
          <c:showBubbleSize val="0"/>
        </c:dLbls>
        <c:marker val="1"/>
        <c:smooth val="0"/>
        <c:axId val="77771136"/>
        <c:axId val="77772672"/>
      </c:lineChart>
      <c:dateAx>
        <c:axId val="77771136"/>
        <c:scaling>
          <c:orientation val="minMax"/>
          <c:max val="41004"/>
          <c:min val="34064"/>
        </c:scaling>
        <c:delete val="0"/>
        <c:axPos val="b"/>
        <c:numFmt formatCode="yyyy" sourceLinked="0"/>
        <c:majorTickMark val="out"/>
        <c:minorTickMark val="none"/>
        <c:tickLblPos val="nextTo"/>
        <c:spPr>
          <a:ln w="25400"/>
        </c:spPr>
        <c:txPr>
          <a:bodyPr rot="-2940000"/>
          <a:lstStyle/>
          <a:p>
            <a:pPr>
              <a:defRPr sz="1200" b="1"/>
            </a:pPr>
            <a:endParaRPr lang="en-US"/>
          </a:p>
        </c:txPr>
        <c:crossAx val="77772672"/>
        <c:crosses val="autoZero"/>
        <c:auto val="1"/>
        <c:lblOffset val="100"/>
        <c:baseTimeUnit val="days"/>
        <c:majorUnit val="1"/>
        <c:majorTimeUnit val="years"/>
        <c:minorUnit val="1"/>
        <c:minorTimeUnit val="years"/>
      </c:dateAx>
      <c:valAx>
        <c:axId val="77772672"/>
        <c:scaling>
          <c:orientation val="minMax"/>
        </c:scaling>
        <c:delete val="0"/>
        <c:axPos val="l"/>
        <c:majorGridlines>
          <c:spPr>
            <a:ln w="9525">
              <a:prstDash val="dash"/>
            </a:ln>
          </c:spPr>
        </c:majorGridlines>
        <c:numFmt formatCode="#,##0.0_);\(#,##0.0\)" sourceLinked="0"/>
        <c:majorTickMark val="none"/>
        <c:minorTickMark val="none"/>
        <c:tickLblPos val="nextTo"/>
        <c:spPr>
          <a:ln w="25400"/>
        </c:spPr>
        <c:txPr>
          <a:bodyPr/>
          <a:lstStyle/>
          <a:p>
            <a:pPr>
              <a:defRPr sz="1200" b="1"/>
            </a:pPr>
            <a:endParaRPr lang="en-US"/>
          </a:p>
        </c:txPr>
        <c:crossAx val="77771136"/>
        <c:crosses val="autoZero"/>
        <c:crossBetween val="between"/>
      </c:valAx>
      <c:spPr>
        <a:noFill/>
        <a:ln>
          <a:noFill/>
        </a:ln>
      </c:spPr>
    </c:plotArea>
    <c:plotVisOnly val="1"/>
    <c:dispBlanksAs val="gap"/>
    <c:showDLblsOverMax val="0"/>
  </c:chart>
  <c:spPr>
    <a:noFill/>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89045" tIns="44523" rIns="89045" bIns="44523" numCol="1" anchor="t" anchorCtr="0" compatLnSpc="1">
            <a:prstTxWarp prst="textNoShape">
              <a:avLst/>
            </a:prstTxWarp>
          </a:bodyPr>
          <a:lstStyle>
            <a:lvl1pPr defTabSz="890588" eaLnBrk="1" hangingPunct="1">
              <a:defRPr sz="1100">
                <a:latin typeface="Times New Roman" pitchFamily="18" charset="0"/>
              </a:defRPr>
            </a:lvl1pPr>
          </a:lstStyle>
          <a:p>
            <a:pPr>
              <a:defRPr/>
            </a:pPr>
            <a:endParaRPr lang="en-US"/>
          </a:p>
        </p:txBody>
      </p:sp>
      <p:sp>
        <p:nvSpPr>
          <p:cNvPr id="8195"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89045" tIns="44523" rIns="89045" bIns="44523" numCol="1" anchor="t" anchorCtr="0" compatLnSpc="1">
            <a:prstTxWarp prst="textNoShape">
              <a:avLst/>
            </a:prstTxWarp>
          </a:bodyPr>
          <a:lstStyle>
            <a:lvl1pPr algn="r" defTabSz="890588" eaLnBrk="1" hangingPunct="1">
              <a:defRPr sz="1100">
                <a:latin typeface="Times New Roman" pitchFamily="18" charset="0"/>
              </a:defRPr>
            </a:lvl1pPr>
          </a:lstStyle>
          <a:p>
            <a:pPr>
              <a:defRPr/>
            </a:pPr>
            <a:endParaRPr lang="en-US"/>
          </a:p>
        </p:txBody>
      </p:sp>
      <p:sp>
        <p:nvSpPr>
          <p:cNvPr id="8196"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89045" tIns="44523" rIns="89045" bIns="44523" numCol="1" anchor="b" anchorCtr="0" compatLnSpc="1">
            <a:prstTxWarp prst="textNoShape">
              <a:avLst/>
            </a:prstTxWarp>
          </a:bodyPr>
          <a:lstStyle>
            <a:lvl1pPr defTabSz="890588" eaLnBrk="1" hangingPunct="1">
              <a:defRPr sz="1100">
                <a:latin typeface="Times New Roman" pitchFamily="18" charset="0"/>
              </a:defRPr>
            </a:lvl1pPr>
          </a:lstStyle>
          <a:p>
            <a:pPr>
              <a:defRPr/>
            </a:pPr>
            <a:endParaRPr lang="en-US"/>
          </a:p>
        </p:txBody>
      </p:sp>
      <p:sp>
        <p:nvSpPr>
          <p:cNvPr id="8197"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89045" tIns="44523" rIns="89045" bIns="44523" numCol="1" anchor="b" anchorCtr="0" compatLnSpc="1">
            <a:prstTxWarp prst="textNoShape">
              <a:avLst/>
            </a:prstTxWarp>
          </a:bodyPr>
          <a:lstStyle>
            <a:lvl1pPr algn="r" defTabSz="890588" eaLnBrk="1" hangingPunct="1">
              <a:defRPr sz="1100">
                <a:latin typeface="Times New Roman" pitchFamily="18" charset="0"/>
              </a:defRPr>
            </a:lvl1pPr>
          </a:lstStyle>
          <a:p>
            <a:pPr>
              <a:defRPr/>
            </a:pPr>
            <a:fld id="{F57D2DE0-230F-4B5B-A1CD-6A4AA2C45765}" type="slidenum">
              <a:rPr lang="en-US"/>
              <a:pPr>
                <a:defRPr/>
              </a:pPr>
              <a:t>‹#›</a:t>
            </a:fld>
            <a:endParaRPr lang="en-US"/>
          </a:p>
        </p:txBody>
      </p:sp>
    </p:spTree>
    <p:extLst>
      <p:ext uri="{BB962C8B-B14F-4D97-AF65-F5344CB8AC3E}">
        <p14:creationId xmlns:p14="http://schemas.microsoft.com/office/powerpoint/2010/main" val="553911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89045" tIns="44523" rIns="89045" bIns="44523" numCol="1" anchor="t" anchorCtr="0" compatLnSpc="1">
            <a:prstTxWarp prst="textNoShape">
              <a:avLst/>
            </a:prstTxWarp>
          </a:bodyPr>
          <a:lstStyle>
            <a:lvl1pPr defTabSz="890588" eaLnBrk="1" hangingPunct="1">
              <a:defRPr sz="11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89045" tIns="44523" rIns="89045" bIns="44523" numCol="1" anchor="t" anchorCtr="0" compatLnSpc="1">
            <a:prstTxWarp prst="textNoShape">
              <a:avLst/>
            </a:prstTxWarp>
          </a:bodyPr>
          <a:lstStyle>
            <a:lvl1pPr algn="r" defTabSz="890588" eaLnBrk="1" hangingPunct="1">
              <a:defRPr sz="1100">
                <a:latin typeface="Times New Roman" pitchFamily="18"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82688" y="695325"/>
            <a:ext cx="4649787"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3450" y="4416425"/>
            <a:ext cx="5143500" cy="4184650"/>
          </a:xfrm>
          <a:prstGeom prst="rect">
            <a:avLst/>
          </a:prstGeom>
          <a:noFill/>
          <a:ln w="9525">
            <a:noFill/>
            <a:miter lim="800000"/>
            <a:headEnd/>
            <a:tailEnd/>
          </a:ln>
          <a:effectLst/>
        </p:spPr>
        <p:txBody>
          <a:bodyPr vert="horz" wrap="square" lIns="89045" tIns="44523" rIns="89045" bIns="445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89045" tIns="44523" rIns="89045" bIns="44523" numCol="1" anchor="b" anchorCtr="0" compatLnSpc="1">
            <a:prstTxWarp prst="textNoShape">
              <a:avLst/>
            </a:prstTxWarp>
          </a:bodyPr>
          <a:lstStyle>
            <a:lvl1pPr defTabSz="890588" eaLnBrk="1" hangingPunct="1">
              <a:defRPr sz="11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89045" tIns="44523" rIns="89045" bIns="44523" numCol="1" anchor="b" anchorCtr="0" compatLnSpc="1">
            <a:prstTxWarp prst="textNoShape">
              <a:avLst/>
            </a:prstTxWarp>
          </a:bodyPr>
          <a:lstStyle>
            <a:lvl1pPr algn="r" defTabSz="890588" eaLnBrk="1" hangingPunct="1">
              <a:defRPr sz="1100">
                <a:latin typeface="Times New Roman" pitchFamily="18" charset="0"/>
              </a:defRPr>
            </a:lvl1pPr>
          </a:lstStyle>
          <a:p>
            <a:pPr>
              <a:defRPr/>
            </a:pPr>
            <a:fld id="{B3443839-E857-475C-A80F-115AC16CA98F}" type="slidenum">
              <a:rPr lang="en-US"/>
              <a:pPr>
                <a:defRPr/>
              </a:pPr>
              <a:t>‹#›</a:t>
            </a:fld>
            <a:endParaRPr lang="en-US"/>
          </a:p>
        </p:txBody>
      </p:sp>
    </p:spTree>
    <p:extLst>
      <p:ext uri="{BB962C8B-B14F-4D97-AF65-F5344CB8AC3E}">
        <p14:creationId xmlns:p14="http://schemas.microsoft.com/office/powerpoint/2010/main" val="551434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2D2A756D-25D4-408B-B6A3-1EEE82C7D208}" type="slidenum">
              <a:rPr lang="en-US" smtClean="0">
                <a:latin typeface="Times New Roman" pitchFamily="18" charset="0"/>
              </a:rPr>
              <a:pPr/>
              <a:t>10</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D0424BFB-CBB4-4927-BFEE-7EAC1723F36A}" type="slidenum">
              <a:rPr lang="en-US" smtClean="0">
                <a:latin typeface="Times"/>
              </a:rPr>
              <a:pPr/>
              <a:t>11</a:t>
            </a:fld>
            <a:endParaRPr lang="en-US" smtClean="0">
              <a:latin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5138" eaLnBrk="1" hangingPunct="1">
              <a:spcBef>
                <a:spcPct val="0"/>
              </a:spcBef>
            </a:pPr>
            <a:endParaRPr lang="en-US" smtClean="0"/>
          </a:p>
          <a:p>
            <a:pPr defTabSz="465138"/>
            <a:endParaRPr lang="en-US" smtClean="0">
              <a:latin typeface="Times"/>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E41548D1-CAFB-4C10-B5B5-D973DBA4FB65}" type="slidenum">
              <a:rPr lang="en-US" smtClean="0">
                <a:latin typeface="Times"/>
              </a:rPr>
              <a:pPr/>
              <a:t>12</a:t>
            </a:fld>
            <a:endParaRPr lang="en-US" smtClean="0">
              <a:latin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3EF58445-417C-4186-A5B0-0EDE2396CE8A}" type="slidenum">
              <a:rPr lang="en-US" smtClean="0">
                <a:latin typeface="Times New Roman" pitchFamily="18" charset="0"/>
              </a:rPr>
              <a:pPr/>
              <a:t>14</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0616D419-FAD9-45D9-A286-EE82A76DD580}" type="slidenum">
              <a:rPr lang="en-US" smtClean="0">
                <a:latin typeface="Times New Roman" pitchFamily="18" charset="0"/>
              </a:rPr>
              <a:pPr/>
              <a:t>15</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5D14C28E-072C-42DA-A25A-813182DAC5AF}" type="slidenum">
              <a:rPr lang="en-US" smtClean="0">
                <a:latin typeface="Times New Roman" pitchFamily="18" charset="0"/>
              </a:rPr>
              <a:pPr/>
              <a:t>16</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51791079-3468-40A2-B275-6F1CD1054761}" type="slidenum">
              <a:rPr lang="en-US" smtClean="0">
                <a:latin typeface="Times New Roman" pitchFamily="18" charset="0"/>
              </a:rPr>
              <a:pPr/>
              <a:t>17</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40AAC98B-A049-4F4C-A728-ACB58166ED0D}" type="slidenum">
              <a:rPr lang="en-US" smtClean="0">
                <a:latin typeface="Times New Roman" pitchFamily="18" charset="0"/>
              </a:rPr>
              <a:pPr/>
              <a:t>18</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FCC935C0-B6DB-4886-843D-B0FD4CDB87F9}" type="slidenum">
              <a:rPr lang="en-US" smtClean="0">
                <a:latin typeface="Times New Roman" pitchFamily="18" charset="0"/>
              </a:rPr>
              <a:pPr/>
              <a:t>2</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AD01A270-0D88-4862-95AC-D7DF2993B5A8}" type="slidenum">
              <a:rPr lang="en-US" smtClean="0">
                <a:latin typeface="Times New Roman" pitchFamily="18" charset="0"/>
              </a:rPr>
              <a:pPr/>
              <a:t>20</a:t>
            </a:fld>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FF29B0A0-9E53-473A-B527-508127E574A3}" type="slidenum">
              <a:rPr lang="en-US" smtClean="0">
                <a:latin typeface="Times New Roman" pitchFamily="18" charset="0"/>
              </a:rPr>
              <a:pPr/>
              <a:t>21</a:t>
            </a:fld>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8A225FF0-7786-4F19-B9C8-E690CA62E8B6}" type="slidenum">
              <a:rPr lang="en-US" smtClean="0">
                <a:latin typeface="Times New Roman" pitchFamily="18" charset="0"/>
              </a:rPr>
              <a:pPr/>
              <a:t>22</a:t>
            </a:fld>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D3C86738-2634-421F-B0D0-FADC245054B2}" type="slidenum">
              <a:rPr lang="en-US" smtClean="0">
                <a:latin typeface="Times New Roman" pitchFamily="18" charset="0"/>
              </a:rPr>
              <a:pPr/>
              <a:t>23</a:t>
            </a:fld>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40588649-2070-44A8-A7BD-1D580B223055}" type="slidenum">
              <a:rPr lang="en-US" smtClean="0">
                <a:latin typeface="Times New Roman" pitchFamily="18" charset="0"/>
              </a:rPr>
              <a:pPr/>
              <a:t>24</a:t>
            </a:fld>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7ABC9E22-DCEA-498B-B49F-6958599B0382}" type="slidenum">
              <a:rPr lang="en-US" smtClean="0">
                <a:latin typeface="Times New Roman" pitchFamily="18" charset="0"/>
              </a:rPr>
              <a:pPr/>
              <a:t>25</a:t>
            </a:fld>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10DEE3FD-7876-43AF-87F1-CED02A66C2CB}" type="slidenum">
              <a:rPr lang="en-US" smtClean="0">
                <a:latin typeface="Times New Roman" pitchFamily="18" charset="0"/>
              </a:rPr>
              <a:pPr/>
              <a:t>26</a:t>
            </a:fld>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9A69752B-497D-47AD-A910-A4BE0E11F13D}" type="slidenum">
              <a:rPr lang="en-US" smtClean="0">
                <a:latin typeface="Times New Roman" pitchFamily="18" charset="0"/>
              </a:rPr>
              <a:pPr/>
              <a:t>27</a:t>
            </a:fld>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08ECD85F-55A9-4375-92F2-861602237E3D}" type="slidenum">
              <a:rPr lang="en-US" smtClean="0">
                <a:latin typeface="Times New Roman" pitchFamily="18" charset="0"/>
              </a:rPr>
              <a:pPr/>
              <a:t>28</a:t>
            </a:fld>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45" tIns="44523" rIns="89045" bIns="44523" anchor="b"/>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pPr algn="r" eaLnBrk="1" hangingPunct="1"/>
            <a:fld id="{1A02A65C-6931-45FF-B416-07E3FC596E51}" type="slidenum">
              <a:rPr lang="en-US" sz="1100">
                <a:latin typeface="Times New Roman" pitchFamily="18" charset="0"/>
              </a:rPr>
              <a:pPr algn="r" eaLnBrk="1" hangingPunct="1"/>
              <a:t>29</a:t>
            </a:fld>
            <a:endParaRPr lang="en-US" sz="11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57EDF6DF-3F50-4AA0-A10B-4928B89BA4E4}" type="slidenum">
              <a:rPr lang="en-US" smtClean="0">
                <a:latin typeface="Times New Roman" pitchFamily="18" charset="0"/>
              </a:rPr>
              <a:pPr/>
              <a:t>3</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FF27B306-E025-4380-BEC5-A264A9EB7901}" type="slidenum">
              <a:rPr lang="en-US" smtClean="0">
                <a:latin typeface="Times New Roman" pitchFamily="18" charset="0"/>
              </a:rPr>
              <a:pPr/>
              <a:t>4</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7FB4EC36-0107-4A9B-8EFB-BC9C0DCB55D2}" type="slidenum">
              <a:rPr lang="en-US" smtClean="0">
                <a:latin typeface="Times New Roman" pitchFamily="18" charset="0"/>
              </a:rPr>
              <a:pPr/>
              <a:t>5</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1100" y="696913"/>
            <a:ext cx="4649788" cy="3486150"/>
          </a:xfrm>
          <a:ln/>
        </p:spPr>
      </p:sp>
      <p:sp>
        <p:nvSpPr>
          <p:cNvPr id="66563"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605D26A1-868C-406E-99DA-EDD70E736E6D}" type="slidenum">
              <a:rPr lang="en-US" smtClean="0">
                <a:latin typeface="Times New Roman" pitchFamily="18" charset="0"/>
              </a:rPr>
              <a:pPr/>
              <a:t>7</a:t>
            </a:fld>
            <a:endParaRPr lang="en-US"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solidFill>
                  <a:schemeClr val="bg1"/>
                </a:solidFill>
              </a:rPr>
              <a:t>Non-OECD countries account for 90% of population growth, 70% of the increase in economic output and 90% of energy demand growth over the period from 2010 to 2035.</a:t>
            </a:r>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96E53B95-AED7-4521-B0DB-125324AFFE9E}" type="slidenum">
              <a:rPr lang="en-US" smtClean="0">
                <a:latin typeface="Times New Roman" pitchFamily="18" charset="0"/>
              </a:rPr>
              <a:pPr/>
              <a:t>8</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eaLnBrk="0" fontAlgn="base" hangingPunct="0">
              <a:spcBef>
                <a:spcPct val="0"/>
              </a:spcBef>
              <a:spcAft>
                <a:spcPct val="0"/>
              </a:spcAft>
              <a:defRPr>
                <a:solidFill>
                  <a:schemeClr val="tx1"/>
                </a:solidFill>
                <a:latin typeface="Arial" pitchFamily="34" charset="0"/>
              </a:defRPr>
            </a:lvl6pPr>
            <a:lvl7pPr marL="2971800" indent="-228600" defTabSz="890588" eaLnBrk="0" fontAlgn="base" hangingPunct="0">
              <a:spcBef>
                <a:spcPct val="0"/>
              </a:spcBef>
              <a:spcAft>
                <a:spcPct val="0"/>
              </a:spcAft>
              <a:defRPr>
                <a:solidFill>
                  <a:schemeClr val="tx1"/>
                </a:solidFill>
                <a:latin typeface="Arial" pitchFamily="34" charset="0"/>
              </a:defRPr>
            </a:lvl7pPr>
            <a:lvl8pPr marL="3429000" indent="-228600" defTabSz="890588" eaLnBrk="0" fontAlgn="base" hangingPunct="0">
              <a:spcBef>
                <a:spcPct val="0"/>
              </a:spcBef>
              <a:spcAft>
                <a:spcPct val="0"/>
              </a:spcAft>
              <a:defRPr>
                <a:solidFill>
                  <a:schemeClr val="tx1"/>
                </a:solidFill>
                <a:latin typeface="Arial" pitchFamily="34" charset="0"/>
              </a:defRPr>
            </a:lvl8pPr>
            <a:lvl9pPr marL="3886200" indent="-228600" defTabSz="890588" eaLnBrk="0" fontAlgn="base" hangingPunct="0">
              <a:spcBef>
                <a:spcPct val="0"/>
              </a:spcBef>
              <a:spcAft>
                <a:spcPct val="0"/>
              </a:spcAft>
              <a:defRPr>
                <a:solidFill>
                  <a:schemeClr val="tx1"/>
                </a:solidFill>
                <a:latin typeface="Arial" pitchFamily="34" charset="0"/>
              </a:defRPr>
            </a:lvl9pPr>
          </a:lstStyle>
          <a:p>
            <a:fld id="{B421A1B8-CA3B-4140-840B-6113940CD781}" type="slidenum">
              <a:rPr lang="en-US" smtClean="0">
                <a:latin typeface="Times New Roman" pitchFamily="18" charset="0"/>
              </a:rPr>
              <a:pPr/>
              <a:t>9</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SustainableHeader copy.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4300"/>
            <a:ext cx="9144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8801"/>
            <a:ext cx="7772400" cy="142239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lnSpc>
                <a:spcPts val="2000"/>
              </a:lnSpc>
              <a:spcBef>
                <a:spcPts val="0"/>
              </a:spcBef>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6887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54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457200"/>
            <a:ext cx="18859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5054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155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212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68313" y="1700213"/>
            <a:ext cx="3810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430713" y="1700213"/>
            <a:ext cx="3810000" cy="4114800"/>
          </a:xfrm>
        </p:spPr>
        <p:txBody>
          <a:bodyPr/>
          <a:lstStyle/>
          <a:p>
            <a:pPr lvl="0"/>
            <a:endParaRPr lang="en-US" noProof="0" dirty="0" smtClean="0"/>
          </a:p>
        </p:txBody>
      </p:sp>
    </p:spTree>
    <p:extLst>
      <p:ext uri="{BB962C8B-B14F-4D97-AF65-F5344CB8AC3E}">
        <p14:creationId xmlns:p14="http://schemas.microsoft.com/office/powerpoint/2010/main" val="101294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16900" cy="92444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96900" y="1473200"/>
            <a:ext cx="7988300" cy="4622800"/>
          </a:xfrm>
        </p:spPr>
        <p:txBody>
          <a:bodyPr/>
          <a:lstStyle>
            <a:lvl1pPr marL="520700" indent="-520700">
              <a:lnSpc>
                <a:spcPts val="2400"/>
              </a:lnSpc>
              <a:spcBef>
                <a:spcPts val="0"/>
              </a:spcBef>
              <a:spcAft>
                <a:spcPts val="900"/>
              </a:spcAft>
              <a:buClr>
                <a:srgbClr val="AEECAF"/>
              </a:buClr>
              <a:buSzPct val="110000"/>
              <a:defRPr sz="2200"/>
            </a:lvl1pPr>
            <a:lvl2pPr>
              <a:lnSpc>
                <a:spcPts val="2200"/>
              </a:lnSpc>
              <a:spcBef>
                <a:spcPts val="300"/>
              </a:spcBef>
              <a:spcAft>
                <a:spcPts val="900"/>
              </a:spcAft>
              <a:defRPr sz="2000"/>
            </a:lvl2pPr>
            <a:lvl3pPr>
              <a:lnSpc>
                <a:spcPts val="1800"/>
              </a:lnSpc>
              <a:spcBef>
                <a:spcPts val="300"/>
              </a:spcBef>
              <a:spcAft>
                <a:spcPts val="900"/>
              </a:spcAft>
              <a:defRPr sz="1800"/>
            </a:lvl3pPr>
            <a:lvl4pPr>
              <a:lnSpc>
                <a:spcPts val="1800"/>
              </a:lnSpc>
              <a:spcBef>
                <a:spcPts val="0"/>
              </a:spcBef>
              <a:spcAft>
                <a:spcPts val="900"/>
              </a:spcAft>
              <a:defRPr/>
            </a:lvl4pPr>
            <a:lvl5pPr>
              <a:lnSpc>
                <a:spcPts val="1800"/>
              </a:lnSpc>
              <a:spcBef>
                <a:spcPts val="0"/>
              </a:spcBef>
              <a:spcAft>
                <a:spcPts val="9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92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961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0"/>
            <a:ext cx="3543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3543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658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479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206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rotWithShape="0">
          <a:gsLst>
            <a:gs pos="0">
              <a:srgbClr val="3F664B"/>
            </a:gs>
            <a:gs pos="100000">
              <a:srgbClr val="2C4835"/>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86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5087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93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F664B"/>
            </a:gs>
            <a:gs pos="100000">
              <a:srgbClr val="294331"/>
            </a:gs>
          </a:gsLst>
          <a:lin ang="5400000" scaled="1"/>
        </a:gradFill>
        <a:effectLst/>
      </p:bgPr>
    </p:bg>
    <p:spTree>
      <p:nvGrpSpPr>
        <p:cNvPr id="1" name=""/>
        <p:cNvGrpSpPr/>
        <p:nvPr/>
      </p:nvGrpSpPr>
      <p:grpSpPr>
        <a:xfrm>
          <a:off x="0" y="0"/>
          <a:ext cx="0" cy="0"/>
          <a:chOff x="0" y="0"/>
          <a:chExt cx="0" cy="0"/>
        </a:xfrm>
      </p:grpSpPr>
      <p:pic>
        <p:nvPicPr>
          <p:cNvPr id="4098" name="Picture 21" descr="SustainableHeader2.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52400"/>
            <a:ext cx="9144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93700" y="0"/>
            <a:ext cx="8167688" cy="9540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bullet style</a:t>
            </a:r>
          </a:p>
        </p:txBody>
      </p:sp>
      <p:sp>
        <p:nvSpPr>
          <p:cNvPr id="4100" name="Rectangle 3"/>
          <p:cNvSpPr>
            <a:spLocks noGrp="1" noChangeArrowheads="1"/>
          </p:cNvSpPr>
          <p:nvPr>
            <p:ph type="body" idx="1"/>
          </p:nvPr>
        </p:nvSpPr>
        <p:spPr bwMode="auto">
          <a:xfrm>
            <a:off x="736600" y="1460500"/>
            <a:ext cx="78486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8" name="Line 4"/>
          <p:cNvSpPr>
            <a:spLocks noChangeShapeType="1"/>
          </p:cNvSpPr>
          <p:nvPr/>
        </p:nvSpPr>
        <p:spPr bwMode="auto">
          <a:xfrm>
            <a:off x="0" y="0"/>
            <a:ext cx="1588" cy="6858000"/>
          </a:xfrm>
          <a:prstGeom prst="line">
            <a:avLst/>
          </a:prstGeom>
          <a:noFill/>
          <a:ln w="22225">
            <a:solidFill>
              <a:srgbClr val="163864"/>
            </a:solidFill>
            <a:round/>
            <a:headEnd/>
            <a:tailEnd/>
          </a:ln>
          <a:effectLst/>
        </p:spPr>
        <p:txBody>
          <a:bodyPr/>
          <a:lstStyle/>
          <a:p>
            <a:pPr>
              <a:defRPr/>
            </a:pPr>
            <a:endParaRPr lang="en-US">
              <a:latin typeface="Arial" charset="0"/>
            </a:endParaRPr>
          </a:p>
        </p:txBody>
      </p:sp>
      <p:pic>
        <p:nvPicPr>
          <p:cNvPr id="1040" name="Picture 16" descr="KJ_logo_ppt_BLU"/>
          <p:cNvPicPr>
            <a:picLocks noChangeAspect="1" noChangeArrowheads="1"/>
          </p:cNvPicPr>
          <p:nvPr/>
        </p:nvPicPr>
        <p:blipFill>
          <a:blip r:embed="rId16" cstate="print">
            <a:duotone>
              <a:schemeClr val="accent1">
                <a:shade val="45000"/>
                <a:satMod val="135000"/>
              </a:schemeClr>
              <a:prstClr val="white"/>
            </a:duotone>
            <a:lum bright="-20000" contrast="10000"/>
          </a:blip>
          <a:srcRect/>
          <a:stretch>
            <a:fillRect/>
          </a:stretch>
        </p:blipFill>
        <p:spPr bwMode="auto">
          <a:xfrm>
            <a:off x="6400800" y="6273800"/>
            <a:ext cx="2438400" cy="377825"/>
          </a:xfrm>
          <a:prstGeom prst="rect">
            <a:avLst/>
          </a:prstGeom>
          <a:noFill/>
          <a:ln w="9525">
            <a:noFill/>
            <a:miter lim="800000"/>
            <a:headEnd/>
            <a:tailEnd/>
          </a:ln>
        </p:spPr>
      </p:pic>
      <p:sp>
        <p:nvSpPr>
          <p:cNvPr id="19" name="Freeform 18"/>
          <p:cNvSpPr/>
          <p:nvPr userDrawn="1"/>
        </p:nvSpPr>
        <p:spPr bwMode="auto">
          <a:xfrm>
            <a:off x="-1600200" y="6477000"/>
            <a:ext cx="11391900" cy="127000"/>
          </a:xfrm>
          <a:custGeom>
            <a:avLst/>
            <a:gdLst>
              <a:gd name="connsiteX0" fmla="*/ 0 w 9563100"/>
              <a:gd name="connsiteY0" fmla="*/ 127000 h 127000"/>
              <a:gd name="connsiteX1" fmla="*/ 7251700 w 9563100"/>
              <a:gd name="connsiteY1" fmla="*/ 127000 h 127000"/>
              <a:gd name="connsiteX2" fmla="*/ 7366000 w 9563100"/>
              <a:gd name="connsiteY2" fmla="*/ 0 h 127000"/>
              <a:gd name="connsiteX3" fmla="*/ 9563100 w 9563100"/>
              <a:gd name="connsiteY3" fmla="*/ 0 h 127000"/>
              <a:gd name="connsiteX0" fmla="*/ 0 w 11391900"/>
              <a:gd name="connsiteY0" fmla="*/ 127000 h 127000"/>
              <a:gd name="connsiteX1" fmla="*/ 7251700 w 11391900"/>
              <a:gd name="connsiteY1" fmla="*/ 127000 h 127000"/>
              <a:gd name="connsiteX2" fmla="*/ 7366000 w 11391900"/>
              <a:gd name="connsiteY2" fmla="*/ 0 h 127000"/>
              <a:gd name="connsiteX3" fmla="*/ 11391900 w 11391900"/>
              <a:gd name="connsiteY3" fmla="*/ 0 h 127000"/>
            </a:gdLst>
            <a:ahLst/>
            <a:cxnLst>
              <a:cxn ang="0">
                <a:pos x="connsiteX0" y="connsiteY0"/>
              </a:cxn>
              <a:cxn ang="0">
                <a:pos x="connsiteX1" y="connsiteY1"/>
              </a:cxn>
              <a:cxn ang="0">
                <a:pos x="connsiteX2" y="connsiteY2"/>
              </a:cxn>
              <a:cxn ang="0">
                <a:pos x="connsiteX3" y="connsiteY3"/>
              </a:cxn>
            </a:cxnLst>
            <a:rect l="l" t="t" r="r" b="b"/>
            <a:pathLst>
              <a:path w="11391900" h="127000">
                <a:moveTo>
                  <a:pt x="0" y="127000"/>
                </a:moveTo>
                <a:lnTo>
                  <a:pt x="7251700" y="127000"/>
                </a:lnTo>
                <a:lnTo>
                  <a:pt x="7366000" y="0"/>
                </a:lnTo>
                <a:lnTo>
                  <a:pt x="11391900" y="0"/>
                </a:lnTo>
              </a:path>
            </a:pathLst>
          </a:custGeom>
          <a:noFill/>
          <a:ln w="9525" cap="flat" cmpd="sng" algn="ctr">
            <a:solidFill>
              <a:srgbClr val="FFC000"/>
            </a:solidFill>
            <a:prstDash val="solid"/>
            <a:round/>
            <a:headEnd type="none" w="med" len="med"/>
            <a:tailEnd type="none" w="med" len="med"/>
          </a:ln>
          <a:effectLst/>
        </p:spPr>
        <p:txBody>
          <a:bodyPr>
            <a:spAutoFit/>
          </a:bodyPr>
          <a:lstStyle/>
          <a:p>
            <a:pPr>
              <a:defRPr/>
            </a:pPr>
            <a:endParaRPr lang="en-US">
              <a:latin typeface="Arial" charset="0"/>
            </a:endParaRPr>
          </a:p>
        </p:txBody>
      </p:sp>
      <p:sp>
        <p:nvSpPr>
          <p:cNvPr id="20" name="Freeform 19"/>
          <p:cNvSpPr/>
          <p:nvPr userDrawn="1"/>
        </p:nvSpPr>
        <p:spPr bwMode="auto">
          <a:xfrm flipH="1" flipV="1">
            <a:off x="-2247900" y="1092200"/>
            <a:ext cx="11391900" cy="127000"/>
          </a:xfrm>
          <a:custGeom>
            <a:avLst/>
            <a:gdLst>
              <a:gd name="connsiteX0" fmla="*/ 0 w 9563100"/>
              <a:gd name="connsiteY0" fmla="*/ 127000 h 127000"/>
              <a:gd name="connsiteX1" fmla="*/ 7251700 w 9563100"/>
              <a:gd name="connsiteY1" fmla="*/ 127000 h 127000"/>
              <a:gd name="connsiteX2" fmla="*/ 7366000 w 9563100"/>
              <a:gd name="connsiteY2" fmla="*/ 0 h 127000"/>
              <a:gd name="connsiteX3" fmla="*/ 9563100 w 9563100"/>
              <a:gd name="connsiteY3" fmla="*/ 0 h 127000"/>
              <a:gd name="connsiteX0" fmla="*/ 0 w 11391900"/>
              <a:gd name="connsiteY0" fmla="*/ 127000 h 127000"/>
              <a:gd name="connsiteX1" fmla="*/ 7251700 w 11391900"/>
              <a:gd name="connsiteY1" fmla="*/ 127000 h 127000"/>
              <a:gd name="connsiteX2" fmla="*/ 7366000 w 11391900"/>
              <a:gd name="connsiteY2" fmla="*/ 0 h 127000"/>
              <a:gd name="connsiteX3" fmla="*/ 11391900 w 11391900"/>
              <a:gd name="connsiteY3" fmla="*/ 0 h 127000"/>
            </a:gdLst>
            <a:ahLst/>
            <a:cxnLst>
              <a:cxn ang="0">
                <a:pos x="connsiteX0" y="connsiteY0"/>
              </a:cxn>
              <a:cxn ang="0">
                <a:pos x="connsiteX1" y="connsiteY1"/>
              </a:cxn>
              <a:cxn ang="0">
                <a:pos x="connsiteX2" y="connsiteY2"/>
              </a:cxn>
              <a:cxn ang="0">
                <a:pos x="connsiteX3" y="connsiteY3"/>
              </a:cxn>
            </a:cxnLst>
            <a:rect l="l" t="t" r="r" b="b"/>
            <a:pathLst>
              <a:path w="11391900" h="127000">
                <a:moveTo>
                  <a:pt x="0" y="127000"/>
                </a:moveTo>
                <a:lnTo>
                  <a:pt x="7251700" y="127000"/>
                </a:lnTo>
                <a:lnTo>
                  <a:pt x="7366000" y="0"/>
                </a:lnTo>
                <a:lnTo>
                  <a:pt x="11391900" y="0"/>
                </a:lnTo>
              </a:path>
            </a:pathLst>
          </a:custGeom>
          <a:noFill/>
          <a:ln w="9525" cap="flat" cmpd="sng" algn="ctr">
            <a:solidFill>
              <a:srgbClr val="FFC000"/>
            </a:solidFill>
            <a:prstDash val="solid"/>
            <a:round/>
            <a:headEnd type="none" w="med" len="med"/>
            <a:tailEnd type="none" w="med" len="med"/>
          </a:ln>
          <a:effectLst/>
        </p:spPr>
        <p:txBody>
          <a:bodyPr>
            <a:spAutoFit/>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4411" r:id="rId1"/>
    <p:sldLayoutId id="2147484401" r:id="rId2"/>
    <p:sldLayoutId id="2147484402" r:id="rId3"/>
    <p:sldLayoutId id="2147484403" r:id="rId4"/>
    <p:sldLayoutId id="2147484404" r:id="rId5"/>
    <p:sldLayoutId id="2147484405" r:id="rId6"/>
    <p:sldLayoutId id="2147484412" r:id="rId7"/>
    <p:sldLayoutId id="2147484406" r:id="rId8"/>
    <p:sldLayoutId id="2147484407" r:id="rId9"/>
    <p:sldLayoutId id="2147484408" r:id="rId10"/>
    <p:sldLayoutId id="2147484409" r:id="rId11"/>
    <p:sldLayoutId id="2147484410" r:id="rId12"/>
    <p:sldLayoutId id="2147484413" r:id="rId13"/>
  </p:sldLayoutIdLst>
  <p:txStyles>
    <p:titleStyle>
      <a:lvl1pPr algn="l" rtl="0" eaLnBrk="0" fontAlgn="base" hangingPunct="0">
        <a:lnSpc>
          <a:spcPts val="3200"/>
        </a:lnSpc>
        <a:spcBef>
          <a:spcPct val="0"/>
        </a:spcBef>
        <a:spcAft>
          <a:spcPct val="0"/>
        </a:spcAft>
        <a:defRPr sz="3200">
          <a:solidFill>
            <a:srgbClr val="DDF3EA"/>
          </a:solidFill>
          <a:effectLst>
            <a:outerShdw blurRad="38100" dist="38100" dir="2700000" algn="tl">
              <a:srgbClr val="000000">
                <a:alpha val="43137"/>
              </a:srgbClr>
            </a:outerShdw>
          </a:effectLst>
          <a:latin typeface="Arial Black" pitchFamily="34" charset="0"/>
          <a:ea typeface="+mj-ea"/>
          <a:cs typeface="+mj-cs"/>
        </a:defRPr>
      </a:lvl1pPr>
      <a:lvl2pPr algn="l" rtl="0" eaLnBrk="0" fontAlgn="base" hangingPunct="0">
        <a:lnSpc>
          <a:spcPts val="3200"/>
        </a:lnSpc>
        <a:spcBef>
          <a:spcPct val="0"/>
        </a:spcBef>
        <a:spcAft>
          <a:spcPct val="0"/>
        </a:spcAft>
        <a:defRPr sz="3200">
          <a:solidFill>
            <a:srgbClr val="DDF3EA"/>
          </a:solidFill>
          <a:latin typeface="Arial Black" pitchFamily="34" charset="0"/>
        </a:defRPr>
      </a:lvl2pPr>
      <a:lvl3pPr algn="l" rtl="0" eaLnBrk="0" fontAlgn="base" hangingPunct="0">
        <a:lnSpc>
          <a:spcPts val="3200"/>
        </a:lnSpc>
        <a:spcBef>
          <a:spcPct val="0"/>
        </a:spcBef>
        <a:spcAft>
          <a:spcPct val="0"/>
        </a:spcAft>
        <a:defRPr sz="3200">
          <a:solidFill>
            <a:srgbClr val="DDF3EA"/>
          </a:solidFill>
          <a:latin typeface="Arial Black" pitchFamily="34" charset="0"/>
        </a:defRPr>
      </a:lvl3pPr>
      <a:lvl4pPr algn="l" rtl="0" eaLnBrk="0" fontAlgn="base" hangingPunct="0">
        <a:lnSpc>
          <a:spcPts val="3200"/>
        </a:lnSpc>
        <a:spcBef>
          <a:spcPct val="0"/>
        </a:spcBef>
        <a:spcAft>
          <a:spcPct val="0"/>
        </a:spcAft>
        <a:defRPr sz="3200">
          <a:solidFill>
            <a:srgbClr val="DDF3EA"/>
          </a:solidFill>
          <a:latin typeface="Arial Black" pitchFamily="34" charset="0"/>
        </a:defRPr>
      </a:lvl4pPr>
      <a:lvl5pPr algn="l" rtl="0" eaLnBrk="0" fontAlgn="base" hangingPunct="0">
        <a:lnSpc>
          <a:spcPts val="3200"/>
        </a:lnSpc>
        <a:spcBef>
          <a:spcPct val="0"/>
        </a:spcBef>
        <a:spcAft>
          <a:spcPct val="0"/>
        </a:spcAft>
        <a:defRPr sz="3200">
          <a:solidFill>
            <a:srgbClr val="DDF3EA"/>
          </a:solidFill>
          <a:latin typeface="Arial Black" pitchFamily="34" charset="0"/>
        </a:defRPr>
      </a:lvl5pPr>
      <a:lvl6pPr marL="457200" algn="l" rtl="0" eaLnBrk="0" fontAlgn="base" hangingPunct="0">
        <a:spcBef>
          <a:spcPct val="0"/>
        </a:spcBef>
        <a:spcAft>
          <a:spcPct val="0"/>
        </a:spcAft>
        <a:defRPr sz="3200">
          <a:solidFill>
            <a:schemeClr val="bg1"/>
          </a:solidFill>
          <a:latin typeface="Arial Black" pitchFamily="34" charset="0"/>
        </a:defRPr>
      </a:lvl6pPr>
      <a:lvl7pPr marL="914400" algn="l" rtl="0" eaLnBrk="0" fontAlgn="base" hangingPunct="0">
        <a:spcBef>
          <a:spcPct val="0"/>
        </a:spcBef>
        <a:spcAft>
          <a:spcPct val="0"/>
        </a:spcAft>
        <a:defRPr sz="3200">
          <a:solidFill>
            <a:schemeClr val="bg1"/>
          </a:solidFill>
          <a:latin typeface="Arial Black" pitchFamily="34" charset="0"/>
        </a:defRPr>
      </a:lvl7pPr>
      <a:lvl8pPr marL="1371600" algn="l" rtl="0" eaLnBrk="0" fontAlgn="base" hangingPunct="0">
        <a:spcBef>
          <a:spcPct val="0"/>
        </a:spcBef>
        <a:spcAft>
          <a:spcPct val="0"/>
        </a:spcAft>
        <a:defRPr sz="3200">
          <a:solidFill>
            <a:schemeClr val="bg1"/>
          </a:solidFill>
          <a:latin typeface="Arial Black" pitchFamily="34" charset="0"/>
        </a:defRPr>
      </a:lvl8pPr>
      <a:lvl9pPr marL="1828800" algn="l" rtl="0" eaLnBrk="0" fontAlgn="base" hangingPunct="0">
        <a:spcBef>
          <a:spcPct val="0"/>
        </a:spcBef>
        <a:spcAft>
          <a:spcPct val="0"/>
        </a:spcAft>
        <a:defRPr sz="3200">
          <a:solidFill>
            <a:schemeClr val="bg1"/>
          </a:solidFill>
          <a:latin typeface="Arial Black" pitchFamily="34" charset="0"/>
        </a:defRPr>
      </a:lvl9pPr>
    </p:titleStyle>
    <p:bodyStyle>
      <a:lvl1pPr marL="520700" indent="-520700" algn="l" rtl="0" eaLnBrk="0" fontAlgn="base" hangingPunct="0">
        <a:lnSpc>
          <a:spcPts val="2600"/>
        </a:lnSpc>
        <a:spcBef>
          <a:spcPct val="0"/>
        </a:spcBef>
        <a:spcAft>
          <a:spcPts val="900"/>
        </a:spcAft>
        <a:buClr>
          <a:srgbClr val="AEECAF"/>
        </a:buClr>
        <a:buSzPct val="110000"/>
        <a:buFont typeface="Wingdings" pitchFamily="2" charset="2"/>
        <a:buChar char=""/>
        <a:defRPr sz="2200" b="1">
          <a:solidFill>
            <a:schemeClr val="bg1"/>
          </a:solidFill>
          <a:latin typeface="+mn-lt"/>
          <a:ea typeface="+mn-ea"/>
          <a:cs typeface="+mn-cs"/>
        </a:defRPr>
      </a:lvl1pPr>
      <a:lvl2pPr marL="685800" indent="-393700" algn="l" rtl="0" eaLnBrk="0" fontAlgn="base" hangingPunct="0">
        <a:lnSpc>
          <a:spcPts val="2200"/>
        </a:lnSpc>
        <a:spcBef>
          <a:spcPct val="0"/>
        </a:spcBef>
        <a:spcAft>
          <a:spcPts val="900"/>
        </a:spcAft>
        <a:buClr>
          <a:srgbClr val="FFC000"/>
        </a:buClr>
        <a:buSzPct val="80000"/>
        <a:buFont typeface="Wingdings" pitchFamily="2" charset="2"/>
        <a:buChar char=""/>
        <a:defRPr sz="2000" b="1">
          <a:solidFill>
            <a:schemeClr val="bg1"/>
          </a:solidFill>
          <a:latin typeface="+mn-lt"/>
        </a:defRPr>
      </a:lvl2pPr>
      <a:lvl3pPr marL="863600" indent="-342900" algn="l" rtl="0" eaLnBrk="0" fontAlgn="base" hangingPunct="0">
        <a:lnSpc>
          <a:spcPts val="1800"/>
        </a:lnSpc>
        <a:spcBef>
          <a:spcPct val="0"/>
        </a:spcBef>
        <a:spcAft>
          <a:spcPts val="900"/>
        </a:spcAft>
        <a:buClr>
          <a:srgbClr val="DA7160"/>
        </a:buClr>
        <a:buSzPct val="80000"/>
        <a:buFont typeface="Wingdings" pitchFamily="2" charset="2"/>
        <a:buChar char=""/>
        <a:defRPr sz="2400" b="1">
          <a:solidFill>
            <a:schemeClr val="bg1"/>
          </a:solidFill>
          <a:latin typeface="+mn-lt"/>
        </a:defRPr>
      </a:lvl3pPr>
      <a:lvl4pPr marL="1092200" indent="-292100" algn="l" rtl="0" eaLnBrk="0" fontAlgn="base" hangingPunct="0">
        <a:lnSpc>
          <a:spcPts val="1800"/>
        </a:lnSpc>
        <a:spcBef>
          <a:spcPct val="0"/>
        </a:spcBef>
        <a:spcAft>
          <a:spcPts val="900"/>
        </a:spcAft>
        <a:buClr>
          <a:srgbClr val="CCEEDF"/>
        </a:buClr>
        <a:buFont typeface="Wingdings" pitchFamily="2" charset="2"/>
        <a:buChar char=""/>
        <a:defRPr sz="1600" b="1">
          <a:solidFill>
            <a:schemeClr val="bg1"/>
          </a:solidFill>
          <a:latin typeface="+mn-lt"/>
        </a:defRPr>
      </a:lvl4pPr>
      <a:lvl5pPr marL="1379538" indent="-228600" algn="l" rtl="0" eaLnBrk="0" fontAlgn="base" hangingPunct="0">
        <a:lnSpc>
          <a:spcPts val="1800"/>
        </a:lnSpc>
        <a:spcBef>
          <a:spcPct val="0"/>
        </a:spcBef>
        <a:spcAft>
          <a:spcPts val="900"/>
        </a:spcAft>
        <a:buChar char="–"/>
        <a:defRPr sz="1600" b="1">
          <a:solidFill>
            <a:srgbClr val="7699AC"/>
          </a:solidFill>
          <a:latin typeface="Trebuchet MS" pitchFamily="34" charset="0"/>
        </a:defRPr>
      </a:lvl5pPr>
      <a:lvl6pPr marL="1836738" indent="-228600" algn="l" rtl="0" eaLnBrk="0" fontAlgn="base" hangingPunct="0">
        <a:lnSpc>
          <a:spcPct val="120000"/>
        </a:lnSpc>
        <a:spcBef>
          <a:spcPct val="0"/>
        </a:spcBef>
        <a:spcAft>
          <a:spcPct val="0"/>
        </a:spcAft>
        <a:buChar char="–"/>
        <a:defRPr sz="1600" b="1">
          <a:solidFill>
            <a:srgbClr val="7699AC"/>
          </a:solidFill>
          <a:latin typeface="Trebuchet MS" pitchFamily="34" charset="0"/>
        </a:defRPr>
      </a:lvl6pPr>
      <a:lvl7pPr marL="2293938" indent="-228600" algn="l" rtl="0" eaLnBrk="0" fontAlgn="base" hangingPunct="0">
        <a:lnSpc>
          <a:spcPct val="120000"/>
        </a:lnSpc>
        <a:spcBef>
          <a:spcPct val="0"/>
        </a:spcBef>
        <a:spcAft>
          <a:spcPct val="0"/>
        </a:spcAft>
        <a:buChar char="–"/>
        <a:defRPr sz="1600" b="1">
          <a:solidFill>
            <a:srgbClr val="7699AC"/>
          </a:solidFill>
          <a:latin typeface="Trebuchet MS" pitchFamily="34" charset="0"/>
        </a:defRPr>
      </a:lvl7pPr>
      <a:lvl8pPr marL="2751138" indent="-228600" algn="l" rtl="0" eaLnBrk="0" fontAlgn="base" hangingPunct="0">
        <a:lnSpc>
          <a:spcPct val="120000"/>
        </a:lnSpc>
        <a:spcBef>
          <a:spcPct val="0"/>
        </a:spcBef>
        <a:spcAft>
          <a:spcPct val="0"/>
        </a:spcAft>
        <a:buChar char="–"/>
        <a:defRPr sz="1600" b="1">
          <a:solidFill>
            <a:srgbClr val="7699AC"/>
          </a:solidFill>
          <a:latin typeface="Trebuchet MS" pitchFamily="34" charset="0"/>
        </a:defRPr>
      </a:lvl8pPr>
      <a:lvl9pPr marL="3208338" indent="-228600" algn="l" rtl="0" eaLnBrk="0" fontAlgn="base" hangingPunct="0">
        <a:lnSpc>
          <a:spcPct val="120000"/>
        </a:lnSpc>
        <a:spcBef>
          <a:spcPct val="0"/>
        </a:spcBef>
        <a:spcAft>
          <a:spcPct val="0"/>
        </a:spcAft>
        <a:buChar char="–"/>
        <a:defRPr sz="1600" b="1">
          <a:solidFill>
            <a:srgbClr val="7699AC"/>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kennedyjenks.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oracwa.org/r-studies-reports.html" TargetMode="External"/><Relationship Id="rId4" Type="http://schemas.openxmlformats.org/officeDocument/2006/relationships/hyperlink" Target="http://www.oracwa.org/pdf/energy-independence-report.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1108075" y="1484313"/>
            <a:ext cx="7861300" cy="809625"/>
          </a:xfrm>
        </p:spPr>
        <p:txBody>
          <a:bodyPr anchor="ctr"/>
          <a:lstStyle/>
          <a:p>
            <a:pPr>
              <a:defRPr/>
            </a:pPr>
            <a:r>
              <a:rPr lang="en-US" sz="3400" dirty="0" smtClean="0">
                <a:solidFill>
                  <a:srgbClr val="AEECAF"/>
                </a:solidFill>
              </a:rPr>
              <a:t>WWTP Energy Independence </a:t>
            </a:r>
            <a:endParaRPr lang="en-US" sz="3400" dirty="0" smtClean="0"/>
          </a:p>
        </p:txBody>
      </p:sp>
      <p:sp>
        <p:nvSpPr>
          <p:cNvPr id="8" name="Subtitle 7"/>
          <p:cNvSpPr>
            <a:spLocks noGrp="1"/>
          </p:cNvSpPr>
          <p:nvPr>
            <p:ph type="subTitle" idx="1"/>
          </p:nvPr>
        </p:nvSpPr>
        <p:spPr>
          <a:xfrm>
            <a:off x="914400" y="2757488"/>
            <a:ext cx="7315200" cy="1255712"/>
          </a:xfrm>
        </p:spPr>
        <p:txBody>
          <a:bodyPr/>
          <a:lstStyle/>
          <a:p>
            <a:pPr>
              <a:defRPr/>
            </a:pPr>
            <a:r>
              <a:rPr lang="en-US" dirty="0" smtClean="0"/>
              <a:t>Dawn Lesley, PE, LEED</a:t>
            </a:r>
            <a:r>
              <a:rPr lang="en-US" sz="1400" baseline="80000" dirty="0" smtClean="0"/>
              <a:t>®</a:t>
            </a:r>
            <a:r>
              <a:rPr lang="en-US" dirty="0" smtClean="0"/>
              <a:t> AP</a:t>
            </a:r>
            <a:br>
              <a:rPr lang="en-US" dirty="0" smtClean="0"/>
            </a:br>
            <a:r>
              <a:rPr lang="en-US" dirty="0" smtClean="0">
                <a:solidFill>
                  <a:schemeClr val="accent5">
                    <a:lumMod val="60000"/>
                    <a:lumOff val="40000"/>
                  </a:schemeClr>
                </a:solidFill>
                <a:latin typeface="Arial Narrow" pitchFamily="34" charset="0"/>
              </a:rPr>
              <a:t>Energy Smart Industrial</a:t>
            </a:r>
          </a:p>
        </p:txBody>
      </p:sp>
      <p:pic>
        <p:nvPicPr>
          <p:cNvPr id="8196" name="Picture 8" descr="SustainableHeader cop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914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22288" y="5181600"/>
            <a:ext cx="8099425" cy="923925"/>
          </a:xfrm>
          <a:prstGeom prst="rect">
            <a:avLst/>
          </a:prstGeom>
          <a:noFill/>
        </p:spPr>
        <p:txBody>
          <a:bodyPr>
            <a:spAutoFit/>
          </a:bodyPr>
          <a:lstStyle/>
          <a:p>
            <a:pPr algn="ctr">
              <a:spcBef>
                <a:spcPts val="0"/>
              </a:spcBef>
              <a:buClr>
                <a:schemeClr val="accent5">
                  <a:lumMod val="60000"/>
                  <a:lumOff val="40000"/>
                </a:schemeClr>
              </a:buClr>
              <a:defRPr/>
            </a:pPr>
            <a:r>
              <a:rPr lang="en-US" b="1" dirty="0" smtClean="0">
                <a:solidFill>
                  <a:srgbClr val="FFFF99"/>
                </a:solidFill>
                <a:latin typeface="+mn-lt"/>
              </a:rPr>
              <a:t>January 31</a:t>
            </a:r>
            <a:r>
              <a:rPr lang="en-US" b="1" dirty="0">
                <a:solidFill>
                  <a:srgbClr val="FFFF99"/>
                </a:solidFill>
                <a:latin typeface="+mn-lt"/>
              </a:rPr>
              <a:t>, </a:t>
            </a:r>
            <a:r>
              <a:rPr lang="en-US" b="1" dirty="0" smtClean="0">
                <a:solidFill>
                  <a:srgbClr val="FFFF99"/>
                </a:solidFill>
                <a:latin typeface="+mn-lt"/>
              </a:rPr>
              <a:t>2013</a:t>
            </a:r>
            <a:endParaRPr lang="en-US" b="1" dirty="0">
              <a:solidFill>
                <a:srgbClr val="FFFF99"/>
              </a:solidFill>
              <a:latin typeface="+mn-lt"/>
            </a:endParaRPr>
          </a:p>
          <a:p>
            <a:pPr algn="ctr">
              <a:spcBef>
                <a:spcPts val="0"/>
              </a:spcBef>
              <a:buClr>
                <a:schemeClr val="accent5">
                  <a:lumMod val="60000"/>
                  <a:lumOff val="40000"/>
                </a:schemeClr>
              </a:buClr>
              <a:defRPr/>
            </a:pPr>
            <a:r>
              <a:rPr lang="en-US" b="1" dirty="0" smtClean="0">
                <a:solidFill>
                  <a:srgbClr val="FFFF99"/>
                </a:solidFill>
                <a:latin typeface="+mn-lt"/>
              </a:rPr>
              <a:t>Puget Sound Cohort – Wastewater Energy Edmonds WA</a:t>
            </a:r>
            <a:endParaRPr lang="en-US" dirty="0">
              <a:latin typeface="Arial" charset="0"/>
            </a:endParaRPr>
          </a:p>
          <a:p>
            <a:pPr algn="ctr">
              <a:defRPr/>
            </a:pPr>
            <a:endParaRPr lang="en-US" dirty="0">
              <a:latin typeface="Arial" charset="0"/>
            </a:endParaRPr>
          </a:p>
        </p:txBody>
      </p:sp>
      <p:sp>
        <p:nvSpPr>
          <p:cNvPr id="8198" name="Freeform 12"/>
          <p:cNvSpPr>
            <a:spLocks noChangeArrowheads="1"/>
          </p:cNvSpPr>
          <p:nvPr/>
        </p:nvSpPr>
        <p:spPr bwMode="auto">
          <a:xfrm flipV="1">
            <a:off x="-423863" y="4922838"/>
            <a:ext cx="11391901" cy="127000"/>
          </a:xfrm>
          <a:custGeom>
            <a:avLst/>
            <a:gdLst>
              <a:gd name="T0" fmla="*/ 0 w 11391900"/>
              <a:gd name="T1" fmla="*/ 127000 h 127000"/>
              <a:gd name="T2" fmla="*/ 7251703 w 11391900"/>
              <a:gd name="T3" fmla="*/ 127000 h 127000"/>
              <a:gd name="T4" fmla="*/ 7366003 w 11391900"/>
              <a:gd name="T5" fmla="*/ 0 h 127000"/>
              <a:gd name="T6" fmla="*/ 11391901 w 11391900"/>
              <a:gd name="T7" fmla="*/ 0 h 127000"/>
              <a:gd name="T8" fmla="*/ 0 60000 65536"/>
              <a:gd name="T9" fmla="*/ 0 60000 65536"/>
              <a:gd name="T10" fmla="*/ 0 60000 65536"/>
              <a:gd name="T11" fmla="*/ 0 60000 65536"/>
              <a:gd name="T12" fmla="*/ 0 w 11391900"/>
              <a:gd name="T13" fmla="*/ 0 h 127000"/>
              <a:gd name="T14" fmla="*/ 11391900 w 11391900"/>
              <a:gd name="T15" fmla="*/ 127000 h 127000"/>
            </a:gdLst>
            <a:ahLst/>
            <a:cxnLst>
              <a:cxn ang="T8">
                <a:pos x="T0" y="T1"/>
              </a:cxn>
              <a:cxn ang="T9">
                <a:pos x="T2" y="T3"/>
              </a:cxn>
              <a:cxn ang="T10">
                <a:pos x="T4" y="T5"/>
              </a:cxn>
              <a:cxn ang="T11">
                <a:pos x="T6" y="T7"/>
              </a:cxn>
            </a:cxnLst>
            <a:rect l="T12" t="T13" r="T14" b="T15"/>
            <a:pathLst>
              <a:path w="11391900" h="127000">
                <a:moveTo>
                  <a:pt x="0" y="127000"/>
                </a:moveTo>
                <a:lnTo>
                  <a:pt x="7251700" y="127000"/>
                </a:lnTo>
                <a:lnTo>
                  <a:pt x="7366000" y="0"/>
                </a:lnTo>
                <a:lnTo>
                  <a:pt x="11391900" y="0"/>
                </a:lnTo>
              </a:path>
            </a:pathLst>
          </a:custGeom>
          <a:noFill/>
          <a:ln w="952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This image shows a map of the United States and displays all states that have renewable portfolio standard (RPS) laws or goals as of January 2008. The District of Columbia and 25 different states passed RPS laws; the 25 states include the following: Alabama, California, Colorado, Connecticut, Delaware, Hawaii, Illinois, Iowa, Massachusetts, Maryland, Maine, Minnesota, Montana, North Carolina, New Hampshire, New Jersey, New Mexico, Nevada, New York, Oregon, Pennsylvania, Rhode Island, Texas, Washington, and Wisconsin. Four states have RPS goals rather than a mandatory requirement; these states are: Missouri, North Dakota, Virginia, and Verm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1127125"/>
            <a:ext cx="6931025"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10"/>
          <p:cNvGrpSpPr>
            <a:grpSpLocks/>
          </p:cNvGrpSpPr>
          <p:nvPr/>
        </p:nvGrpSpPr>
        <p:grpSpPr bwMode="auto">
          <a:xfrm>
            <a:off x="0" y="4322763"/>
            <a:ext cx="6764338" cy="2293937"/>
            <a:chOff x="0" y="4032975"/>
            <a:chExt cx="6763657" cy="2292935"/>
          </a:xfrm>
        </p:grpSpPr>
        <p:sp>
          <p:nvSpPr>
            <p:cNvPr id="20485" name="Rectangle 1"/>
            <p:cNvSpPr>
              <a:spLocks noChangeArrowheads="1"/>
            </p:cNvSpPr>
            <p:nvPr/>
          </p:nvSpPr>
          <p:spPr bwMode="auto">
            <a:xfrm>
              <a:off x="0" y="4032975"/>
              <a:ext cx="6763657"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t/>
              </a:r>
              <a:br>
                <a:rPr lang="en-US"/>
              </a:br>
              <a:r>
                <a:rPr lang="en-US" sz="700"/>
                <a:t>.</a:t>
              </a:r>
              <a:endParaRPr lang="en-US"/>
            </a:p>
            <a:p>
              <a:r>
                <a:rPr lang="en-US"/>
                <a:t/>
              </a:r>
              <a:br>
                <a:rPr lang="en-US"/>
              </a:br>
              <a:endParaRPr lang="en-US"/>
            </a:p>
            <a:p>
              <a:r>
                <a:rPr lang="en-US"/>
                <a:t>  </a:t>
              </a:r>
              <a:r>
                <a:rPr lang="en-US" sz="800"/>
                <a:t> </a:t>
              </a:r>
              <a:endParaRPr lang="en-US"/>
            </a:p>
            <a:p>
              <a:r>
                <a:rPr lang="en-US"/>
                <a:t>	</a:t>
              </a:r>
              <a:r>
                <a:rPr lang="en-US" sz="3200">
                  <a:solidFill>
                    <a:schemeClr val="bg1"/>
                  </a:solidFill>
                </a:rPr>
                <a:t>States with RPS</a:t>
              </a:r>
            </a:p>
            <a:p>
              <a:r>
                <a:rPr lang="en-US" sz="3200">
                  <a:solidFill>
                    <a:schemeClr val="bg1"/>
                  </a:solidFill>
                </a:rPr>
                <a:t>	States with RPS Goals</a:t>
              </a:r>
            </a:p>
          </p:txBody>
        </p:sp>
        <p:pic>
          <p:nvPicPr>
            <p:cNvPr id="20486" name="Picture 4" descr="In Prog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260" y="5342392"/>
              <a:ext cx="449326" cy="34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descr="In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260" y="5891667"/>
              <a:ext cx="449326" cy="34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3"/>
          <p:cNvSpPr>
            <a:spLocks noChangeArrowheads="1"/>
          </p:cNvSpPr>
          <p:nvPr/>
        </p:nvSpPr>
        <p:spPr bwMode="auto">
          <a:xfrm>
            <a:off x="0" y="0"/>
            <a:ext cx="9144000" cy="654050"/>
          </a:xfrm>
          <a:prstGeom prst="rect">
            <a:avLst/>
          </a:prstGeom>
          <a:noFill/>
          <a:ln w="12700" algn="ctr">
            <a:noFill/>
            <a:miter lim="800000"/>
            <a:headEnd/>
            <a:tailEnd/>
          </a:ln>
        </p:spPr>
        <p:txBody>
          <a:bodyPr anchor="ctr">
            <a:spAutoFit/>
          </a:bodyPr>
          <a:lstStyle/>
          <a:p>
            <a:pPr algn="ctr">
              <a:defRPr/>
            </a:pPr>
            <a:r>
              <a:rPr lang="en-US" sz="3600" b="1" dirty="0">
                <a:solidFill>
                  <a:schemeClr val="accent5">
                    <a:lumMod val="20000"/>
                    <a:lumOff val="80000"/>
                  </a:schemeClr>
                </a:solidFill>
              </a:rPr>
              <a:t>Renewable Portfolio Standards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0" y="174625"/>
            <a:ext cx="9144000" cy="654050"/>
          </a:xfrm>
          <a:prstGeom prst="rect">
            <a:avLst/>
          </a:prstGeom>
          <a:noFill/>
          <a:ln w="12700" algn="ctr">
            <a:noFill/>
            <a:miter lim="800000"/>
            <a:headEnd/>
            <a:tailEnd/>
          </a:ln>
        </p:spPr>
        <p:txBody>
          <a:bodyPr anchor="ctr">
            <a:spAutoFit/>
          </a:bodyPr>
          <a:lstStyle/>
          <a:p>
            <a:pPr>
              <a:defRPr/>
            </a:pPr>
            <a:r>
              <a:rPr lang="en-US" sz="3600" b="1" dirty="0">
                <a:solidFill>
                  <a:schemeClr val="accent5">
                    <a:lumMod val="20000"/>
                    <a:lumOff val="80000"/>
                  </a:schemeClr>
                </a:solidFill>
                <a:latin typeface="Arial" charset="0"/>
              </a:rPr>
              <a:t> New York City </a:t>
            </a:r>
          </a:p>
        </p:txBody>
      </p:sp>
      <p:sp>
        <p:nvSpPr>
          <p:cNvPr id="21507" name="Text Box 4"/>
          <p:cNvSpPr txBox="1">
            <a:spLocks noChangeArrowheads="1"/>
          </p:cNvSpPr>
          <p:nvPr/>
        </p:nvSpPr>
        <p:spPr bwMode="auto">
          <a:xfrm>
            <a:off x="479425" y="3103563"/>
            <a:ext cx="8461375"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a:solidFill>
                  <a:srgbClr val="FFC000"/>
                </a:solidFill>
              </a:rPr>
              <a:t>Reduce GHGs 30%: </a:t>
            </a:r>
            <a:r>
              <a:rPr lang="en-US" sz="2000">
                <a:solidFill>
                  <a:schemeClr val="bg1"/>
                </a:solidFill>
              </a:rPr>
              <a:t> </a:t>
            </a:r>
          </a:p>
          <a:p>
            <a:pPr>
              <a:buFont typeface="Arial" pitchFamily="34" charset="0"/>
              <a:buChar char="•"/>
            </a:pPr>
            <a:r>
              <a:rPr lang="en-US" sz="2000">
                <a:solidFill>
                  <a:schemeClr val="bg1"/>
                </a:solidFill>
              </a:rPr>
              <a:t>  Citywide by 2030, City government by 2017</a:t>
            </a:r>
          </a:p>
          <a:p>
            <a:pPr>
              <a:buFont typeface="Arial" pitchFamily="34" charset="0"/>
              <a:buChar char="•"/>
            </a:pPr>
            <a:r>
              <a:rPr lang="en-US" sz="2000">
                <a:solidFill>
                  <a:schemeClr val="bg1"/>
                </a:solidFill>
              </a:rPr>
              <a:t>  Revamping codes and retrofitting, including cool, </a:t>
            </a:r>
            <a:r>
              <a:rPr lang="en-US" sz="2000">
                <a:solidFill>
                  <a:srgbClr val="00B0F0"/>
                </a:solidFill>
              </a:rPr>
              <a:t>blue</a:t>
            </a:r>
            <a:r>
              <a:rPr lang="en-US" sz="2000">
                <a:solidFill>
                  <a:schemeClr val="bg1"/>
                </a:solidFill>
              </a:rPr>
              <a:t>, and </a:t>
            </a:r>
            <a:r>
              <a:rPr lang="en-US" sz="2000">
                <a:solidFill>
                  <a:srgbClr val="00B050"/>
                </a:solidFill>
              </a:rPr>
              <a:t>green </a:t>
            </a:r>
            <a:r>
              <a:rPr lang="en-US" sz="2000">
                <a:solidFill>
                  <a:schemeClr val="bg1"/>
                </a:solidFill>
              </a:rPr>
              <a:t>roofs</a:t>
            </a:r>
          </a:p>
          <a:p>
            <a:pPr>
              <a:buFont typeface="Arial" pitchFamily="34" charset="0"/>
              <a:buChar char="•"/>
            </a:pPr>
            <a:r>
              <a:rPr lang="en-US" sz="2000">
                <a:solidFill>
                  <a:schemeClr val="bg1"/>
                </a:solidFill>
              </a:rPr>
              <a:t>  Piloting ‘smart grid’ technology in thousands of City buildings</a:t>
            </a:r>
          </a:p>
          <a:p>
            <a:pPr>
              <a:buFont typeface="Arial" pitchFamily="34" charset="0"/>
              <a:buChar char="•"/>
            </a:pPr>
            <a:r>
              <a:rPr lang="en-US" sz="2000">
                <a:solidFill>
                  <a:schemeClr val="bg1"/>
                </a:solidFill>
              </a:rPr>
              <a:t>  Expanding subway, bus and ferry service</a:t>
            </a:r>
          </a:p>
          <a:p>
            <a:r>
              <a:rPr lang="en-US" sz="2000">
                <a:solidFill>
                  <a:srgbClr val="FFC000"/>
                </a:solidFill>
              </a:rPr>
              <a:t>Improve sustainability of buildings:</a:t>
            </a:r>
          </a:p>
          <a:p>
            <a:r>
              <a:rPr lang="en-US" sz="2000">
                <a:solidFill>
                  <a:schemeClr val="bg1"/>
                </a:solidFill>
              </a:rPr>
              <a:t>Developing and implementing a “sustainable contractors” designation for electricians, plumbers, and general contractors</a:t>
            </a:r>
          </a:p>
          <a:p>
            <a:pPr>
              <a:spcBef>
                <a:spcPct val="30000"/>
              </a:spcBef>
            </a:pPr>
            <a:r>
              <a:rPr lang="en-US" sz="2000">
                <a:solidFill>
                  <a:srgbClr val="FFC000"/>
                </a:solidFill>
              </a:rPr>
              <a:t>Divert 75% of solid waste from landfills</a:t>
            </a:r>
            <a:endParaRPr lang="en-US" sz="1400">
              <a:solidFill>
                <a:srgbClr val="FFC000"/>
              </a:solidFill>
            </a:endParaRPr>
          </a:p>
          <a:p>
            <a:pPr>
              <a:spcBef>
                <a:spcPct val="30000"/>
              </a:spcBef>
            </a:pPr>
            <a:r>
              <a:rPr lang="en-US" sz="1400">
                <a:solidFill>
                  <a:srgbClr val="0066FF"/>
                </a:solidFill>
              </a:rPr>
              <a:t/>
            </a:r>
            <a:br>
              <a:rPr lang="en-US" sz="1400">
                <a:solidFill>
                  <a:srgbClr val="0066FF"/>
                </a:solidFill>
              </a:rPr>
            </a:br>
            <a:r>
              <a:rPr lang="en-US" sz="2000" b="1">
                <a:solidFill>
                  <a:srgbClr val="AEECAF"/>
                </a:solidFill>
              </a:rPr>
              <a:t>Will spend $2.3B+ on PlaNYC 2030</a:t>
            </a:r>
          </a:p>
        </p:txBody>
      </p:sp>
      <p:sp>
        <p:nvSpPr>
          <p:cNvPr id="21508" name="Text Box 6"/>
          <p:cNvSpPr txBox="1">
            <a:spLocks noChangeArrowheads="1"/>
          </p:cNvSpPr>
          <p:nvPr/>
        </p:nvSpPr>
        <p:spPr bwMode="auto">
          <a:xfrm>
            <a:off x="2006600" y="1589088"/>
            <a:ext cx="4656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400">
                <a:solidFill>
                  <a:schemeClr val="bg1"/>
                </a:solidFill>
              </a:rPr>
              <a:t>Ambitious </a:t>
            </a:r>
            <a:r>
              <a:rPr lang="en-US" sz="2400">
                <a:solidFill>
                  <a:srgbClr val="FFC000"/>
                </a:solidFill>
              </a:rPr>
              <a:t>goals</a:t>
            </a:r>
            <a:r>
              <a:rPr lang="en-US" sz="2400">
                <a:solidFill>
                  <a:schemeClr val="bg1"/>
                </a:solidFill>
              </a:rPr>
              <a:t> set </a:t>
            </a:r>
          </a:p>
          <a:p>
            <a:pPr algn="ctr"/>
            <a:r>
              <a:rPr lang="en-US" sz="2400">
                <a:solidFill>
                  <a:schemeClr val="bg1"/>
                </a:solidFill>
              </a:rPr>
              <a:t>by PlaNYC 2030 </a:t>
            </a:r>
          </a:p>
          <a:p>
            <a:pPr algn="ctr"/>
            <a:r>
              <a:rPr lang="en-US" sz="2400">
                <a:solidFill>
                  <a:schemeClr val="bg1"/>
                </a:solidFill>
              </a:rPr>
              <a:t>(April 2011 update)</a:t>
            </a:r>
          </a:p>
        </p:txBody>
      </p:sp>
      <p:pic>
        <p:nvPicPr>
          <p:cNvPr id="2150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825" y="1433513"/>
            <a:ext cx="10382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0475" y="1619250"/>
            <a:ext cx="12096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 descr="http://www.nyc.gov/html/planyc2030/includes/site_images/misc/spac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 descr="http://www.nyc.gov/html/planyc2030/includes/site_images/misc/spac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3" descr="http://www.nyc.gov/html/planyc2030/includes/site_images/misc/spac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482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4" descr="PlaNYC Full Report (April 20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33488"/>
            <a:ext cx="2554288"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0" y="0"/>
            <a:ext cx="9144000" cy="654050"/>
          </a:xfrm>
          <a:prstGeom prst="rect">
            <a:avLst/>
          </a:prstGeom>
          <a:noFill/>
          <a:ln w="12700" algn="ctr">
            <a:noFill/>
            <a:miter lim="800000"/>
            <a:headEnd/>
            <a:tailEnd/>
          </a:ln>
        </p:spPr>
        <p:txBody>
          <a:bodyPr anchor="ctr">
            <a:spAutoFit/>
          </a:bodyPr>
          <a:lstStyle/>
          <a:p>
            <a:pPr algn="ctr">
              <a:defRPr/>
            </a:pPr>
            <a:r>
              <a:rPr lang="en-US" sz="3600" b="1" dirty="0">
                <a:solidFill>
                  <a:schemeClr val="accent5">
                    <a:lumMod val="20000"/>
                    <a:lumOff val="80000"/>
                  </a:schemeClr>
                </a:solidFill>
              </a:rPr>
              <a:t>2050 is being built today</a:t>
            </a:r>
          </a:p>
        </p:txBody>
      </p:sp>
      <p:grpSp>
        <p:nvGrpSpPr>
          <p:cNvPr id="23555" name="Group 8"/>
          <p:cNvGrpSpPr>
            <a:grpSpLocks/>
          </p:cNvGrpSpPr>
          <p:nvPr/>
        </p:nvGrpSpPr>
        <p:grpSpPr bwMode="auto">
          <a:xfrm>
            <a:off x="803275" y="1373188"/>
            <a:ext cx="7778750" cy="4860925"/>
            <a:chOff x="1214114" y="1296988"/>
            <a:chExt cx="7778883" cy="4861929"/>
          </a:xfrm>
        </p:grpSpPr>
        <p:pic>
          <p:nvPicPr>
            <p:cNvPr id="23556" name="Picture 6" descr="EF 2050 today.png"/>
            <p:cNvPicPr>
              <a:picLocks noChangeAspect="1"/>
            </p:cNvPicPr>
            <p:nvPr/>
          </p:nvPicPr>
          <p:blipFill>
            <a:blip r:embed="rId3">
              <a:extLst>
                <a:ext uri="{28A0092B-C50C-407E-A947-70E740481C1C}">
                  <a14:useLocalDpi xmlns:a14="http://schemas.microsoft.com/office/drawing/2010/main" val="0"/>
                </a:ext>
              </a:extLst>
            </a:blip>
            <a:srcRect l="9023" b="11807"/>
            <a:stretch>
              <a:fillRect/>
            </a:stretch>
          </p:blipFill>
          <p:spPr bwMode="auto">
            <a:xfrm>
              <a:off x="1904301" y="1296988"/>
              <a:ext cx="7004806" cy="41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3"/>
            <p:cNvSpPr txBox="1">
              <a:spLocks noChangeArrowheads="1"/>
            </p:cNvSpPr>
            <p:nvPr/>
          </p:nvSpPr>
          <p:spPr bwMode="auto">
            <a:xfrm>
              <a:off x="1535184" y="1853967"/>
              <a:ext cx="545285"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ts val="600"/>
                </a:spcBef>
              </a:pPr>
              <a:r>
                <a:rPr lang="en-US" sz="1700" b="1">
                  <a:solidFill>
                    <a:srgbClr val="FFFF00"/>
                  </a:solidFill>
                </a:rPr>
                <a:t>2.5</a:t>
              </a:r>
            </a:p>
            <a:p>
              <a:pPr>
                <a:spcBef>
                  <a:spcPts val="600"/>
                </a:spcBef>
              </a:pPr>
              <a:endParaRPr lang="en-US" sz="1700" b="1">
                <a:solidFill>
                  <a:srgbClr val="FFFF00"/>
                </a:solidFill>
              </a:endParaRPr>
            </a:p>
            <a:p>
              <a:pPr>
                <a:spcBef>
                  <a:spcPts val="600"/>
                </a:spcBef>
              </a:pPr>
              <a:r>
                <a:rPr lang="en-US" sz="1700" b="1">
                  <a:solidFill>
                    <a:srgbClr val="FFFF00"/>
                  </a:solidFill>
                </a:rPr>
                <a:t>2.0</a:t>
              </a:r>
            </a:p>
            <a:p>
              <a:pPr>
                <a:spcBef>
                  <a:spcPts val="600"/>
                </a:spcBef>
              </a:pPr>
              <a:endParaRPr lang="en-US" sz="1700" b="1">
                <a:solidFill>
                  <a:srgbClr val="FFFF00"/>
                </a:solidFill>
              </a:endParaRPr>
            </a:p>
            <a:p>
              <a:pPr>
                <a:spcBef>
                  <a:spcPts val="600"/>
                </a:spcBef>
              </a:pPr>
              <a:r>
                <a:rPr lang="en-US" sz="1700" b="1">
                  <a:solidFill>
                    <a:srgbClr val="FFFF00"/>
                  </a:solidFill>
                </a:rPr>
                <a:t>1.5</a:t>
              </a:r>
            </a:p>
            <a:p>
              <a:pPr>
                <a:spcBef>
                  <a:spcPts val="600"/>
                </a:spcBef>
              </a:pPr>
              <a:endParaRPr lang="en-US" sz="1700" b="1">
                <a:solidFill>
                  <a:srgbClr val="FFFF00"/>
                </a:solidFill>
              </a:endParaRPr>
            </a:p>
            <a:p>
              <a:pPr>
                <a:spcBef>
                  <a:spcPts val="600"/>
                </a:spcBef>
              </a:pPr>
              <a:r>
                <a:rPr lang="en-US" sz="1700" b="1">
                  <a:solidFill>
                    <a:srgbClr val="FFFF00"/>
                  </a:solidFill>
                </a:rPr>
                <a:t>1.0</a:t>
              </a:r>
            </a:p>
            <a:p>
              <a:pPr>
                <a:spcBef>
                  <a:spcPts val="600"/>
                </a:spcBef>
              </a:pPr>
              <a:endParaRPr lang="en-US" sz="1700" b="1">
                <a:solidFill>
                  <a:srgbClr val="FFFF00"/>
                </a:solidFill>
              </a:endParaRPr>
            </a:p>
            <a:p>
              <a:pPr>
                <a:spcBef>
                  <a:spcPts val="600"/>
                </a:spcBef>
              </a:pPr>
              <a:r>
                <a:rPr lang="en-US" sz="1700" b="1">
                  <a:solidFill>
                    <a:srgbClr val="FFFF00"/>
                  </a:solidFill>
                </a:rPr>
                <a:t>0.5</a:t>
              </a:r>
            </a:p>
          </p:txBody>
        </p:sp>
        <p:sp>
          <p:nvSpPr>
            <p:cNvPr id="5" name="TextBox 4"/>
            <p:cNvSpPr txBox="1"/>
            <p:nvPr/>
          </p:nvSpPr>
          <p:spPr>
            <a:xfrm rot="16200000">
              <a:off x="25592" y="3146046"/>
              <a:ext cx="2731064" cy="354019"/>
            </a:xfrm>
            <a:prstGeom prst="rect">
              <a:avLst/>
            </a:prstGeom>
            <a:noFill/>
          </p:spPr>
          <p:txBody>
            <a:bodyPr wrap="none">
              <a:spAutoFit/>
            </a:bodyPr>
            <a:lstStyle/>
            <a:p>
              <a:pPr>
                <a:spcBef>
                  <a:spcPts val="600"/>
                </a:spcBef>
                <a:defRPr/>
              </a:pPr>
              <a:r>
                <a:rPr lang="en-US" sz="1650" b="1" dirty="0">
                  <a:solidFill>
                    <a:srgbClr val="FFFF00"/>
                  </a:solidFill>
                </a:rPr>
                <a:t>Number of Planet Earths</a:t>
              </a:r>
            </a:p>
          </p:txBody>
        </p:sp>
        <p:sp>
          <p:nvSpPr>
            <p:cNvPr id="23559" name="TextBox 5"/>
            <p:cNvSpPr txBox="1">
              <a:spLocks noChangeArrowheads="1"/>
            </p:cNvSpPr>
            <p:nvPr/>
          </p:nvSpPr>
          <p:spPr bwMode="auto">
            <a:xfrm>
              <a:off x="1754694" y="5439865"/>
              <a:ext cx="72383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ts val="600"/>
                </a:spcBef>
              </a:pPr>
              <a:r>
                <a:rPr lang="en-US" sz="1200" b="1">
                  <a:solidFill>
                    <a:srgbClr val="FFFF00"/>
                  </a:solidFill>
                </a:rPr>
                <a:t>1960	1980	2000	2020	2040	2060	2080	2100</a:t>
              </a:r>
            </a:p>
          </p:txBody>
        </p:sp>
        <p:sp>
          <p:nvSpPr>
            <p:cNvPr id="7" name="TextBox 6"/>
            <p:cNvSpPr txBox="1"/>
            <p:nvPr/>
          </p:nvSpPr>
          <p:spPr>
            <a:xfrm>
              <a:off x="1361755" y="5760372"/>
              <a:ext cx="7239124" cy="222296"/>
            </a:xfrm>
            <a:prstGeom prst="rect">
              <a:avLst/>
            </a:prstGeom>
            <a:noFill/>
          </p:spPr>
          <p:txBody>
            <a:bodyPr>
              <a:spAutoFit/>
            </a:bodyPr>
            <a:lstStyle/>
            <a:p>
              <a:pPr>
                <a:spcBef>
                  <a:spcPts val="600"/>
                </a:spcBef>
                <a:defRPr/>
              </a:pPr>
              <a:r>
                <a:rPr lang="en-US" sz="850" dirty="0">
                  <a:solidFill>
                    <a:srgbClr val="FFFF00"/>
                  </a:solidFill>
                </a:rPr>
                <a:t>Adapted from: “Peak everything – Let’s face it all… And Win,” </a:t>
              </a:r>
              <a:r>
                <a:rPr lang="en-US" sz="850" dirty="0" err="1">
                  <a:solidFill>
                    <a:srgbClr val="FFFF00"/>
                  </a:solidFill>
                </a:rPr>
                <a:t>Matthis</a:t>
              </a:r>
              <a:r>
                <a:rPr lang="en-US" sz="850" dirty="0">
                  <a:solidFill>
                    <a:srgbClr val="FFFF00"/>
                  </a:solidFill>
                </a:rPr>
                <a:t> </a:t>
              </a:r>
              <a:r>
                <a:rPr lang="en-US" sz="850" dirty="0" err="1">
                  <a:solidFill>
                    <a:srgbClr val="FFFF00"/>
                  </a:solidFill>
                </a:rPr>
                <a:t>Wackernagel</a:t>
              </a:r>
              <a:r>
                <a:rPr lang="en-US" sz="850" dirty="0">
                  <a:solidFill>
                    <a:srgbClr val="FFFF00"/>
                  </a:solidFill>
                </a:rPr>
                <a:t> (ICLEI World Congress 2009)</a:t>
              </a:r>
            </a:p>
          </p:txBody>
        </p:sp>
        <p:pic>
          <p:nvPicPr>
            <p:cNvPr id="23561" name="Picture 6" descr="EF 2050 today.png"/>
            <p:cNvPicPr>
              <a:picLocks noChangeAspect="1"/>
            </p:cNvPicPr>
            <p:nvPr/>
          </p:nvPicPr>
          <p:blipFill>
            <a:blip r:embed="rId3">
              <a:extLst>
                <a:ext uri="{28A0092B-C50C-407E-A947-70E740481C1C}">
                  <a14:useLocalDpi xmlns:a14="http://schemas.microsoft.com/office/drawing/2010/main" val="0"/>
                </a:ext>
              </a:extLst>
            </a:blip>
            <a:srcRect t="96799"/>
            <a:stretch>
              <a:fillRect/>
            </a:stretch>
          </p:blipFill>
          <p:spPr bwMode="auto">
            <a:xfrm>
              <a:off x="1244628" y="6006517"/>
              <a:ext cx="769943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Screened Image" descr="ScreenedBas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425"/>
            <a:ext cx="91440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Energy"/>
          <p:cNvSpPr txBox="1">
            <a:spLocks/>
          </p:cNvSpPr>
          <p:nvPr/>
        </p:nvSpPr>
        <p:spPr bwMode="auto">
          <a:xfrm>
            <a:off x="381000" y="0"/>
            <a:ext cx="8216900" cy="923925"/>
          </a:xfrm>
          <a:prstGeom prst="rect">
            <a:avLst/>
          </a:prstGeom>
          <a:noFill/>
          <a:ln w="9525">
            <a:noFill/>
            <a:miter lim="800000"/>
            <a:headEnd/>
            <a:tailEnd/>
          </a:ln>
        </p:spPr>
        <p:txBody>
          <a:bodyPr anchor="b"/>
          <a:lstStyle/>
          <a:p>
            <a:pPr>
              <a:lnSpc>
                <a:spcPts val="3200"/>
              </a:lnSpc>
              <a:defRPr/>
            </a:pPr>
            <a:r>
              <a:rPr lang="en-US" sz="3200" kern="0">
                <a:solidFill>
                  <a:srgbClr val="DDF3EA"/>
                </a:solidFill>
                <a:effectLst>
                  <a:outerShdw blurRad="38100" dist="38100" dir="2700000" algn="tl">
                    <a:srgbClr val="000000"/>
                  </a:outerShdw>
                </a:effectLst>
                <a:latin typeface="Arial Black" pitchFamily="34" charset="0"/>
                <a:ea typeface="+mj-ea"/>
                <a:cs typeface="+mj-cs"/>
              </a:rPr>
              <a:t>WPCF Opportunities – Energy</a:t>
            </a:r>
            <a:endParaRPr lang="en-US" sz="2400" kern="0" dirty="0">
              <a:solidFill>
                <a:srgbClr val="DDF3EA"/>
              </a:solidFill>
              <a:effectLst>
                <a:outerShdw blurRad="38100" dist="38100" dir="2700000" algn="tl">
                  <a:srgbClr val="000000"/>
                </a:outerShdw>
              </a:effectLst>
              <a:latin typeface="Arial Black" pitchFamily="34" charset="0"/>
              <a:ea typeface="+mj-ea"/>
              <a:cs typeface="+mj-cs"/>
            </a:endParaRPr>
          </a:p>
        </p:txBody>
      </p:sp>
      <p:pic>
        <p:nvPicPr>
          <p:cNvPr id="14" name="All" descr="MWMC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425"/>
            <a:ext cx="91440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 in and out"/>
          <p:cNvSpPr txBox="1">
            <a:spLocks/>
          </p:cNvSpPr>
          <p:nvPr/>
        </p:nvSpPr>
        <p:spPr bwMode="auto">
          <a:xfrm>
            <a:off x="384175" y="0"/>
            <a:ext cx="8216900" cy="923925"/>
          </a:xfrm>
          <a:prstGeom prst="rect">
            <a:avLst/>
          </a:prstGeom>
          <a:noFill/>
          <a:ln w="9525">
            <a:noFill/>
            <a:miter lim="800000"/>
            <a:headEnd/>
            <a:tailEnd/>
          </a:ln>
        </p:spPr>
        <p:txBody>
          <a:bodyPr anchor="b"/>
          <a:lstStyle/>
          <a:p>
            <a:pPr>
              <a:lnSpc>
                <a:spcPts val="3200"/>
              </a:lnSpc>
              <a:defRPr/>
            </a:pPr>
            <a:r>
              <a:rPr lang="en-US" sz="3200" kern="0" dirty="0">
                <a:solidFill>
                  <a:srgbClr val="DDF3EA"/>
                </a:solidFill>
                <a:effectLst>
                  <a:outerShdw blurRad="38100" dist="38100" dir="2700000" algn="tl">
                    <a:srgbClr val="000000"/>
                  </a:outerShdw>
                </a:effectLst>
                <a:latin typeface="Arial Black" pitchFamily="34" charset="0"/>
                <a:ea typeface="+mj-ea"/>
                <a:cs typeface="+mj-cs"/>
              </a:rPr>
              <a:t>WPCF – Inputs and Outputs</a:t>
            </a:r>
          </a:p>
        </p:txBody>
      </p:sp>
      <p:pic>
        <p:nvPicPr>
          <p:cNvPr id="24582" name="Energy" descr="Partial03.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3" y="608013"/>
            <a:ext cx="91440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8"/>
                                        </p:tgtEl>
                                      </p:cBhvr>
                                    </p:animEffect>
                                    <p:set>
                                      <p:cBhvr>
                                        <p:cTn id="10" dur="1" fill="hold">
                                          <p:stCondLst>
                                            <p:cond delay="999"/>
                                          </p:stCondLst>
                                        </p:cTn>
                                        <p:tgtEl>
                                          <p:spTgt spid="1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nodeType="afterGroup">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232229" y="0"/>
            <a:ext cx="8752114" cy="923925"/>
          </a:xfrm>
        </p:spPr>
        <p:txBody>
          <a:bodyPr/>
          <a:lstStyle/>
          <a:p>
            <a:pPr eaLnBrk="1" hangingPunct="1">
              <a:defRPr/>
            </a:pPr>
            <a:r>
              <a:rPr lang="en-US" dirty="0" smtClean="0"/>
              <a:t>OR </a:t>
            </a:r>
            <a:r>
              <a:rPr lang="en-US" dirty="0"/>
              <a:t>ACWA Energy </a:t>
            </a:r>
            <a:r>
              <a:rPr lang="en-US" dirty="0" smtClean="0"/>
              <a:t>Independence Study</a:t>
            </a:r>
          </a:p>
        </p:txBody>
      </p:sp>
      <p:pic>
        <p:nvPicPr>
          <p:cNvPr id="259077" name="Picture 9" descr="acwa-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54102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8" name="Picture 8" descr="energy_tm.gif"/>
          <p:cNvPicPr>
            <a:picLocks noChangeAspect="1"/>
          </p:cNvPicPr>
          <p:nvPr/>
        </p:nvPicPr>
        <p:blipFill>
          <a:blip r:embed="rId4">
            <a:extLst>
              <a:ext uri="{28A0092B-C50C-407E-A947-70E740481C1C}">
                <a14:useLocalDpi xmlns:a14="http://schemas.microsoft.com/office/drawing/2010/main" val="0"/>
              </a:ext>
            </a:extLst>
          </a:blip>
          <a:srcRect l="6956" t="6667" b="6667"/>
          <a:stretch>
            <a:fillRect/>
          </a:stretch>
        </p:blipFill>
        <p:spPr bwMode="auto">
          <a:xfrm>
            <a:off x="4038600" y="3962400"/>
            <a:ext cx="455295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4"/>
          <p:cNvSpPr txBox="1">
            <a:spLocks noChangeArrowheads="1"/>
          </p:cNvSpPr>
          <p:nvPr/>
        </p:nvSpPr>
        <p:spPr bwMode="auto">
          <a:xfrm>
            <a:off x="381000" y="5334000"/>
            <a:ext cx="2895600" cy="369888"/>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solidFill>
                  <a:schemeClr val="bg1"/>
                </a:solidFill>
              </a:rPr>
              <a:t>Completed in June 2008</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lIns="92075" tIns="46038" rIns="92075" bIns="46038" anchor="ctr"/>
          <a:lstStyle/>
          <a:p>
            <a:pPr eaLnBrk="1" hangingPunct="1">
              <a:defRPr/>
            </a:pPr>
            <a:r>
              <a:rPr lang="en-US" dirty="0" smtClean="0"/>
              <a:t>Approach and Scope</a:t>
            </a:r>
          </a:p>
        </p:txBody>
      </p:sp>
      <p:sp>
        <p:nvSpPr>
          <p:cNvPr id="30723" name="Rectangle 3"/>
          <p:cNvSpPr>
            <a:spLocks noGrp="1" noChangeArrowheads="1"/>
          </p:cNvSpPr>
          <p:nvPr>
            <p:ph idx="4294967295"/>
          </p:nvPr>
        </p:nvSpPr>
        <p:spPr>
          <a:xfrm>
            <a:off x="954088" y="1752600"/>
            <a:ext cx="7235825" cy="4800600"/>
          </a:xfrm>
        </p:spPr>
        <p:txBody>
          <a:bodyPr lIns="92075" tIns="46038" rIns="92075" bIns="46038"/>
          <a:lstStyle/>
          <a:p>
            <a:pPr marL="609600" indent="-609600" eaLnBrk="1" hangingPunct="1">
              <a:buFont typeface="Wingdings" pitchFamily="2" charset="2"/>
              <a:buAutoNum type="arabicPeriod"/>
            </a:pPr>
            <a:r>
              <a:rPr lang="en-US" smtClean="0"/>
              <a:t>Technical Advisory Committee Directed</a:t>
            </a:r>
          </a:p>
          <a:p>
            <a:pPr marL="609600" indent="-609600" eaLnBrk="1" hangingPunct="1">
              <a:buFont typeface="Wingdings" pitchFamily="2" charset="2"/>
              <a:buAutoNum type="arabicPeriod"/>
            </a:pPr>
            <a:r>
              <a:rPr lang="en-US" smtClean="0"/>
              <a:t>Energy Audit &amp; Energy Efficiency</a:t>
            </a:r>
          </a:p>
          <a:p>
            <a:pPr marL="609600" indent="-609600" eaLnBrk="1" hangingPunct="1">
              <a:buFont typeface="Wingdings" pitchFamily="2" charset="2"/>
              <a:buAutoNum type="arabicPeriod"/>
            </a:pPr>
            <a:r>
              <a:rPr lang="en-US" smtClean="0"/>
              <a:t>Energy Profile &amp; Net Energy Requirement</a:t>
            </a:r>
          </a:p>
          <a:p>
            <a:pPr marL="609600" indent="-609600" eaLnBrk="1" hangingPunct="1">
              <a:buFont typeface="Wingdings" pitchFamily="2" charset="2"/>
              <a:buAutoNum type="arabicPeriod"/>
            </a:pPr>
            <a:r>
              <a:rPr lang="en-US" smtClean="0"/>
              <a:t>Seven Resource Assessments</a:t>
            </a:r>
          </a:p>
          <a:p>
            <a:pPr marL="609600" indent="-609600" eaLnBrk="1" hangingPunct="1">
              <a:buFont typeface="Wingdings" pitchFamily="2" charset="2"/>
              <a:buAutoNum type="arabicPeriod"/>
            </a:pPr>
            <a:r>
              <a:rPr lang="en-US" smtClean="0"/>
              <a:t>Evaluation Criteria </a:t>
            </a:r>
          </a:p>
          <a:p>
            <a:pPr marL="609600" indent="-609600" eaLnBrk="1" hangingPunct="1">
              <a:buFont typeface="Wingdings" pitchFamily="2" charset="2"/>
              <a:buAutoNum type="arabicPeriod"/>
            </a:pPr>
            <a:r>
              <a:rPr lang="en-US" smtClean="0"/>
              <a:t>Resource Scoring</a:t>
            </a:r>
          </a:p>
          <a:p>
            <a:pPr marL="609600" indent="-609600" eaLnBrk="1" hangingPunct="1">
              <a:buFont typeface="Wingdings" pitchFamily="2" charset="2"/>
              <a:buAutoNum type="arabicPeriod"/>
            </a:pPr>
            <a:r>
              <a:rPr lang="en-US" smtClean="0"/>
              <a:t>Develop Recommendations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533400" y="0"/>
            <a:ext cx="7566025" cy="1371600"/>
          </a:xfrm>
        </p:spPr>
        <p:txBody>
          <a:bodyPr lIns="92075" tIns="46038" rIns="92075" bIns="46038" anchor="ctr"/>
          <a:lstStyle/>
          <a:p>
            <a:pPr eaLnBrk="1" hangingPunct="1">
              <a:defRPr/>
            </a:pPr>
            <a:r>
              <a:rPr lang="en-US" dirty="0" smtClean="0"/>
              <a:t>Two Demonstration Plants</a:t>
            </a:r>
          </a:p>
        </p:txBody>
      </p:sp>
      <p:sp>
        <p:nvSpPr>
          <p:cNvPr id="31747" name="Rectangle 3"/>
          <p:cNvSpPr>
            <a:spLocks noGrp="1" noChangeArrowheads="1"/>
          </p:cNvSpPr>
          <p:nvPr>
            <p:ph idx="4294967295"/>
          </p:nvPr>
        </p:nvSpPr>
        <p:spPr>
          <a:xfrm>
            <a:off x="406400" y="4267200"/>
            <a:ext cx="3708400" cy="2133600"/>
          </a:xfrm>
        </p:spPr>
        <p:txBody>
          <a:bodyPr lIns="92075" tIns="46038" rIns="92075" bIns="46038"/>
          <a:lstStyle/>
          <a:p>
            <a:pPr eaLnBrk="1" hangingPunct="1">
              <a:lnSpc>
                <a:spcPct val="90000"/>
              </a:lnSpc>
            </a:pPr>
            <a:r>
              <a:rPr lang="en-US" b="0" smtClean="0">
                <a:solidFill>
                  <a:srgbClr val="F79443"/>
                </a:solidFill>
              </a:rPr>
              <a:t>Corvallis</a:t>
            </a:r>
            <a:r>
              <a:rPr lang="en-US" smtClean="0"/>
              <a:t> </a:t>
            </a:r>
          </a:p>
          <a:p>
            <a:pPr lvl="1" eaLnBrk="1" hangingPunct="1">
              <a:lnSpc>
                <a:spcPct val="90000"/>
              </a:lnSpc>
            </a:pPr>
            <a:r>
              <a:rPr lang="en-US" smtClean="0"/>
              <a:t>9.7 MGD</a:t>
            </a:r>
          </a:p>
          <a:p>
            <a:pPr lvl="1" eaLnBrk="1" hangingPunct="1">
              <a:lnSpc>
                <a:spcPct val="90000"/>
              </a:lnSpc>
            </a:pPr>
            <a:r>
              <a:rPr lang="en-US" smtClean="0"/>
              <a:t>Served by PP&amp;L</a:t>
            </a:r>
          </a:p>
          <a:p>
            <a:pPr lvl="1" eaLnBrk="1" hangingPunct="1">
              <a:lnSpc>
                <a:spcPct val="90000"/>
              </a:lnSpc>
            </a:pPr>
            <a:r>
              <a:rPr lang="en-US" smtClean="0"/>
              <a:t>Pumped system</a:t>
            </a:r>
          </a:p>
          <a:p>
            <a:pPr lvl="1" eaLnBrk="1" hangingPunct="1">
              <a:lnSpc>
                <a:spcPct val="90000"/>
              </a:lnSpc>
            </a:pPr>
            <a:r>
              <a:rPr lang="en-US" smtClean="0"/>
              <a:t>Trickling filter system</a:t>
            </a:r>
          </a:p>
        </p:txBody>
      </p:sp>
      <p:pic>
        <p:nvPicPr>
          <p:cNvPr id="8" name="Picture 7" descr="IMG_0416.JPG"/>
          <p:cNvPicPr>
            <a:picLocks noChangeAspect="1"/>
          </p:cNvPicPr>
          <p:nvPr/>
        </p:nvPicPr>
        <p:blipFill>
          <a:blip r:embed="rId3" cstate="print"/>
          <a:stretch>
            <a:fillRect/>
          </a:stretch>
        </p:blipFill>
        <p:spPr>
          <a:xfrm>
            <a:off x="2133600" y="1752600"/>
            <a:ext cx="2463800" cy="1847850"/>
          </a:xfrm>
          <a:prstGeom prst="round2DiagRect">
            <a:avLst>
              <a:gd name="adj1" fmla="val 16667"/>
              <a:gd name="adj2" fmla="val 0"/>
            </a:avLst>
          </a:prstGeom>
          <a:ln w="88900" cap="sq">
            <a:solidFill>
              <a:schemeClr val="accent6"/>
            </a:solidFill>
            <a:miter lim="800000"/>
          </a:ln>
          <a:effectLst>
            <a:outerShdw blurRad="254000" algn="tl" rotWithShape="0">
              <a:srgbClr val="000000">
                <a:alpha val="43000"/>
              </a:srgbClr>
            </a:outerShdw>
          </a:effectLst>
        </p:spPr>
      </p:pic>
      <p:pic>
        <p:nvPicPr>
          <p:cNvPr id="9" name="Picture 8" descr="IMG_0416.JPG"/>
          <p:cNvPicPr>
            <a:picLocks noChangeAspect="1"/>
          </p:cNvPicPr>
          <p:nvPr/>
        </p:nvPicPr>
        <p:blipFill>
          <a:blip r:embed="rId4" cstate="print"/>
          <a:stretch>
            <a:fillRect/>
          </a:stretch>
        </p:blipFill>
        <p:spPr>
          <a:xfrm>
            <a:off x="4038600" y="4343400"/>
            <a:ext cx="2540000" cy="1905000"/>
          </a:xfrm>
          <a:prstGeom prst="round2DiagRect">
            <a:avLst>
              <a:gd name="adj1" fmla="val 16667"/>
              <a:gd name="adj2" fmla="val 0"/>
            </a:avLst>
          </a:prstGeom>
          <a:ln w="88900" cap="sq">
            <a:solidFill>
              <a:schemeClr val="accent6"/>
            </a:solidFill>
            <a:miter lim="800000"/>
          </a:ln>
          <a:effectLst>
            <a:outerShdw blurRad="254000" algn="tl" rotWithShape="0">
              <a:srgbClr val="000000">
                <a:alpha val="43000"/>
              </a:srgbClr>
            </a:outerShdw>
          </a:effectLst>
        </p:spPr>
      </p:pic>
      <p:sp>
        <p:nvSpPr>
          <p:cNvPr id="7" name="Rectangle 3"/>
          <p:cNvSpPr txBox="1">
            <a:spLocks noChangeArrowheads="1"/>
          </p:cNvSpPr>
          <p:nvPr/>
        </p:nvSpPr>
        <p:spPr bwMode="auto">
          <a:xfrm>
            <a:off x="4724400" y="1600200"/>
            <a:ext cx="4419600" cy="2514600"/>
          </a:xfrm>
          <a:prstGeom prst="rect">
            <a:avLst/>
          </a:prstGeom>
          <a:noFill/>
          <a:ln w="9525">
            <a:noFill/>
            <a:miter lim="800000"/>
            <a:headEnd/>
            <a:tailEnd/>
          </a:ln>
        </p:spPr>
        <p:txBody>
          <a:bodyPr lIns="92075" tIns="46038" rIns="92075" bIns="46038"/>
          <a:lstStyle/>
          <a:p>
            <a:pPr marL="520700" indent="-520700" eaLnBrk="1" hangingPunct="1">
              <a:lnSpc>
                <a:spcPct val="90000"/>
              </a:lnSpc>
              <a:spcAft>
                <a:spcPts val="900"/>
              </a:spcAft>
              <a:buClr>
                <a:srgbClr val="AEECAF"/>
              </a:buClr>
              <a:buSzPct val="110000"/>
              <a:buFont typeface="Wingdings" pitchFamily="2" charset="2"/>
              <a:buChar char=""/>
              <a:defRPr/>
            </a:pPr>
            <a:r>
              <a:rPr lang="en-US" sz="2200" dirty="0">
                <a:solidFill>
                  <a:srgbClr val="F79443"/>
                </a:solidFill>
                <a:latin typeface="+mn-lt"/>
              </a:rPr>
              <a:t>Gresham </a:t>
            </a:r>
          </a:p>
          <a:p>
            <a:pPr marL="685800" lvl="1" indent="-393700" eaLnBrk="1" hangingPunct="1">
              <a:lnSpc>
                <a:spcPct val="90000"/>
              </a:lnSpc>
              <a:spcAft>
                <a:spcPts val="900"/>
              </a:spcAft>
              <a:buClr>
                <a:srgbClr val="FFC000"/>
              </a:buClr>
              <a:buSzPct val="80000"/>
              <a:buFont typeface="Wingdings" pitchFamily="2" charset="2"/>
              <a:buChar char=""/>
              <a:defRPr/>
            </a:pPr>
            <a:r>
              <a:rPr lang="en-US" sz="2000" b="1" dirty="0">
                <a:solidFill>
                  <a:schemeClr val="bg1"/>
                </a:solidFill>
                <a:latin typeface="+mn-lt"/>
              </a:rPr>
              <a:t>20 MGD</a:t>
            </a:r>
          </a:p>
          <a:p>
            <a:pPr marL="685800" lvl="1" indent="-393700" eaLnBrk="1" hangingPunct="1">
              <a:lnSpc>
                <a:spcPct val="90000"/>
              </a:lnSpc>
              <a:spcAft>
                <a:spcPts val="900"/>
              </a:spcAft>
              <a:buClr>
                <a:srgbClr val="FFC000"/>
              </a:buClr>
              <a:buSzPct val="80000"/>
              <a:buFont typeface="Wingdings" pitchFamily="2" charset="2"/>
              <a:buChar char=""/>
              <a:defRPr/>
            </a:pPr>
            <a:r>
              <a:rPr lang="en-US" sz="2000" b="1" dirty="0">
                <a:solidFill>
                  <a:schemeClr val="bg1"/>
                </a:solidFill>
                <a:latin typeface="+mn-lt"/>
              </a:rPr>
              <a:t>Served by PGE</a:t>
            </a:r>
          </a:p>
          <a:p>
            <a:pPr marL="685800" lvl="1" indent="-393700" eaLnBrk="1" hangingPunct="1">
              <a:lnSpc>
                <a:spcPct val="90000"/>
              </a:lnSpc>
              <a:spcAft>
                <a:spcPts val="900"/>
              </a:spcAft>
              <a:buClr>
                <a:srgbClr val="FFC000"/>
              </a:buClr>
              <a:buSzPct val="80000"/>
              <a:buFont typeface="Wingdings" pitchFamily="2" charset="2"/>
              <a:buChar char=""/>
              <a:defRPr/>
            </a:pPr>
            <a:r>
              <a:rPr lang="en-US" sz="2000" b="1" dirty="0">
                <a:solidFill>
                  <a:schemeClr val="bg1"/>
                </a:solidFill>
                <a:latin typeface="+mn-lt"/>
              </a:rPr>
              <a:t>Gravity fed system</a:t>
            </a:r>
          </a:p>
          <a:p>
            <a:pPr marL="685800" lvl="1" indent="-393700" eaLnBrk="1" hangingPunct="1">
              <a:lnSpc>
                <a:spcPct val="90000"/>
              </a:lnSpc>
              <a:spcAft>
                <a:spcPts val="900"/>
              </a:spcAft>
              <a:buClr>
                <a:srgbClr val="FFC000"/>
              </a:buClr>
              <a:buSzPct val="80000"/>
              <a:buFont typeface="Wingdings" pitchFamily="2" charset="2"/>
              <a:buChar char=""/>
              <a:defRPr/>
            </a:pPr>
            <a:r>
              <a:rPr lang="en-US" sz="2000" b="1" dirty="0">
                <a:solidFill>
                  <a:schemeClr val="bg1"/>
                </a:solidFill>
                <a:latin typeface="+mn-lt"/>
              </a:rPr>
              <a:t>Activated sludge system</a:t>
            </a:r>
          </a:p>
          <a:p>
            <a:pPr marL="685800" lvl="1" indent="-393700" eaLnBrk="1" hangingPunct="1">
              <a:lnSpc>
                <a:spcPct val="90000"/>
              </a:lnSpc>
              <a:spcAft>
                <a:spcPts val="900"/>
              </a:spcAft>
              <a:buClr>
                <a:srgbClr val="FFC000"/>
              </a:buClr>
              <a:buSzPct val="80000"/>
              <a:buFont typeface="Wingdings" pitchFamily="2" charset="2"/>
              <a:buChar char=""/>
              <a:defRPr/>
            </a:pPr>
            <a:r>
              <a:rPr lang="en-US" sz="2000" b="1" dirty="0">
                <a:solidFill>
                  <a:schemeClr val="bg1"/>
                </a:solidFill>
                <a:latin typeface="+mn-lt"/>
              </a:rPr>
              <a:t>Cogen using digester gas</a:t>
            </a:r>
          </a:p>
          <a:p>
            <a:pPr marL="685800" lvl="1" indent="-393700" eaLnBrk="1" hangingPunct="1">
              <a:lnSpc>
                <a:spcPct val="90000"/>
              </a:lnSpc>
              <a:spcAft>
                <a:spcPts val="900"/>
              </a:spcAft>
              <a:buClr>
                <a:srgbClr val="FFC000"/>
              </a:buClr>
              <a:buSzPct val="80000"/>
              <a:buFont typeface="Wingdings" pitchFamily="2" charset="2"/>
              <a:buChar char=""/>
              <a:defRPr/>
            </a:pPr>
            <a:endParaRPr lang="en-US" sz="2000" b="1" dirty="0">
              <a:solidFill>
                <a:schemeClr val="bg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Title 45"/>
          <p:cNvSpPr>
            <a:spLocks noGrp="1"/>
          </p:cNvSpPr>
          <p:nvPr>
            <p:ph type="title" idx="4294967295"/>
          </p:nvPr>
        </p:nvSpPr>
        <p:spPr/>
        <p:txBody>
          <a:bodyPr lIns="92075" tIns="46038" rIns="92075" bIns="46038" anchor="ctr"/>
          <a:lstStyle/>
          <a:p>
            <a:pPr eaLnBrk="1" hangingPunct="1">
              <a:defRPr/>
            </a:pPr>
            <a:r>
              <a:rPr lang="en-US" sz="3600" dirty="0" smtClean="0">
                <a:solidFill>
                  <a:srgbClr val="F79443"/>
                </a:solidFill>
              </a:rPr>
              <a:t>Levelized Costs</a:t>
            </a:r>
          </a:p>
        </p:txBody>
      </p:sp>
      <p:graphicFrame>
        <p:nvGraphicFramePr>
          <p:cNvPr id="281649" name="Group 49"/>
          <p:cNvGraphicFramePr>
            <a:graphicFrameLocks noGrp="1"/>
          </p:cNvGraphicFramePr>
          <p:nvPr>
            <p:ph idx="4294967295"/>
          </p:nvPr>
        </p:nvGraphicFramePr>
        <p:xfrm>
          <a:off x="838200" y="1371600"/>
          <a:ext cx="7467600" cy="4968878"/>
        </p:xfrm>
        <a:graphic>
          <a:graphicData uri="http://schemas.openxmlformats.org/drawingml/2006/table">
            <a:tbl>
              <a:tblPr/>
              <a:tblGrid>
                <a:gridCol w="3886200"/>
                <a:gridCol w="3581400"/>
              </a:tblGrid>
              <a:tr h="945001">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endParaRPr kumimoji="0" lang="en-US" sz="2800" b="0" i="0" u="none" strike="noStrike" cap="none" normalizeH="0" baseline="0" dirty="0" smtClean="0">
                        <a:ln>
                          <a:noFill/>
                        </a:ln>
                        <a:solidFill>
                          <a:schemeClr val="tx1"/>
                        </a:solidFill>
                        <a:effectLst/>
                        <a:latin typeface="Tahoma" pitchFamily="34" charset="0"/>
                        <a:cs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latin typeface="Tahoma" pitchFamily="34" charset="0"/>
                          <a:cs typeface="Arial" charset="0"/>
                        </a:rPr>
                        <a:t>Resource</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latin typeface="Tahoma" pitchFamily="34" charset="0"/>
                          <a:cs typeface="Arial" charset="0"/>
                        </a:rPr>
                        <a:t>Life Cycle Cost</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latin typeface="Tahoma" pitchFamily="34" charset="0"/>
                          <a:cs typeface="Arial" charset="0"/>
                        </a:rPr>
                        <a:t>(cents/kWh)</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r>
              <a:tr h="36580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FOG &amp; Food Waste</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-9.5</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580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IC Engines</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2.9</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580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PP&amp;L</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4.4</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580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Microturbines</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4.9</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580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PGE</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6.8</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580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Fuel Cells</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7.9</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580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Micro-Hydro #1 (35kW)</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15.4</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580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Small Wind #2 (100 kW)</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16.5</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580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Small Wind #1 (10 kW)</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19.0</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580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Solar PV</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36.5</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580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Micro-Hydro #2 (5 kWx5)</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111.8</a:t>
                      </a:r>
                    </a:p>
                  </a:txBody>
                  <a:tcPr marL="88827" marR="8882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90513" y="0"/>
            <a:ext cx="8853487" cy="1295400"/>
          </a:xfrm>
        </p:spPr>
        <p:txBody>
          <a:bodyPr lIns="92075" tIns="46038" rIns="92075" bIns="46038" anchor="ctr"/>
          <a:lstStyle/>
          <a:p>
            <a:pPr eaLnBrk="1" hangingPunct="1">
              <a:defRPr/>
            </a:pPr>
            <a:r>
              <a:rPr lang="en-US" dirty="0" smtClean="0"/>
              <a:t>Renewable Resource Assessments</a:t>
            </a:r>
          </a:p>
        </p:txBody>
      </p:sp>
      <p:sp>
        <p:nvSpPr>
          <p:cNvPr id="277507" name="Rectangle 3"/>
          <p:cNvSpPr>
            <a:spLocks noGrp="1" noChangeArrowheads="1"/>
          </p:cNvSpPr>
          <p:nvPr>
            <p:ph idx="4294967295"/>
          </p:nvPr>
        </p:nvSpPr>
        <p:spPr>
          <a:xfrm>
            <a:off x="152400" y="1676400"/>
            <a:ext cx="8991600" cy="4572000"/>
          </a:xfrm>
        </p:spPr>
        <p:txBody>
          <a:bodyPr lIns="92075" tIns="46038" rIns="92075" bIns="46038"/>
          <a:lstStyle/>
          <a:p>
            <a:pPr marL="395288" indent="1588" eaLnBrk="1" hangingPunct="1">
              <a:buFont typeface="Wingdings" pitchFamily="2" charset="2"/>
              <a:buNone/>
              <a:defRPr/>
            </a:pPr>
            <a:r>
              <a:rPr lang="en-US" sz="3600" dirty="0" smtClean="0"/>
              <a:t>Resources Evaluated</a:t>
            </a:r>
            <a:r>
              <a:rPr lang="en-US" dirty="0" smtClean="0"/>
              <a:t>:</a:t>
            </a:r>
          </a:p>
          <a:p>
            <a:pPr marL="911225" lvl="1" indent="-400050" eaLnBrk="1" hangingPunct="1">
              <a:buSzPct val="85000"/>
              <a:buFont typeface="Arial" charset="0"/>
              <a:buAutoNum type="arabicPeriod"/>
              <a:defRPr/>
            </a:pPr>
            <a:r>
              <a:rPr lang="en-US" sz="2800" dirty="0" smtClean="0">
                <a:solidFill>
                  <a:srgbClr val="FF6600"/>
                </a:solidFill>
              </a:rPr>
              <a:t>Fuel</a:t>
            </a:r>
            <a:r>
              <a:rPr lang="en-US" sz="2800" dirty="0" smtClean="0"/>
              <a:t> </a:t>
            </a:r>
            <a:r>
              <a:rPr lang="en-US" sz="2800" dirty="0" smtClean="0">
                <a:solidFill>
                  <a:srgbClr val="FF6600"/>
                </a:solidFill>
              </a:rPr>
              <a:t>Cells</a:t>
            </a:r>
            <a:r>
              <a:rPr lang="en-US" sz="2800" dirty="0" smtClean="0"/>
              <a:t> using digester gas</a:t>
            </a:r>
          </a:p>
          <a:p>
            <a:pPr marL="911225" lvl="1" indent="-400050" eaLnBrk="1" hangingPunct="1">
              <a:buSzPct val="85000"/>
              <a:buFont typeface="Arial" charset="0"/>
              <a:buAutoNum type="arabicPeriod"/>
              <a:defRPr/>
            </a:pPr>
            <a:r>
              <a:rPr lang="en-US" sz="2800" dirty="0" smtClean="0">
                <a:solidFill>
                  <a:srgbClr val="FF6600"/>
                </a:solidFill>
              </a:rPr>
              <a:t>IC Engines </a:t>
            </a:r>
            <a:r>
              <a:rPr lang="en-US" sz="2800" dirty="0" smtClean="0"/>
              <a:t>using  digester gas</a:t>
            </a:r>
          </a:p>
          <a:p>
            <a:pPr marL="911225" lvl="1" indent="-400050" eaLnBrk="1" hangingPunct="1">
              <a:buSzPct val="85000"/>
              <a:buFont typeface="Arial" charset="0"/>
              <a:buAutoNum type="arabicPeriod"/>
              <a:defRPr/>
            </a:pPr>
            <a:r>
              <a:rPr lang="en-US" sz="2800" dirty="0" smtClean="0">
                <a:solidFill>
                  <a:srgbClr val="FF6600"/>
                </a:solidFill>
              </a:rPr>
              <a:t>Microturbines</a:t>
            </a:r>
            <a:r>
              <a:rPr lang="en-US" sz="2800" dirty="0" smtClean="0"/>
              <a:t> using digester gas </a:t>
            </a:r>
          </a:p>
          <a:p>
            <a:pPr marL="911225" lvl="1" indent="-400050" eaLnBrk="1" hangingPunct="1">
              <a:buSzPct val="85000"/>
              <a:buFont typeface="Arial" charset="0"/>
              <a:buAutoNum type="arabicPeriod"/>
              <a:defRPr/>
            </a:pPr>
            <a:r>
              <a:rPr lang="en-US" sz="2800" dirty="0" smtClean="0">
                <a:solidFill>
                  <a:srgbClr val="FF6600"/>
                </a:solidFill>
              </a:rPr>
              <a:t>Micro-Hydro</a:t>
            </a:r>
          </a:p>
          <a:p>
            <a:pPr marL="911225" lvl="1" indent="-400050" eaLnBrk="1" hangingPunct="1">
              <a:buSzPct val="85000"/>
              <a:buFont typeface="Arial" charset="0"/>
              <a:buAutoNum type="arabicPeriod"/>
              <a:defRPr/>
            </a:pPr>
            <a:r>
              <a:rPr lang="en-US" sz="2800" dirty="0" smtClean="0">
                <a:solidFill>
                  <a:srgbClr val="FF6600"/>
                </a:solidFill>
              </a:rPr>
              <a:t>Solar Photovoltaic </a:t>
            </a:r>
          </a:p>
          <a:p>
            <a:pPr marL="911225" lvl="1" indent="-400050" eaLnBrk="1" hangingPunct="1">
              <a:buSzPct val="85000"/>
              <a:buFont typeface="Arial" charset="0"/>
              <a:buAutoNum type="arabicPeriod"/>
              <a:defRPr/>
            </a:pPr>
            <a:r>
              <a:rPr lang="en-US" sz="2800" dirty="0" smtClean="0">
                <a:solidFill>
                  <a:srgbClr val="FF6600"/>
                </a:solidFill>
              </a:rPr>
              <a:t>Small Wind</a:t>
            </a:r>
          </a:p>
          <a:p>
            <a:pPr marL="911225" lvl="1" indent="-400050" eaLnBrk="1" hangingPunct="1">
              <a:buSzPct val="85000"/>
              <a:buFont typeface="Arial" charset="0"/>
              <a:buAutoNum type="arabicPeriod"/>
              <a:defRPr/>
            </a:pPr>
            <a:r>
              <a:rPr lang="en-US" sz="2800" dirty="0" smtClean="0">
                <a:solidFill>
                  <a:srgbClr val="FF6600"/>
                </a:solidFill>
              </a:rPr>
              <a:t>FOG &amp; Food Waste </a:t>
            </a:r>
            <a:r>
              <a:rPr lang="en-US" sz="2800" dirty="0" smtClean="0"/>
              <a:t>to increase digester gas</a:t>
            </a:r>
          </a:p>
          <a:p>
            <a:pPr marL="917575" lvl="1" indent="-401638" eaLnBrk="1" hangingPunct="1">
              <a:buSzPct val="85000"/>
              <a:buFont typeface="+mj-lt"/>
              <a:buAutoNum type="arabicPeriod"/>
              <a:defRPr/>
            </a:pPr>
            <a:r>
              <a:rPr lang="en-US" sz="2800" dirty="0" smtClean="0">
                <a:solidFill>
                  <a:srgbClr val="FFFF00"/>
                </a:solidFill>
              </a:rPr>
              <a:t>Renewable Purchases and RECs</a:t>
            </a:r>
            <a:endParaRPr lang="en-US" sz="3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6883" name="Group 83"/>
          <p:cNvGraphicFramePr>
            <a:graphicFrameLocks noGrp="1"/>
          </p:cNvGraphicFramePr>
          <p:nvPr>
            <p:ph idx="1"/>
          </p:nvPr>
        </p:nvGraphicFramePr>
        <p:xfrm>
          <a:off x="588963" y="1597025"/>
          <a:ext cx="7772400" cy="4191002"/>
        </p:xfrm>
        <a:graphic>
          <a:graphicData uri="http://schemas.openxmlformats.org/drawingml/2006/table">
            <a:tbl>
              <a:tblPr/>
              <a:tblGrid>
                <a:gridCol w="5757333"/>
                <a:gridCol w="2015067"/>
              </a:tblGrid>
              <a:tr h="5999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1" i="0" u="none" strike="noStrike" cap="none" normalizeH="0" baseline="0" dirty="0" smtClean="0">
                          <a:ln>
                            <a:noFill/>
                          </a:ln>
                          <a:solidFill>
                            <a:srgbClr val="000000"/>
                          </a:solidFill>
                          <a:effectLst/>
                          <a:latin typeface="Tahoma" pitchFamily="34" charset="0"/>
                        </a:rPr>
                        <a:t>Evaluation Criteria</a:t>
                      </a:r>
                    </a:p>
                  </a:txBody>
                  <a:tcPr marL="86360" marR="863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D4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1" i="0" u="none" strike="noStrike" cap="none" normalizeH="0" baseline="0" dirty="0" smtClean="0">
                          <a:ln>
                            <a:noFill/>
                          </a:ln>
                          <a:solidFill>
                            <a:srgbClr val="000000"/>
                          </a:solidFill>
                          <a:effectLst/>
                          <a:latin typeface="Tahoma" pitchFamily="34" charset="0"/>
                        </a:rPr>
                        <a:t>Points</a:t>
                      </a:r>
                    </a:p>
                  </a:txBody>
                  <a:tcPr marL="86360" marR="863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D43"/>
                    </a:solidFill>
                  </a:tcPr>
                </a:tc>
              </a:tr>
              <a:tr h="4773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Cost</a:t>
                      </a:r>
                    </a:p>
                  </a:txBody>
                  <a:tcPr marL="86360" marR="863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50</a:t>
                      </a:r>
                    </a:p>
                  </a:txBody>
                  <a:tcPr marL="86360" marR="863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5027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Environmental Impacts</a:t>
                      </a:r>
                    </a:p>
                  </a:txBody>
                  <a:tcPr marL="86360" marR="863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20</a:t>
                      </a:r>
                    </a:p>
                  </a:txBody>
                  <a:tcPr marL="86360" marR="863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5745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Technical Maturity &amp; Reliability</a:t>
                      </a:r>
                    </a:p>
                  </a:txBody>
                  <a:tcPr marL="86360" marR="863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10</a:t>
                      </a:r>
                    </a:p>
                  </a:txBody>
                  <a:tcPr marL="86360" marR="863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4309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GHG Impacts</a:t>
                      </a:r>
                    </a:p>
                  </a:txBody>
                  <a:tcPr marL="86360" marR="863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5</a:t>
                      </a:r>
                    </a:p>
                  </a:txBody>
                  <a:tcPr marL="86360" marR="863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5027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Political &amp; Community Impacts</a:t>
                      </a:r>
                    </a:p>
                  </a:txBody>
                  <a:tcPr marL="86360" marR="863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5</a:t>
                      </a:r>
                    </a:p>
                  </a:txBody>
                  <a:tcPr marL="86360" marR="863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5027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Operational Impacts</a:t>
                      </a:r>
                    </a:p>
                  </a:txBody>
                  <a:tcPr marL="86360" marR="863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5</a:t>
                      </a:r>
                    </a:p>
                  </a:txBody>
                  <a:tcPr marL="86360" marR="863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5999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Adequate Size</a:t>
                      </a:r>
                    </a:p>
                  </a:txBody>
                  <a:tcPr marL="86360" marR="863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smtClean="0">
                          <a:ln>
                            <a:noFill/>
                          </a:ln>
                          <a:solidFill>
                            <a:srgbClr val="000000"/>
                          </a:solidFill>
                          <a:effectLst/>
                          <a:latin typeface="Tahoma" pitchFamily="34" charset="0"/>
                        </a:rPr>
                        <a:t>5</a:t>
                      </a:r>
                    </a:p>
                  </a:txBody>
                  <a:tcPr marL="86360" marR="863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sp>
        <p:nvSpPr>
          <p:cNvPr id="37" name="Title 36"/>
          <p:cNvSpPr>
            <a:spLocks noGrp="1"/>
          </p:cNvSpPr>
          <p:nvPr>
            <p:ph type="title"/>
          </p:nvPr>
        </p:nvSpPr>
        <p:spPr>
          <a:xfrm>
            <a:off x="533400" y="0"/>
            <a:ext cx="7566025" cy="928688"/>
          </a:xfrm>
        </p:spPr>
        <p:txBody>
          <a:bodyPr/>
          <a:lstStyle/>
          <a:p>
            <a:pPr eaLnBrk="1" hangingPunct="1">
              <a:defRPr/>
            </a:pPr>
            <a:r>
              <a:rPr lang="en-US" dirty="0" smtClean="0"/>
              <a:t>Evaluation Criteria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81000" y="0"/>
            <a:ext cx="8661400" cy="1509486"/>
          </a:xfrm>
        </p:spPr>
        <p:txBody>
          <a:bodyPr/>
          <a:lstStyle/>
          <a:p>
            <a:pPr eaLnBrk="1" hangingPunct="1">
              <a:defRPr/>
            </a:pPr>
            <a:r>
              <a:rPr lang="en-US" dirty="0" smtClean="0"/>
              <a:t>Energy Independence Project</a:t>
            </a:r>
            <a:br>
              <a:rPr lang="en-US" dirty="0" smtClean="0"/>
            </a:br>
            <a:r>
              <a:rPr lang="en-US" sz="2800" dirty="0" smtClean="0"/>
              <a:t>Alan Zelenka, Kennedy/Jenks Consultants</a:t>
            </a:r>
          </a:p>
        </p:txBody>
      </p:sp>
      <p:pic>
        <p:nvPicPr>
          <p:cNvPr id="259077" name="Picture 9" descr="acwa-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54102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8" name="Picture 8" descr="energy_tm.gif"/>
          <p:cNvPicPr>
            <a:picLocks noChangeAspect="1"/>
          </p:cNvPicPr>
          <p:nvPr/>
        </p:nvPicPr>
        <p:blipFill>
          <a:blip r:embed="rId4">
            <a:extLst>
              <a:ext uri="{28A0092B-C50C-407E-A947-70E740481C1C}">
                <a14:useLocalDpi xmlns:a14="http://schemas.microsoft.com/office/drawing/2010/main" val="0"/>
              </a:ext>
            </a:extLst>
          </a:blip>
          <a:srcRect l="6956" t="6667" b="6667"/>
          <a:stretch>
            <a:fillRect/>
          </a:stretch>
        </p:blipFill>
        <p:spPr bwMode="auto">
          <a:xfrm>
            <a:off x="4038600" y="3962400"/>
            <a:ext cx="455295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a:off x="381000" y="5334000"/>
            <a:ext cx="2895600" cy="369888"/>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solidFill>
                  <a:schemeClr val="bg1"/>
                </a:solidFill>
              </a:rPr>
              <a:t>Completed in June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9077"/>
                                        </p:tgtEl>
                                        <p:attrNameLst>
                                          <p:attrName>style.visibility</p:attrName>
                                        </p:attrNameLst>
                                      </p:cBhvr>
                                      <p:to>
                                        <p:strVal val="visible"/>
                                      </p:to>
                                    </p:set>
                                    <p:animEffect transition="in" filter="dissolve">
                                      <p:cBhvr>
                                        <p:cTn id="7" dur="500"/>
                                        <p:tgtEl>
                                          <p:spTgt spid="259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9078"/>
                                        </p:tgtEl>
                                        <p:attrNameLst>
                                          <p:attrName>style.visibility</p:attrName>
                                        </p:attrNameLst>
                                      </p:cBhvr>
                                      <p:to>
                                        <p:strVal val="visible"/>
                                      </p:to>
                                    </p:set>
                                    <p:animEffect transition="in" filter="dissolve">
                                      <p:cBhvr>
                                        <p:cTn id="12" dur="500"/>
                                        <p:tgtEl>
                                          <p:spTgt spid="259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p:txBody>
          <a:bodyPr lIns="92075" tIns="46038" rIns="92075" bIns="46038" anchor="ctr"/>
          <a:lstStyle/>
          <a:p>
            <a:pPr eaLnBrk="1" hangingPunct="1">
              <a:defRPr/>
            </a:pPr>
            <a:r>
              <a:rPr lang="en-US" sz="3600" dirty="0" smtClean="0">
                <a:solidFill>
                  <a:srgbClr val="F79443"/>
                </a:solidFill>
              </a:rPr>
              <a:t>Cost</a:t>
            </a:r>
          </a:p>
        </p:txBody>
      </p:sp>
      <p:sp>
        <p:nvSpPr>
          <p:cNvPr id="35843" name="Rectangle 3"/>
          <p:cNvSpPr>
            <a:spLocks noGrp="1" noChangeArrowheads="1"/>
          </p:cNvSpPr>
          <p:nvPr>
            <p:ph idx="4294967295"/>
          </p:nvPr>
        </p:nvSpPr>
        <p:spPr>
          <a:xfrm>
            <a:off x="609600" y="1524000"/>
            <a:ext cx="7772400" cy="4491038"/>
          </a:xfrm>
        </p:spPr>
        <p:txBody>
          <a:bodyPr lIns="92075" tIns="46038" rIns="92075" bIns="46038"/>
          <a:lstStyle/>
          <a:p>
            <a:pPr eaLnBrk="1" hangingPunct="1"/>
            <a:r>
              <a:rPr lang="en-US" smtClean="0"/>
              <a:t>Costs derived for each resource option:</a:t>
            </a:r>
          </a:p>
          <a:p>
            <a:pPr lvl="1" eaLnBrk="1" hangingPunct="1"/>
            <a:r>
              <a:rPr lang="en-US" smtClean="0"/>
              <a:t>Equipment &amp; Engineering Cost</a:t>
            </a:r>
          </a:p>
          <a:p>
            <a:pPr lvl="1" eaLnBrk="1" hangingPunct="1"/>
            <a:r>
              <a:rPr lang="en-US" smtClean="0"/>
              <a:t>Total Installed Cost </a:t>
            </a:r>
          </a:p>
          <a:p>
            <a:pPr lvl="1" eaLnBrk="1" hangingPunct="1"/>
            <a:r>
              <a:rPr lang="en-US" smtClean="0"/>
              <a:t>Starting O&amp;M Cost</a:t>
            </a:r>
          </a:p>
          <a:p>
            <a:pPr lvl="1" eaLnBrk="1" hangingPunct="1"/>
            <a:r>
              <a:rPr lang="en-US" smtClean="0"/>
              <a:t>Less Incentives</a:t>
            </a:r>
          </a:p>
          <a:p>
            <a:pPr lvl="1" eaLnBrk="1" hangingPunct="1"/>
            <a:r>
              <a:rPr lang="en-US" smtClean="0"/>
              <a:t>Net Capital Cost </a:t>
            </a:r>
          </a:p>
          <a:p>
            <a:pPr lvl="1" eaLnBrk="1" hangingPunct="1"/>
            <a:r>
              <a:rPr lang="en-US" smtClean="0"/>
              <a:t>First Year Cost </a:t>
            </a:r>
          </a:p>
          <a:p>
            <a:pPr lvl="1" eaLnBrk="1" hangingPunct="1"/>
            <a:r>
              <a:rPr lang="en-US" smtClean="0"/>
              <a:t>10 Year Average Cost </a:t>
            </a:r>
          </a:p>
          <a:p>
            <a:pPr lvl="1" eaLnBrk="1" hangingPunct="1"/>
            <a:r>
              <a:rPr lang="en-US" smtClean="0"/>
              <a:t>Life Cycle Cost </a:t>
            </a:r>
          </a:p>
          <a:p>
            <a:pPr lvl="1" eaLnBrk="1" hangingPunct="1"/>
            <a:r>
              <a:rPr lang="en-US" smtClean="0"/>
              <a:t>Utility Cost </a:t>
            </a:r>
          </a:p>
        </p:txBody>
      </p:sp>
      <p:pic>
        <p:nvPicPr>
          <p:cNvPr id="99332" name="Picture 4" descr="C:\Program Files\Microsoft Office\MEDIA\CAGCAT10\j0222015.wmf"/>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5144058" y="2819400"/>
            <a:ext cx="3037080" cy="304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lIns="92075" tIns="46038" rIns="92075" bIns="46038" anchor="ctr"/>
          <a:lstStyle/>
          <a:p>
            <a:pPr eaLnBrk="1" hangingPunct="1">
              <a:defRPr/>
            </a:pPr>
            <a:r>
              <a:rPr lang="en-US" sz="3600" dirty="0" smtClean="0">
                <a:solidFill>
                  <a:srgbClr val="F79443"/>
                </a:solidFill>
              </a:rPr>
              <a:t>Summary Costs</a:t>
            </a:r>
          </a:p>
        </p:txBody>
      </p:sp>
      <p:graphicFrame>
        <p:nvGraphicFramePr>
          <p:cNvPr id="280737" name="Group 161"/>
          <p:cNvGraphicFramePr>
            <a:graphicFrameLocks noGrp="1"/>
          </p:cNvGraphicFramePr>
          <p:nvPr>
            <p:ph idx="4294967295"/>
          </p:nvPr>
        </p:nvGraphicFramePr>
        <p:xfrm>
          <a:off x="381000" y="1752600"/>
          <a:ext cx="8305800" cy="4757737"/>
        </p:xfrm>
        <a:graphic>
          <a:graphicData uri="http://schemas.openxmlformats.org/drawingml/2006/table">
            <a:tbl>
              <a:tblPr/>
              <a:tblGrid>
                <a:gridCol w="1676400"/>
                <a:gridCol w="609600"/>
                <a:gridCol w="457200"/>
                <a:gridCol w="985838"/>
                <a:gridCol w="995362"/>
                <a:gridCol w="990600"/>
                <a:gridCol w="838200"/>
                <a:gridCol w="685800"/>
                <a:gridCol w="533400"/>
                <a:gridCol w="533400"/>
              </a:tblGrid>
              <a:tr h="965328">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charset="0"/>
                          <a:cs typeface="Arial" charset="0"/>
                        </a:rPr>
                        <a:t>Resource</a:t>
                      </a:r>
                      <a:endParaRPr kumimoji="0" lang="en-US" sz="1500" b="1" i="0" u="none" strike="noStrike" cap="none" normalizeH="0" baseline="0" dirty="0" smtClean="0">
                        <a:ln>
                          <a:noFill/>
                        </a:ln>
                        <a:solidFill>
                          <a:srgbClr val="000000"/>
                        </a:solidFill>
                        <a:effectLst/>
                        <a:latin typeface="Arial" charset="0"/>
                        <a:cs typeface="Arial" charset="0"/>
                      </a:endParaRP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Unit Size (KW)</a:t>
                      </a:r>
                      <a:endParaRPr kumimoji="0" lang="en-US" sz="1000" b="1" i="0" u="none" strike="noStrike" cap="none" normalizeH="0" baseline="0" dirty="0" smtClean="0">
                        <a:ln>
                          <a:noFill/>
                        </a:ln>
                        <a:solidFill>
                          <a:srgbClr val="000000"/>
                        </a:solidFill>
                        <a:effectLst/>
                        <a:latin typeface="Arial" charset="0"/>
                        <a:cs typeface="Arial" charset="0"/>
                      </a:endParaRPr>
                    </a:p>
                  </a:txBody>
                  <a:tcPr marL="87167" marR="87167" marT="45726" marB="45726" vert="eaVert"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O&amp;M Cost</a:t>
                      </a:r>
                    </a:p>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 (cents/KWh)</a:t>
                      </a:r>
                      <a:endParaRPr kumimoji="0" lang="en-US" sz="1000" b="1" i="0" u="none" strike="noStrike" cap="none" normalizeH="0" baseline="0" dirty="0" smtClean="0">
                        <a:ln>
                          <a:noFill/>
                        </a:ln>
                        <a:solidFill>
                          <a:srgbClr val="000000"/>
                        </a:solidFill>
                        <a:effectLst/>
                        <a:latin typeface="Arial" charset="0"/>
                        <a:cs typeface="Arial" charset="0"/>
                      </a:endParaRPr>
                    </a:p>
                  </a:txBody>
                  <a:tcPr marL="87167" marR="87167" marT="45726" marB="45726" vert="eaVert"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Equipment</a:t>
                      </a:r>
                    </a:p>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 Cost ($)</a:t>
                      </a:r>
                      <a:endParaRPr kumimoji="0" lang="en-US" sz="1000" b="1" i="0" u="none" strike="noStrike" cap="none" normalizeH="0" baseline="0" dirty="0" smtClean="0">
                        <a:ln>
                          <a:noFill/>
                        </a:ln>
                        <a:solidFill>
                          <a:srgbClr val="000000"/>
                        </a:solidFill>
                        <a:effectLst/>
                        <a:latin typeface="Arial" charset="0"/>
                        <a:cs typeface="Arial" charset="0"/>
                      </a:endParaRPr>
                    </a:p>
                  </a:txBody>
                  <a:tcPr marL="87167" marR="87167" marT="45726" marB="45726" vert="eaVert"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Installed</a:t>
                      </a:r>
                    </a:p>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 Total Cost ($)</a:t>
                      </a:r>
                      <a:endParaRPr kumimoji="0" lang="en-US" sz="1000" b="1" i="0" u="none" strike="noStrike" cap="none" normalizeH="0" baseline="0" dirty="0" smtClean="0">
                        <a:ln>
                          <a:noFill/>
                        </a:ln>
                        <a:solidFill>
                          <a:srgbClr val="000000"/>
                        </a:solidFill>
                        <a:effectLst/>
                        <a:latin typeface="Arial" charset="0"/>
                        <a:cs typeface="Arial" charset="0"/>
                      </a:endParaRPr>
                    </a:p>
                  </a:txBody>
                  <a:tcPr marL="87167" marR="87167" marT="45726" marB="45726" vert="eaVert"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1st Yr Incentive</a:t>
                      </a:r>
                    </a:p>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Value ($)</a:t>
                      </a:r>
                      <a:endParaRPr kumimoji="0" lang="en-US" sz="1000" b="1" i="0" u="none" strike="noStrike" cap="none" normalizeH="0" baseline="0" dirty="0" smtClean="0">
                        <a:ln>
                          <a:noFill/>
                        </a:ln>
                        <a:solidFill>
                          <a:srgbClr val="000000"/>
                        </a:solidFill>
                        <a:effectLst/>
                        <a:latin typeface="Arial" charset="0"/>
                        <a:cs typeface="Arial" charset="0"/>
                      </a:endParaRPr>
                    </a:p>
                  </a:txBody>
                  <a:tcPr marL="87167" marR="87167" marT="45726" marB="45726" vert="eaVert"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Net Capital Cost</a:t>
                      </a:r>
                      <a:endParaRPr kumimoji="0" lang="en-US" sz="1000" b="1" i="0" u="none" strike="noStrike" cap="none" normalizeH="0" baseline="0" dirty="0" smtClean="0">
                        <a:ln>
                          <a:noFill/>
                        </a:ln>
                        <a:solidFill>
                          <a:srgbClr val="000000"/>
                        </a:solidFill>
                        <a:effectLst/>
                        <a:latin typeface="Arial" charset="0"/>
                        <a:cs typeface="Arial" charset="0"/>
                      </a:endParaRPr>
                    </a:p>
                  </a:txBody>
                  <a:tcPr marL="87167" marR="87167" marT="45726" marB="45726" vert="eaVert"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1st Year Cost</a:t>
                      </a:r>
                      <a:endParaRPr kumimoji="0" lang="en-US" sz="1000" b="1" i="0" u="none" strike="noStrike" cap="none" normalizeH="0" baseline="0" dirty="0" smtClean="0">
                        <a:ln>
                          <a:noFill/>
                        </a:ln>
                        <a:solidFill>
                          <a:srgbClr val="000000"/>
                        </a:solidFill>
                        <a:effectLst/>
                        <a:latin typeface="Arial" charset="0"/>
                        <a:cs typeface="Arial" charset="0"/>
                      </a:endParaRPr>
                    </a:p>
                  </a:txBody>
                  <a:tcPr marL="87167" marR="87167" marT="45726" marB="45726" vert="eaVert"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10-Yr Avg Cost</a:t>
                      </a:r>
                      <a:endParaRPr kumimoji="0" lang="en-US" sz="1000" b="1" i="0" u="none" strike="noStrike" cap="none" normalizeH="0" baseline="0" dirty="0" smtClean="0">
                        <a:ln>
                          <a:noFill/>
                        </a:ln>
                        <a:solidFill>
                          <a:srgbClr val="000000"/>
                        </a:solidFill>
                        <a:effectLst/>
                        <a:latin typeface="Arial" charset="0"/>
                        <a:cs typeface="Arial" charset="0"/>
                      </a:endParaRPr>
                    </a:p>
                  </a:txBody>
                  <a:tcPr marL="87167" marR="87167" marT="45726" marB="45726" vert="eaVert"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Life Cycle Cost</a:t>
                      </a:r>
                      <a:endParaRPr kumimoji="0" lang="en-US" sz="1000" b="1" i="0" u="none" strike="noStrike" cap="none" normalizeH="0" baseline="0" dirty="0" smtClean="0">
                        <a:ln>
                          <a:noFill/>
                        </a:ln>
                        <a:solidFill>
                          <a:srgbClr val="000000"/>
                        </a:solidFill>
                        <a:effectLst/>
                        <a:latin typeface="Arial" charset="0"/>
                        <a:cs typeface="Arial" charset="0"/>
                      </a:endParaRPr>
                    </a:p>
                  </a:txBody>
                  <a:tcPr marL="87167" marR="87167" marT="45726" marB="45726" vert="eaVert"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r>
              <a:tr h="363586">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Fuel Cells</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$1,970,000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$2,364,000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$1,481,300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$882,700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-60.8</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11.1</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7.9</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3586">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IC Engines</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385</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$1,185,000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$1,481,250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$984,400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$496,850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-59.2</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2.3</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2.9</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3586">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Micro-Hydro #1</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35</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0.5</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$938,000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$1,172,500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$480,379</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$692,121</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-124.8</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16.6</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15.4</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457261">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Micro-Hydro #2</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5x5</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0.5</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$500,900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$626,125</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$295,879</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$330,246</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-890.7</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118.1</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111.8</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23893">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Microturbines</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65X2</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$760,000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$950,000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$586,609</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$363,391</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-37.7</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6.9</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4.9</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04841">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Small Wind #1</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$42,100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$62,625</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$46,791</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$15,834</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-249.6</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29.8</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19.0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3586">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Small Wind #2</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$400,000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$500,000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$301,947</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$198,053</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-127.7</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23.2</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16.5</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63586">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Solar PV</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$720,000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$900,000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$456,367</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$443,633</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-348.8</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37.5</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36.5</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339770">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FOG &amp; Food Waste</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cs typeface="Arial" charset="0"/>
                      </a:endParaRP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$1,000,000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$1,100,000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$234,000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$866,000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-12.1</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-12.0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-9.5</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74357">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PP&amp;L </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 </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 </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 </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 </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 </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 </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4.6</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5.0</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4.4</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74357">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PGE</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 </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 </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 </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 </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 </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 </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7.2</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7.8</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457200" marR="0" lvl="0" indent="-4572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6.8</a:t>
                      </a:r>
                    </a:p>
                  </a:txBody>
                  <a:tcPr marL="87167" marR="87167"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31093" y="-1131093"/>
            <a:ext cx="688181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813" name="Oval 5"/>
          <p:cNvSpPr>
            <a:spLocks noChangeArrowheads="1"/>
          </p:cNvSpPr>
          <p:nvPr/>
        </p:nvSpPr>
        <p:spPr bwMode="auto">
          <a:xfrm>
            <a:off x="0" y="152400"/>
            <a:ext cx="2209800" cy="2667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5814" name="Oval 6"/>
          <p:cNvSpPr>
            <a:spLocks noChangeArrowheads="1"/>
          </p:cNvSpPr>
          <p:nvPr/>
        </p:nvSpPr>
        <p:spPr bwMode="auto">
          <a:xfrm>
            <a:off x="1981200" y="152400"/>
            <a:ext cx="2209800" cy="1295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5815" name="Oval 7"/>
          <p:cNvSpPr>
            <a:spLocks noChangeArrowheads="1"/>
          </p:cNvSpPr>
          <p:nvPr/>
        </p:nvSpPr>
        <p:spPr bwMode="auto">
          <a:xfrm>
            <a:off x="4648200" y="152400"/>
            <a:ext cx="2209800" cy="1447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5816" name="Oval 8"/>
          <p:cNvSpPr>
            <a:spLocks noChangeArrowheads="1"/>
          </p:cNvSpPr>
          <p:nvPr/>
        </p:nvSpPr>
        <p:spPr bwMode="auto">
          <a:xfrm>
            <a:off x="6553200" y="0"/>
            <a:ext cx="1981200" cy="1295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5817" name="Oval 9"/>
          <p:cNvSpPr>
            <a:spLocks noChangeArrowheads="1"/>
          </p:cNvSpPr>
          <p:nvPr/>
        </p:nvSpPr>
        <p:spPr bwMode="auto">
          <a:xfrm>
            <a:off x="1905000" y="1143000"/>
            <a:ext cx="1676400" cy="1143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5818" name="Oval 10"/>
          <p:cNvSpPr>
            <a:spLocks noChangeArrowheads="1"/>
          </p:cNvSpPr>
          <p:nvPr/>
        </p:nvSpPr>
        <p:spPr bwMode="auto">
          <a:xfrm>
            <a:off x="3048000" y="1981200"/>
            <a:ext cx="1219200" cy="1066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5819" name="Rectangle 11"/>
          <p:cNvSpPr>
            <a:spLocks noChangeArrowheads="1"/>
          </p:cNvSpPr>
          <p:nvPr/>
        </p:nvSpPr>
        <p:spPr bwMode="auto">
          <a:xfrm>
            <a:off x="152400" y="2743200"/>
            <a:ext cx="8915400" cy="411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813"/>
                                        </p:tgtEl>
                                        <p:attrNameLst>
                                          <p:attrName>style.visibility</p:attrName>
                                        </p:attrNameLst>
                                      </p:cBhvr>
                                      <p:to>
                                        <p:strVal val="visible"/>
                                      </p:to>
                                    </p:set>
                                  </p:childTnLst>
                                  <p:subTnLst>
                                    <p:set>
                                      <p:cBhvr override="childStyle">
                                        <p:cTn dur="1" fill="hold" display="0" masterRel="nextClick" afterEffect="1"/>
                                        <p:tgtEl>
                                          <p:spTgt spid="37581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5815"/>
                                        </p:tgtEl>
                                        <p:attrNameLst>
                                          <p:attrName>style.visibility</p:attrName>
                                        </p:attrNameLst>
                                      </p:cBhvr>
                                      <p:to>
                                        <p:strVal val="visible"/>
                                      </p:to>
                                    </p:set>
                                  </p:childTnLst>
                                  <p:subTnLst>
                                    <p:set>
                                      <p:cBhvr override="childStyle">
                                        <p:cTn dur="1" fill="hold" display="0" masterRel="nextClick" afterEffect="1"/>
                                        <p:tgtEl>
                                          <p:spTgt spid="37581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5816"/>
                                        </p:tgtEl>
                                        <p:attrNameLst>
                                          <p:attrName>style.visibility</p:attrName>
                                        </p:attrNameLst>
                                      </p:cBhvr>
                                      <p:to>
                                        <p:strVal val="visible"/>
                                      </p:to>
                                    </p:set>
                                  </p:childTnLst>
                                  <p:subTnLst>
                                    <p:set>
                                      <p:cBhvr override="childStyle">
                                        <p:cTn dur="1" fill="hold" display="0" masterRel="nextClick" afterEffect="1"/>
                                        <p:tgtEl>
                                          <p:spTgt spid="375816"/>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5818"/>
                                        </p:tgtEl>
                                        <p:attrNameLst>
                                          <p:attrName>style.visibility</p:attrName>
                                        </p:attrNameLst>
                                      </p:cBhvr>
                                      <p:to>
                                        <p:strVal val="visible"/>
                                      </p:to>
                                    </p:set>
                                  </p:childTnLst>
                                  <p:subTnLst>
                                    <p:set>
                                      <p:cBhvr override="childStyle">
                                        <p:cTn dur="1" fill="hold" display="0" masterRel="nextClick" afterEffect="1"/>
                                        <p:tgtEl>
                                          <p:spTgt spid="375818"/>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5817"/>
                                        </p:tgtEl>
                                        <p:attrNameLst>
                                          <p:attrName>style.visibility</p:attrName>
                                        </p:attrNameLst>
                                      </p:cBhvr>
                                      <p:to>
                                        <p:strVal val="visible"/>
                                      </p:to>
                                    </p:set>
                                  </p:childTnLst>
                                  <p:subTnLst>
                                    <p:set>
                                      <p:cBhvr override="childStyle">
                                        <p:cTn dur="1" fill="hold" display="0" masterRel="nextClick" afterEffect="1"/>
                                        <p:tgtEl>
                                          <p:spTgt spid="375817"/>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5819"/>
                                        </p:tgtEl>
                                        <p:attrNameLst>
                                          <p:attrName>style.visibility</p:attrName>
                                        </p:attrNameLst>
                                      </p:cBhvr>
                                      <p:to>
                                        <p:strVal val="visible"/>
                                      </p:to>
                                    </p:set>
                                  </p:childTnLst>
                                  <p:subTnLst>
                                    <p:set>
                                      <p:cBhvr override="childStyle">
                                        <p:cTn dur="1" fill="hold" display="0" masterRel="nextClick" afterEffect="1"/>
                                        <p:tgtEl>
                                          <p:spTgt spid="375819"/>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5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3" grpId="0" animBg="1"/>
      <p:bldP spid="375814" grpId="0" animBg="1"/>
      <p:bldP spid="375815" grpId="0" animBg="1"/>
      <p:bldP spid="375816" grpId="0" animBg="1"/>
      <p:bldP spid="375817" grpId="0" animBg="1"/>
      <p:bldP spid="375818" grpId="0" animBg="1"/>
      <p:bldP spid="3758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265" name="Rectangle 433"/>
          <p:cNvSpPr>
            <a:spLocks noGrp="1" noChangeArrowheads="1"/>
          </p:cNvSpPr>
          <p:nvPr>
            <p:ph type="title"/>
          </p:nvPr>
        </p:nvSpPr>
        <p:spPr>
          <a:xfrm>
            <a:off x="381000" y="0"/>
            <a:ext cx="8216900" cy="923925"/>
          </a:xfrm>
        </p:spPr>
        <p:txBody>
          <a:bodyPr/>
          <a:lstStyle/>
          <a:p>
            <a:pPr eaLnBrk="1" hangingPunct="1">
              <a:defRPr/>
            </a:pPr>
            <a:r>
              <a:rPr lang="en-US" dirty="0" smtClean="0">
                <a:solidFill>
                  <a:srgbClr val="F79D43"/>
                </a:solidFill>
              </a:rPr>
              <a:t>Inputs</a:t>
            </a:r>
          </a:p>
        </p:txBody>
      </p:sp>
      <p:graphicFrame>
        <p:nvGraphicFramePr>
          <p:cNvPr id="379468" name="Group 1612"/>
          <p:cNvGraphicFramePr>
            <a:graphicFrameLocks noGrp="1"/>
          </p:cNvGraphicFramePr>
          <p:nvPr>
            <p:ph idx="1"/>
          </p:nvPr>
        </p:nvGraphicFramePr>
        <p:xfrm>
          <a:off x="533400" y="1371600"/>
          <a:ext cx="8305800" cy="5410207"/>
        </p:xfrm>
        <a:graphic>
          <a:graphicData uri="http://schemas.openxmlformats.org/drawingml/2006/table">
            <a:tbl>
              <a:tblPr/>
              <a:tblGrid>
                <a:gridCol w="2160588"/>
                <a:gridCol w="4059237"/>
                <a:gridCol w="1042988"/>
                <a:gridCol w="1042987"/>
              </a:tblGrid>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$975,000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3">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Primary Equipment Cost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3">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Number of Units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$210,000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3">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Other Equipment Costs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r>
              <a:tr h="415924">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3">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Engineering Costs (% of Project Cost)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$296,250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3">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Engineering Costs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2">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Fuel Costs ($/Yr)</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Life of Units</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kW per Unit</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2">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Capacity Factor</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3,203,970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2">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Annual kWh Generation</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$0.030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2">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O&amp;M Cost ($/kWh)</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2">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Loan/Bond Rate</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95275">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3">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Loan/Bond Issuance Cost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Inflation</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2">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Real Discount Rate</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2">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Nominal Discount Rate</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$0.0463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3">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Average 2007 Utility Cost ($/kWh)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r>
              <a:tr h="293688">
                <a:tc>
                  <a:txBody>
                    <a:bodyPr/>
                    <a:lstStyle/>
                    <a:p>
                      <a:pPr marL="457200" marR="0" lvl="0" indent="-45720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3">
                  <a:txBody>
                    <a:bodyPr/>
                    <a:lstStyle/>
                    <a:p>
                      <a:pPr marL="457200" marR="0" lvl="0" indent="-4572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Utility/Fuel Cost Escalator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r>
            </a:tbl>
          </a:graphicData>
        </a:graphic>
      </p:graphicFrame>
      <p:sp>
        <p:nvSpPr>
          <p:cNvPr id="379469" name="Oval 1613"/>
          <p:cNvSpPr>
            <a:spLocks noChangeArrowheads="1"/>
          </p:cNvSpPr>
          <p:nvPr/>
        </p:nvSpPr>
        <p:spPr bwMode="auto">
          <a:xfrm>
            <a:off x="1524000" y="1295400"/>
            <a:ext cx="33528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837" name="Oval 1981"/>
          <p:cNvSpPr>
            <a:spLocks noChangeArrowheads="1"/>
          </p:cNvSpPr>
          <p:nvPr/>
        </p:nvSpPr>
        <p:spPr bwMode="auto">
          <a:xfrm>
            <a:off x="1752600" y="3505200"/>
            <a:ext cx="2438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838" name="Oval 1982"/>
          <p:cNvSpPr>
            <a:spLocks noChangeArrowheads="1"/>
          </p:cNvSpPr>
          <p:nvPr/>
        </p:nvSpPr>
        <p:spPr bwMode="auto">
          <a:xfrm>
            <a:off x="1828800" y="3810000"/>
            <a:ext cx="2438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839" name="Oval 1983"/>
          <p:cNvSpPr>
            <a:spLocks noChangeArrowheads="1"/>
          </p:cNvSpPr>
          <p:nvPr/>
        </p:nvSpPr>
        <p:spPr bwMode="auto">
          <a:xfrm>
            <a:off x="1828800" y="4419600"/>
            <a:ext cx="2438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840" name="Oval 1984"/>
          <p:cNvSpPr>
            <a:spLocks noChangeArrowheads="1"/>
          </p:cNvSpPr>
          <p:nvPr/>
        </p:nvSpPr>
        <p:spPr bwMode="auto">
          <a:xfrm>
            <a:off x="1447800" y="4724400"/>
            <a:ext cx="3810000" cy="685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841" name="Oval 1985"/>
          <p:cNvSpPr>
            <a:spLocks noChangeArrowheads="1"/>
          </p:cNvSpPr>
          <p:nvPr/>
        </p:nvSpPr>
        <p:spPr bwMode="auto">
          <a:xfrm>
            <a:off x="1600200" y="5257800"/>
            <a:ext cx="2438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842" name="Oval 1986"/>
          <p:cNvSpPr>
            <a:spLocks noChangeArrowheads="1"/>
          </p:cNvSpPr>
          <p:nvPr/>
        </p:nvSpPr>
        <p:spPr bwMode="auto">
          <a:xfrm>
            <a:off x="1828800" y="6400800"/>
            <a:ext cx="34290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469"/>
                                        </p:tgtEl>
                                        <p:attrNameLst>
                                          <p:attrName>style.visibility</p:attrName>
                                        </p:attrNameLst>
                                      </p:cBhvr>
                                      <p:to>
                                        <p:strVal val="visible"/>
                                      </p:to>
                                    </p:set>
                                  </p:childTnLst>
                                  <p:subTnLst>
                                    <p:set>
                                      <p:cBhvr override="childStyle">
                                        <p:cTn dur="1" fill="hold" display="0" masterRel="nextClick" afterEffect="1"/>
                                        <p:tgtEl>
                                          <p:spTgt spid="37946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837"/>
                                        </p:tgtEl>
                                        <p:attrNameLst>
                                          <p:attrName>style.visibility</p:attrName>
                                        </p:attrNameLst>
                                      </p:cBhvr>
                                      <p:to>
                                        <p:strVal val="visible"/>
                                      </p:to>
                                    </p:set>
                                  </p:childTnLst>
                                  <p:subTnLst>
                                    <p:set>
                                      <p:cBhvr override="childStyle">
                                        <p:cTn dur="1" fill="hold" display="0" masterRel="nextClick" afterEffect="1"/>
                                        <p:tgtEl>
                                          <p:spTgt spid="37983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838"/>
                                        </p:tgtEl>
                                        <p:attrNameLst>
                                          <p:attrName>style.visibility</p:attrName>
                                        </p:attrNameLst>
                                      </p:cBhvr>
                                      <p:to>
                                        <p:strVal val="visible"/>
                                      </p:to>
                                    </p:set>
                                  </p:childTnLst>
                                  <p:subTnLst>
                                    <p:set>
                                      <p:cBhvr override="childStyle">
                                        <p:cTn dur="1" fill="hold" display="0" masterRel="nextClick" afterEffect="1"/>
                                        <p:tgtEl>
                                          <p:spTgt spid="37983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839"/>
                                        </p:tgtEl>
                                        <p:attrNameLst>
                                          <p:attrName>style.visibility</p:attrName>
                                        </p:attrNameLst>
                                      </p:cBhvr>
                                      <p:to>
                                        <p:strVal val="visible"/>
                                      </p:to>
                                    </p:set>
                                  </p:childTnLst>
                                  <p:subTnLst>
                                    <p:set>
                                      <p:cBhvr override="childStyle">
                                        <p:cTn dur="1" fill="hold" display="0" masterRel="nextClick" afterEffect="1"/>
                                        <p:tgtEl>
                                          <p:spTgt spid="37983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9840"/>
                                        </p:tgtEl>
                                        <p:attrNameLst>
                                          <p:attrName>style.visibility</p:attrName>
                                        </p:attrNameLst>
                                      </p:cBhvr>
                                      <p:to>
                                        <p:strVal val="visible"/>
                                      </p:to>
                                    </p:set>
                                  </p:childTnLst>
                                  <p:subTnLst>
                                    <p:set>
                                      <p:cBhvr override="childStyle">
                                        <p:cTn dur="1" fill="hold" display="0" masterRel="nextClick" afterEffect="1"/>
                                        <p:tgtEl>
                                          <p:spTgt spid="379840"/>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9841"/>
                                        </p:tgtEl>
                                        <p:attrNameLst>
                                          <p:attrName>style.visibility</p:attrName>
                                        </p:attrNameLst>
                                      </p:cBhvr>
                                      <p:to>
                                        <p:strVal val="visible"/>
                                      </p:to>
                                    </p:set>
                                  </p:childTnLst>
                                  <p:subTnLst>
                                    <p:set>
                                      <p:cBhvr override="childStyle">
                                        <p:cTn dur="1" fill="hold" display="0" masterRel="nextClick" afterEffect="1"/>
                                        <p:tgtEl>
                                          <p:spTgt spid="379841"/>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9842"/>
                                        </p:tgtEl>
                                        <p:attrNameLst>
                                          <p:attrName>style.visibility</p:attrName>
                                        </p:attrNameLst>
                                      </p:cBhvr>
                                      <p:to>
                                        <p:strVal val="visible"/>
                                      </p:to>
                                    </p:set>
                                  </p:childTnLst>
                                  <p:subTnLst>
                                    <p:set>
                                      <p:cBhvr override="childStyle">
                                        <p:cTn dur="1" fill="hold" display="0" masterRel="nextClick" afterEffect="1"/>
                                        <p:tgtEl>
                                          <p:spTgt spid="37984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469" grpId="0" animBg="1"/>
      <p:bldP spid="379837" grpId="0" animBg="1"/>
      <p:bldP spid="379838" grpId="0" animBg="1"/>
      <p:bldP spid="379839" grpId="0" animBg="1"/>
      <p:bldP spid="379840" grpId="0" animBg="1"/>
      <p:bldP spid="379841" grpId="0" animBg="1"/>
      <p:bldP spid="3798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p:txBody>
          <a:bodyPr lIns="92075" tIns="46038" rIns="92075" bIns="46038" anchor="ctr"/>
          <a:lstStyle/>
          <a:p>
            <a:pPr eaLnBrk="1" hangingPunct="1">
              <a:defRPr/>
            </a:pPr>
            <a:r>
              <a:rPr lang="en-US" dirty="0" smtClean="0"/>
              <a:t>Rankings</a:t>
            </a:r>
          </a:p>
        </p:txBody>
      </p:sp>
      <p:graphicFrame>
        <p:nvGraphicFramePr>
          <p:cNvPr id="1026" name="Object 58"/>
          <p:cNvGraphicFramePr>
            <a:graphicFrameLocks noGrp="1" noChangeAspect="1"/>
          </p:cNvGraphicFramePr>
          <p:nvPr>
            <p:ph idx="4294967295"/>
          </p:nvPr>
        </p:nvGraphicFramePr>
        <p:xfrm>
          <a:off x="304800" y="1752600"/>
          <a:ext cx="8686800" cy="3886200"/>
        </p:xfrm>
        <a:graphic>
          <a:graphicData uri="http://schemas.openxmlformats.org/presentationml/2006/ole">
            <mc:AlternateContent xmlns:mc="http://schemas.openxmlformats.org/markup-compatibility/2006">
              <mc:Choice xmlns:v="urn:schemas-microsoft-com:vml" Requires="v">
                <p:oleObj spid="_x0000_s1037" name="Chart" r:id="rId4" imgW="7101688" imgH="3071012" progId="Excel.Chart.8">
                  <p:embed/>
                </p:oleObj>
              </mc:Choice>
              <mc:Fallback>
                <p:oleObj name="Chart" r:id="rId4" imgW="7101688" imgH="3071012" progId="Excel.Chart.8">
                  <p:embed/>
                  <p:pic>
                    <p:nvPicPr>
                      <p:cNvPr id="0"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8686800" cy="3886200"/>
                      </a:xfrm>
                      <a:prstGeom prst="rect">
                        <a:avLst/>
                      </a:prstGeom>
                    </p:spPr>
                  </p:pic>
                </p:oleObj>
              </mc:Fallback>
            </mc:AlternateContent>
          </a:graphicData>
        </a:graphic>
      </p:graphicFrame>
      <p:sp>
        <p:nvSpPr>
          <p:cNvPr id="293892" name="Oval 4"/>
          <p:cNvSpPr>
            <a:spLocks noChangeArrowheads="1"/>
          </p:cNvSpPr>
          <p:nvPr/>
        </p:nvSpPr>
        <p:spPr bwMode="auto">
          <a:xfrm>
            <a:off x="1676400" y="1828800"/>
            <a:ext cx="685800" cy="838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3893" name="Oval 5"/>
          <p:cNvSpPr>
            <a:spLocks noChangeArrowheads="1"/>
          </p:cNvSpPr>
          <p:nvPr/>
        </p:nvSpPr>
        <p:spPr bwMode="auto">
          <a:xfrm>
            <a:off x="2438400" y="1905000"/>
            <a:ext cx="1676400" cy="838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3894" name="Oval 6"/>
          <p:cNvSpPr>
            <a:spLocks noChangeArrowheads="1"/>
          </p:cNvSpPr>
          <p:nvPr/>
        </p:nvSpPr>
        <p:spPr bwMode="auto">
          <a:xfrm>
            <a:off x="4114800" y="2133600"/>
            <a:ext cx="1524000" cy="838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93892"/>
                                        </p:tgtEl>
                                        <p:attrNameLst>
                                          <p:attrName>style.visibility</p:attrName>
                                        </p:attrNameLst>
                                      </p:cBhvr>
                                      <p:to>
                                        <p:strVal val="visible"/>
                                      </p:to>
                                    </p:set>
                                    <p:anim calcmode="lin" valueType="num">
                                      <p:cBhvr>
                                        <p:cTn id="7" dur="1000" fill="hold"/>
                                        <p:tgtEl>
                                          <p:spTgt spid="293892"/>
                                        </p:tgtEl>
                                        <p:attrNameLst>
                                          <p:attrName>ppt_w</p:attrName>
                                        </p:attrNameLst>
                                      </p:cBhvr>
                                      <p:tavLst>
                                        <p:tav tm="0">
                                          <p:val>
                                            <p:fltVal val="0"/>
                                          </p:val>
                                        </p:tav>
                                        <p:tav tm="100000">
                                          <p:val>
                                            <p:strVal val="#ppt_w"/>
                                          </p:val>
                                        </p:tav>
                                      </p:tavLst>
                                    </p:anim>
                                    <p:anim calcmode="lin" valueType="num">
                                      <p:cBhvr>
                                        <p:cTn id="8" dur="1000" fill="hold"/>
                                        <p:tgtEl>
                                          <p:spTgt spid="293892"/>
                                        </p:tgtEl>
                                        <p:attrNameLst>
                                          <p:attrName>ppt_h</p:attrName>
                                        </p:attrNameLst>
                                      </p:cBhvr>
                                      <p:tavLst>
                                        <p:tav tm="0">
                                          <p:val>
                                            <p:fltVal val="0"/>
                                          </p:val>
                                        </p:tav>
                                        <p:tav tm="100000">
                                          <p:val>
                                            <p:strVal val="#ppt_h"/>
                                          </p:val>
                                        </p:tav>
                                      </p:tavLst>
                                    </p:anim>
                                    <p:anim calcmode="lin" valueType="num">
                                      <p:cBhvr>
                                        <p:cTn id="9" dur="1000" fill="hold"/>
                                        <p:tgtEl>
                                          <p:spTgt spid="29389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38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93893"/>
                                        </p:tgtEl>
                                        <p:attrNameLst>
                                          <p:attrName>style.visibility</p:attrName>
                                        </p:attrNameLst>
                                      </p:cBhvr>
                                      <p:to>
                                        <p:strVal val="visible"/>
                                      </p:to>
                                    </p:set>
                                    <p:anim calcmode="lin" valueType="num">
                                      <p:cBhvr>
                                        <p:cTn id="15" dur="1000" fill="hold"/>
                                        <p:tgtEl>
                                          <p:spTgt spid="293893"/>
                                        </p:tgtEl>
                                        <p:attrNameLst>
                                          <p:attrName>ppt_w</p:attrName>
                                        </p:attrNameLst>
                                      </p:cBhvr>
                                      <p:tavLst>
                                        <p:tav tm="0">
                                          <p:val>
                                            <p:fltVal val="0"/>
                                          </p:val>
                                        </p:tav>
                                        <p:tav tm="100000">
                                          <p:val>
                                            <p:strVal val="#ppt_w"/>
                                          </p:val>
                                        </p:tav>
                                      </p:tavLst>
                                    </p:anim>
                                    <p:anim calcmode="lin" valueType="num">
                                      <p:cBhvr>
                                        <p:cTn id="16" dur="1000" fill="hold"/>
                                        <p:tgtEl>
                                          <p:spTgt spid="293893"/>
                                        </p:tgtEl>
                                        <p:attrNameLst>
                                          <p:attrName>ppt_h</p:attrName>
                                        </p:attrNameLst>
                                      </p:cBhvr>
                                      <p:tavLst>
                                        <p:tav tm="0">
                                          <p:val>
                                            <p:fltVal val="0"/>
                                          </p:val>
                                        </p:tav>
                                        <p:tav tm="100000">
                                          <p:val>
                                            <p:strVal val="#ppt_h"/>
                                          </p:val>
                                        </p:tav>
                                      </p:tavLst>
                                    </p:anim>
                                    <p:anim calcmode="lin" valueType="num">
                                      <p:cBhvr>
                                        <p:cTn id="17" dur="1000" fill="hold"/>
                                        <p:tgtEl>
                                          <p:spTgt spid="29389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938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93894"/>
                                        </p:tgtEl>
                                        <p:attrNameLst>
                                          <p:attrName>style.visibility</p:attrName>
                                        </p:attrNameLst>
                                      </p:cBhvr>
                                      <p:to>
                                        <p:strVal val="visible"/>
                                      </p:to>
                                    </p:set>
                                    <p:anim calcmode="lin" valueType="num">
                                      <p:cBhvr>
                                        <p:cTn id="23" dur="1000" fill="hold"/>
                                        <p:tgtEl>
                                          <p:spTgt spid="293894"/>
                                        </p:tgtEl>
                                        <p:attrNameLst>
                                          <p:attrName>ppt_w</p:attrName>
                                        </p:attrNameLst>
                                      </p:cBhvr>
                                      <p:tavLst>
                                        <p:tav tm="0">
                                          <p:val>
                                            <p:fltVal val="0"/>
                                          </p:val>
                                        </p:tav>
                                        <p:tav tm="100000">
                                          <p:val>
                                            <p:strVal val="#ppt_w"/>
                                          </p:val>
                                        </p:tav>
                                      </p:tavLst>
                                    </p:anim>
                                    <p:anim calcmode="lin" valueType="num">
                                      <p:cBhvr>
                                        <p:cTn id="24" dur="1000" fill="hold"/>
                                        <p:tgtEl>
                                          <p:spTgt spid="293894"/>
                                        </p:tgtEl>
                                        <p:attrNameLst>
                                          <p:attrName>ppt_h</p:attrName>
                                        </p:attrNameLst>
                                      </p:cBhvr>
                                      <p:tavLst>
                                        <p:tav tm="0">
                                          <p:val>
                                            <p:fltVal val="0"/>
                                          </p:val>
                                        </p:tav>
                                        <p:tav tm="100000">
                                          <p:val>
                                            <p:strVal val="#ppt_h"/>
                                          </p:val>
                                        </p:tav>
                                      </p:tavLst>
                                    </p:anim>
                                    <p:anim calcmode="lin" valueType="num">
                                      <p:cBhvr>
                                        <p:cTn id="25" dur="1000" fill="hold"/>
                                        <p:tgtEl>
                                          <p:spTgt spid="29389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938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2" grpId="0" animBg="1"/>
      <p:bldP spid="293893" grpId="0" animBg="1"/>
      <p:bldP spid="29389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lIns="92075" tIns="46038" rIns="92075" bIns="46038" anchor="ctr"/>
          <a:lstStyle/>
          <a:p>
            <a:pPr eaLnBrk="1" hangingPunct="1">
              <a:defRPr/>
            </a:pPr>
            <a:r>
              <a:rPr lang="en-US" dirty="0" smtClean="0"/>
              <a:t>General Recommendations</a:t>
            </a:r>
          </a:p>
        </p:txBody>
      </p:sp>
      <p:sp>
        <p:nvSpPr>
          <p:cNvPr id="304131" name="Rectangle 3"/>
          <p:cNvSpPr>
            <a:spLocks noGrp="1" noChangeArrowheads="1"/>
          </p:cNvSpPr>
          <p:nvPr>
            <p:ph type="body" idx="4294967295"/>
          </p:nvPr>
        </p:nvSpPr>
        <p:spPr>
          <a:xfrm>
            <a:off x="152400" y="1819275"/>
            <a:ext cx="8991600" cy="4505325"/>
          </a:xfrm>
        </p:spPr>
        <p:txBody>
          <a:bodyPr lIns="92075" tIns="46038" rIns="92075" bIns="46038"/>
          <a:lstStyle/>
          <a:p>
            <a:pPr>
              <a:lnSpc>
                <a:spcPct val="90000"/>
              </a:lnSpc>
            </a:pPr>
            <a:r>
              <a:rPr lang="en-US" sz="3600" smtClean="0"/>
              <a:t>  Do Energy Efficiency First!</a:t>
            </a:r>
          </a:p>
          <a:p>
            <a:pPr marL="796925" lvl="1" indent="-225425">
              <a:lnSpc>
                <a:spcPct val="100000"/>
              </a:lnSpc>
            </a:pPr>
            <a:r>
              <a:rPr lang="en-US" smtClean="0"/>
              <a:t>Most cost-effective option</a:t>
            </a:r>
          </a:p>
          <a:p>
            <a:pPr marL="796925" lvl="1" indent="-225425">
              <a:lnSpc>
                <a:spcPct val="100000"/>
              </a:lnSpc>
            </a:pPr>
            <a:r>
              <a:rPr lang="en-US" smtClean="0"/>
              <a:t>An energy audit can help identify cost-effective EEMs</a:t>
            </a:r>
          </a:p>
          <a:p>
            <a:pPr marL="796925" lvl="1" indent="-225425">
              <a:lnSpc>
                <a:spcPct val="100000"/>
              </a:lnSpc>
            </a:pPr>
            <a:r>
              <a:rPr lang="en-US" smtClean="0"/>
              <a:t>Install indentified EEMs and seek funding $</a:t>
            </a:r>
          </a:p>
          <a:p>
            <a:pPr marL="796925" lvl="1" indent="-225425">
              <a:lnSpc>
                <a:spcPct val="90000"/>
              </a:lnSpc>
              <a:spcAft>
                <a:spcPct val="10000"/>
              </a:spcAft>
              <a:buFont typeface="Wingdings" pitchFamily="2" charset="2"/>
              <a:buNone/>
            </a:pPr>
            <a:endParaRPr lang="en-US" smtClean="0"/>
          </a:p>
          <a:p>
            <a:pPr>
              <a:lnSpc>
                <a:spcPct val="90000"/>
              </a:lnSpc>
            </a:pPr>
            <a:r>
              <a:rPr lang="en-US" sz="3600" smtClean="0"/>
              <a:t>  Resource Options to Consider</a:t>
            </a:r>
          </a:p>
          <a:p>
            <a:pPr marL="796925" lvl="1" indent="-225425">
              <a:lnSpc>
                <a:spcPct val="100000"/>
              </a:lnSpc>
            </a:pPr>
            <a:r>
              <a:rPr lang="en-US" smtClean="0">
                <a:solidFill>
                  <a:srgbClr val="F79443"/>
                </a:solidFill>
              </a:rPr>
              <a:t>IC Engines</a:t>
            </a:r>
            <a:r>
              <a:rPr lang="en-US" smtClean="0"/>
              <a:t> are the most cost-effective and highest scoring resource option</a:t>
            </a:r>
          </a:p>
          <a:p>
            <a:pPr marL="796925" lvl="1" indent="-225425">
              <a:lnSpc>
                <a:spcPct val="100000"/>
              </a:lnSpc>
            </a:pPr>
            <a:r>
              <a:rPr lang="en-US" smtClean="0"/>
              <a:t>Investigate a </a:t>
            </a:r>
            <a:r>
              <a:rPr lang="en-US" smtClean="0">
                <a:solidFill>
                  <a:srgbClr val="F79443"/>
                </a:solidFill>
              </a:rPr>
              <a:t>FOG and Food Waste</a:t>
            </a:r>
            <a:r>
              <a:rPr lang="en-US" smtClean="0"/>
              <a:t> program to enhance digester supply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4131">
                                            <p:txEl>
                                              <p:pRg st="5" end="5"/>
                                            </p:txEl>
                                          </p:spTgt>
                                        </p:tgtEl>
                                        <p:attrNameLst>
                                          <p:attrName>style.visibility</p:attrName>
                                        </p:attrNameLst>
                                      </p:cBhvr>
                                      <p:to>
                                        <p:strVal val="visible"/>
                                      </p:to>
                                    </p:set>
                                    <p:animEffect transition="in" filter="dissolve">
                                      <p:cBhvr>
                                        <p:cTn id="7" dur="500"/>
                                        <p:tgtEl>
                                          <p:spTgt spid="304131">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04131">
                                            <p:txEl>
                                              <p:pRg st="6" end="6"/>
                                            </p:txEl>
                                          </p:spTgt>
                                        </p:tgtEl>
                                        <p:attrNameLst>
                                          <p:attrName>style.visibility</p:attrName>
                                        </p:attrNameLst>
                                      </p:cBhvr>
                                      <p:to>
                                        <p:strVal val="visible"/>
                                      </p:to>
                                    </p:set>
                                    <p:animEffect transition="in" filter="dissolve">
                                      <p:cBhvr>
                                        <p:cTn id="10" dur="500"/>
                                        <p:tgtEl>
                                          <p:spTgt spid="304131">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04131">
                                            <p:txEl>
                                              <p:pRg st="7" end="7"/>
                                            </p:txEl>
                                          </p:spTgt>
                                        </p:tgtEl>
                                        <p:attrNameLst>
                                          <p:attrName>style.visibility</p:attrName>
                                        </p:attrNameLst>
                                      </p:cBhvr>
                                      <p:to>
                                        <p:strVal val="visible"/>
                                      </p:to>
                                    </p:set>
                                    <p:animEffect transition="in" filter="dissolve">
                                      <p:cBhvr>
                                        <p:cTn id="13" dur="500"/>
                                        <p:tgtEl>
                                          <p:spTgt spid="304131">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04131">
                                            <p:txEl>
                                              <p:pRg st="6" end="6"/>
                                            </p:txEl>
                                          </p:spTgt>
                                        </p:tgtEl>
                                        <p:attrNameLst>
                                          <p:attrName>style.visibility</p:attrName>
                                        </p:attrNameLst>
                                      </p:cBhvr>
                                      <p:to>
                                        <p:strVal val="visible"/>
                                      </p:to>
                                    </p:set>
                                    <p:animEffect transition="in" filter="dissolve">
                                      <p:cBhvr>
                                        <p:cTn id="16" dur="500"/>
                                        <p:tgtEl>
                                          <p:spTgt spid="304131">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04131">
                                            <p:txEl>
                                              <p:pRg st="7" end="7"/>
                                            </p:txEl>
                                          </p:spTgt>
                                        </p:tgtEl>
                                        <p:attrNameLst>
                                          <p:attrName>style.visibility</p:attrName>
                                        </p:attrNameLst>
                                      </p:cBhvr>
                                      <p:to>
                                        <p:strVal val="visible"/>
                                      </p:to>
                                    </p:set>
                                    <p:animEffect transition="in" filter="dissolve">
                                      <p:cBhvr>
                                        <p:cTn id="19" dur="500"/>
                                        <p:tgtEl>
                                          <p:spTgt spid="3041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27063" y="384175"/>
            <a:ext cx="8305800" cy="838200"/>
          </a:xfrm>
        </p:spPr>
        <p:txBody>
          <a:bodyPr lIns="92075" tIns="46038" rIns="92075" bIns="46038" anchor="ctr"/>
          <a:lstStyle/>
          <a:p>
            <a:pPr>
              <a:defRPr/>
            </a:pPr>
            <a:r>
              <a:rPr lang="en-US" dirty="0" smtClean="0"/>
              <a:t>FOG &amp; FWTE</a:t>
            </a:r>
            <a:r>
              <a:rPr lang="en-US" sz="3600" dirty="0" smtClean="0">
                <a:solidFill>
                  <a:srgbClr val="F79443"/>
                </a:solidFill>
              </a:rPr>
              <a:t> </a:t>
            </a:r>
            <a:r>
              <a:rPr lang="en-US" dirty="0" smtClean="0"/>
              <a:t>Recommendation</a:t>
            </a:r>
          </a:p>
        </p:txBody>
      </p:sp>
      <p:sp>
        <p:nvSpPr>
          <p:cNvPr id="303107" name="Rectangle 3"/>
          <p:cNvSpPr>
            <a:spLocks noGrp="1" noChangeArrowheads="1"/>
          </p:cNvSpPr>
          <p:nvPr>
            <p:ph idx="4294967295"/>
          </p:nvPr>
        </p:nvSpPr>
        <p:spPr>
          <a:xfrm>
            <a:off x="228600" y="1371600"/>
            <a:ext cx="8686800" cy="5029200"/>
          </a:xfrm>
        </p:spPr>
        <p:txBody>
          <a:bodyPr lIns="92075" tIns="46038" rIns="92075" bIns="46038"/>
          <a:lstStyle/>
          <a:p>
            <a:pPr>
              <a:spcAft>
                <a:spcPts val="1200"/>
              </a:spcAft>
            </a:pPr>
            <a:r>
              <a:rPr lang="en-US" sz="2400" smtClean="0"/>
              <a:t>Study clearly indicates FOG and Food Waste program has advantages for communities!</a:t>
            </a:r>
          </a:p>
          <a:p>
            <a:pPr>
              <a:spcAft>
                <a:spcPts val="1200"/>
              </a:spcAft>
            </a:pPr>
            <a:r>
              <a:rPr lang="en-US" sz="2400" smtClean="0"/>
              <a:t>Corvallis and Gresham each have excess digester capacity</a:t>
            </a:r>
          </a:p>
          <a:p>
            <a:pPr>
              <a:spcAft>
                <a:spcPts val="1200"/>
              </a:spcAft>
            </a:pPr>
            <a:r>
              <a:rPr lang="en-US" sz="2400" smtClean="0"/>
              <a:t>$1.1 million, 3000 gallon &amp; 20-ton food waste per day project could generate 107,000 CFD of digester gas per year</a:t>
            </a:r>
          </a:p>
          <a:p>
            <a:pPr>
              <a:spcAft>
                <a:spcPct val="10000"/>
              </a:spcAft>
            </a:pPr>
            <a:r>
              <a:rPr lang="en-US" sz="2400" smtClean="0"/>
              <a:t>Enough digester gas for approximately:</a:t>
            </a:r>
          </a:p>
          <a:p>
            <a:pPr lvl="1">
              <a:lnSpc>
                <a:spcPct val="100000"/>
              </a:lnSpc>
              <a:spcAft>
                <a:spcPct val="10000"/>
              </a:spcAft>
            </a:pPr>
            <a:r>
              <a:rPr lang="en-US" sz="2400" smtClean="0"/>
              <a:t>3 - Microturbines  (1.6 million kWh)</a:t>
            </a:r>
          </a:p>
          <a:p>
            <a:pPr lvl="1">
              <a:lnSpc>
                <a:spcPct val="100000"/>
              </a:lnSpc>
              <a:spcAft>
                <a:spcPct val="10000"/>
              </a:spcAft>
            </a:pPr>
            <a:r>
              <a:rPr lang="en-US" sz="2400" smtClean="0"/>
              <a:t>1 - Fuel Cell at 82%  (1.4 million kWh), or</a:t>
            </a:r>
          </a:p>
          <a:p>
            <a:pPr lvl="1">
              <a:lnSpc>
                <a:spcPct val="100000"/>
              </a:lnSpc>
              <a:spcAft>
                <a:spcPct val="10000"/>
              </a:spcAft>
            </a:pPr>
            <a:r>
              <a:rPr lang="en-US" sz="2400" smtClean="0"/>
              <a:t>1 - IC Engine at 66% ( 0.9 million kWh)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3107">
                                            <p:txEl>
                                              <p:pRg st="1" end="1"/>
                                            </p:txEl>
                                          </p:spTgt>
                                        </p:tgtEl>
                                        <p:attrNameLst>
                                          <p:attrName>style.visibility</p:attrName>
                                        </p:attrNameLst>
                                      </p:cBhvr>
                                      <p:to>
                                        <p:strVal val="visible"/>
                                      </p:to>
                                    </p:set>
                                    <p:animEffect transition="in" filter="dissolve">
                                      <p:cBhvr>
                                        <p:cTn id="7" dur="500"/>
                                        <p:tgtEl>
                                          <p:spTgt spid="3031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3107">
                                            <p:txEl>
                                              <p:pRg st="2" end="2"/>
                                            </p:txEl>
                                          </p:spTgt>
                                        </p:tgtEl>
                                        <p:attrNameLst>
                                          <p:attrName>style.visibility</p:attrName>
                                        </p:attrNameLst>
                                      </p:cBhvr>
                                      <p:to>
                                        <p:strVal val="visible"/>
                                      </p:to>
                                    </p:set>
                                    <p:animEffect transition="in" filter="dissolve">
                                      <p:cBhvr>
                                        <p:cTn id="12" dur="500"/>
                                        <p:tgtEl>
                                          <p:spTgt spid="303107">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03107">
                                            <p:txEl>
                                              <p:pRg st="3" end="3"/>
                                            </p:txEl>
                                          </p:spTgt>
                                        </p:tgtEl>
                                        <p:attrNameLst>
                                          <p:attrName>style.visibility</p:attrName>
                                        </p:attrNameLst>
                                      </p:cBhvr>
                                      <p:to>
                                        <p:strVal val="visible"/>
                                      </p:to>
                                    </p:set>
                                    <p:animEffect transition="in" filter="dissolve">
                                      <p:cBhvr>
                                        <p:cTn id="15" dur="500"/>
                                        <p:tgtEl>
                                          <p:spTgt spid="303107">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03107">
                                            <p:txEl>
                                              <p:pRg st="4" end="4"/>
                                            </p:txEl>
                                          </p:spTgt>
                                        </p:tgtEl>
                                        <p:attrNameLst>
                                          <p:attrName>style.visibility</p:attrName>
                                        </p:attrNameLst>
                                      </p:cBhvr>
                                      <p:to>
                                        <p:strVal val="visible"/>
                                      </p:to>
                                    </p:set>
                                    <p:animEffect transition="in" filter="dissolve">
                                      <p:cBhvr>
                                        <p:cTn id="18" dur="500"/>
                                        <p:tgtEl>
                                          <p:spTgt spid="303107">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03107">
                                            <p:txEl>
                                              <p:pRg st="5" end="5"/>
                                            </p:txEl>
                                          </p:spTgt>
                                        </p:tgtEl>
                                        <p:attrNameLst>
                                          <p:attrName>style.visibility</p:attrName>
                                        </p:attrNameLst>
                                      </p:cBhvr>
                                      <p:to>
                                        <p:strVal val="visible"/>
                                      </p:to>
                                    </p:set>
                                    <p:animEffect transition="in" filter="dissolve">
                                      <p:cBhvr>
                                        <p:cTn id="21" dur="500"/>
                                        <p:tgtEl>
                                          <p:spTgt spid="303107">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03107">
                                            <p:txEl>
                                              <p:pRg st="6" end="6"/>
                                            </p:txEl>
                                          </p:spTgt>
                                        </p:tgtEl>
                                        <p:attrNameLst>
                                          <p:attrName>style.visibility</p:attrName>
                                        </p:attrNameLst>
                                      </p:cBhvr>
                                      <p:to>
                                        <p:strVal val="visible"/>
                                      </p:to>
                                    </p:set>
                                    <p:animEffect transition="in" filter="dissolve">
                                      <p:cBhvr>
                                        <p:cTn id="24" dur="500"/>
                                        <p:tgtEl>
                                          <p:spTgt spid="303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p:txBody>
          <a:bodyPr lIns="92075" tIns="46038" rIns="92075" bIns="46038" anchor="ctr"/>
          <a:lstStyle/>
          <a:p>
            <a:pPr>
              <a:defRPr/>
            </a:pPr>
            <a:r>
              <a:rPr lang="en-US" dirty="0" smtClean="0"/>
              <a:t>General Recommendations</a:t>
            </a:r>
          </a:p>
        </p:txBody>
      </p:sp>
      <p:sp>
        <p:nvSpPr>
          <p:cNvPr id="305155" name="Rectangle 3"/>
          <p:cNvSpPr>
            <a:spLocks noGrp="1" noChangeArrowheads="1"/>
          </p:cNvSpPr>
          <p:nvPr>
            <p:ph type="body" idx="4294967295"/>
          </p:nvPr>
        </p:nvSpPr>
        <p:spPr>
          <a:xfrm>
            <a:off x="228600" y="1422400"/>
            <a:ext cx="8915400" cy="5054600"/>
          </a:xfrm>
        </p:spPr>
        <p:txBody>
          <a:bodyPr lIns="92075" tIns="46038" rIns="92075" bIns="46038"/>
          <a:lstStyle/>
          <a:p>
            <a:r>
              <a:rPr lang="en-US" sz="3600" dirty="0" smtClean="0"/>
              <a:t> Other Resource Options To Consider</a:t>
            </a:r>
          </a:p>
          <a:p>
            <a:pPr marL="796925" lvl="1" indent="-225425">
              <a:lnSpc>
                <a:spcPct val="100000"/>
              </a:lnSpc>
            </a:pPr>
            <a:r>
              <a:rPr lang="en-US" sz="2400" dirty="0" smtClean="0"/>
              <a:t>Take a serious look at new &amp; emerging technologies like </a:t>
            </a:r>
            <a:r>
              <a:rPr lang="en-US" sz="2400" dirty="0" err="1" smtClean="0"/>
              <a:t>microturbines</a:t>
            </a:r>
            <a:r>
              <a:rPr lang="en-US" sz="2400" dirty="0" smtClean="0"/>
              <a:t>, fuel cells, solar PV, and </a:t>
            </a:r>
            <a:r>
              <a:rPr lang="en-US" sz="2400" dirty="0" smtClean="0"/>
              <a:t>vehicle fueling</a:t>
            </a:r>
            <a:endParaRPr lang="en-US" sz="2400" dirty="0" smtClean="0"/>
          </a:p>
          <a:p>
            <a:pPr>
              <a:lnSpc>
                <a:spcPct val="100000"/>
              </a:lnSpc>
            </a:pPr>
            <a:r>
              <a:rPr lang="en-US" sz="3600" dirty="0" smtClean="0"/>
              <a:t> Consider </a:t>
            </a:r>
            <a:r>
              <a:rPr lang="en-US" sz="3600" dirty="0" smtClean="0">
                <a:solidFill>
                  <a:srgbClr val="F79443"/>
                </a:solidFill>
              </a:rPr>
              <a:t>Third-Party Lease</a:t>
            </a:r>
            <a:r>
              <a:rPr lang="en-US" sz="3600" dirty="0" smtClean="0"/>
              <a:t> Options for Fuel Cells, </a:t>
            </a:r>
            <a:r>
              <a:rPr lang="en-US" sz="3600" dirty="0" err="1" smtClean="0"/>
              <a:t>Microturbines</a:t>
            </a:r>
            <a:r>
              <a:rPr lang="en-US" sz="3600" dirty="0" smtClean="0"/>
              <a:t> &amp; PV</a:t>
            </a:r>
          </a:p>
          <a:p>
            <a:pPr marL="796925" lvl="1" indent="-225425">
              <a:lnSpc>
                <a:spcPct val="100000"/>
              </a:lnSpc>
            </a:pPr>
            <a:r>
              <a:rPr lang="en-US" sz="2400" dirty="0" smtClean="0"/>
              <a:t>No up-front capital</a:t>
            </a:r>
          </a:p>
          <a:p>
            <a:pPr marL="796925" lvl="1" indent="-225425">
              <a:lnSpc>
                <a:spcPct val="100000"/>
              </a:lnSpc>
            </a:pPr>
            <a:r>
              <a:rPr lang="en-US" sz="2400" dirty="0" smtClean="0"/>
              <a:t>No O&amp;M</a:t>
            </a:r>
          </a:p>
          <a:p>
            <a:pPr marL="796925" lvl="1" indent="-225425">
              <a:lnSpc>
                <a:spcPct val="100000"/>
              </a:lnSpc>
            </a:pPr>
            <a:r>
              <a:rPr lang="en-US" sz="2400" dirty="0" smtClean="0"/>
              <a:t>Third-Party takes tax credits and pass on some of the savings</a:t>
            </a:r>
          </a:p>
          <a:p>
            <a:pPr marL="796925" lvl="1" indent="-225425">
              <a:lnSpc>
                <a:spcPct val="100000"/>
              </a:lnSpc>
            </a:pPr>
            <a:r>
              <a:rPr lang="en-US" sz="2400" dirty="0" smtClean="0"/>
              <a:t>Potentially lower cost</a:t>
            </a:r>
          </a:p>
          <a:p>
            <a:pPr marL="796925" lvl="1" indent="-225425">
              <a:lnSpc>
                <a:spcPct val="100000"/>
              </a:lnSpc>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5155">
                                            <p:txEl>
                                              <p:pRg st="2" end="2"/>
                                            </p:txEl>
                                          </p:spTgt>
                                        </p:tgtEl>
                                        <p:attrNameLst>
                                          <p:attrName>style.visibility</p:attrName>
                                        </p:attrNameLst>
                                      </p:cBhvr>
                                      <p:to>
                                        <p:strVal val="visible"/>
                                      </p:to>
                                    </p:set>
                                    <p:animEffect transition="in" filter="dissolve">
                                      <p:cBhvr>
                                        <p:cTn id="7" dur="500"/>
                                        <p:tgtEl>
                                          <p:spTgt spid="30515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05155">
                                            <p:txEl>
                                              <p:pRg st="3" end="3"/>
                                            </p:txEl>
                                          </p:spTgt>
                                        </p:tgtEl>
                                        <p:attrNameLst>
                                          <p:attrName>style.visibility</p:attrName>
                                        </p:attrNameLst>
                                      </p:cBhvr>
                                      <p:to>
                                        <p:strVal val="visible"/>
                                      </p:to>
                                    </p:set>
                                    <p:animEffect transition="in" filter="dissolve">
                                      <p:cBhvr>
                                        <p:cTn id="10" dur="500"/>
                                        <p:tgtEl>
                                          <p:spTgt spid="305155">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05155">
                                            <p:txEl>
                                              <p:pRg st="4" end="4"/>
                                            </p:txEl>
                                          </p:spTgt>
                                        </p:tgtEl>
                                        <p:attrNameLst>
                                          <p:attrName>style.visibility</p:attrName>
                                        </p:attrNameLst>
                                      </p:cBhvr>
                                      <p:to>
                                        <p:strVal val="visible"/>
                                      </p:to>
                                    </p:set>
                                    <p:animEffect transition="in" filter="dissolve">
                                      <p:cBhvr>
                                        <p:cTn id="13" dur="500"/>
                                        <p:tgtEl>
                                          <p:spTgt spid="305155">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05155">
                                            <p:txEl>
                                              <p:pRg st="5" end="5"/>
                                            </p:txEl>
                                          </p:spTgt>
                                        </p:tgtEl>
                                        <p:attrNameLst>
                                          <p:attrName>style.visibility</p:attrName>
                                        </p:attrNameLst>
                                      </p:cBhvr>
                                      <p:to>
                                        <p:strVal val="visible"/>
                                      </p:to>
                                    </p:set>
                                    <p:animEffect transition="in" filter="dissolve">
                                      <p:cBhvr>
                                        <p:cTn id="16" dur="500"/>
                                        <p:tgtEl>
                                          <p:spTgt spid="305155">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05155">
                                            <p:txEl>
                                              <p:pRg st="6" end="6"/>
                                            </p:txEl>
                                          </p:spTgt>
                                        </p:tgtEl>
                                        <p:attrNameLst>
                                          <p:attrName>style.visibility</p:attrName>
                                        </p:attrNameLst>
                                      </p:cBhvr>
                                      <p:to>
                                        <p:strVal val="visible"/>
                                      </p:to>
                                    </p:set>
                                    <p:animEffect transition="in" filter="dissolve">
                                      <p:cBhvr>
                                        <p:cTn id="19" dur="500"/>
                                        <p:tgtEl>
                                          <p:spTgt spid="305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81000" y="0"/>
            <a:ext cx="8216900" cy="923925"/>
          </a:xfrm>
        </p:spPr>
        <p:txBody>
          <a:bodyPr/>
          <a:lstStyle/>
          <a:p>
            <a:pPr eaLnBrk="1" hangingPunct="1">
              <a:defRPr/>
            </a:pPr>
            <a:r>
              <a:rPr lang="en-US" sz="3600" dirty="0" smtClean="0">
                <a:solidFill>
                  <a:srgbClr val="F79D43"/>
                </a:solidFill>
              </a:rPr>
              <a:t>Report and Spreadsheets</a:t>
            </a:r>
          </a:p>
        </p:txBody>
      </p:sp>
      <p:sp>
        <p:nvSpPr>
          <p:cNvPr id="43011" name="Rectangle 3"/>
          <p:cNvSpPr>
            <a:spLocks noGrp="1" noChangeArrowheads="1"/>
          </p:cNvSpPr>
          <p:nvPr>
            <p:ph type="body" idx="1"/>
          </p:nvPr>
        </p:nvSpPr>
        <p:spPr>
          <a:xfrm>
            <a:off x="609600" y="1295400"/>
            <a:ext cx="8153400" cy="5257800"/>
          </a:xfrm>
        </p:spPr>
        <p:txBody>
          <a:bodyPr/>
          <a:lstStyle/>
          <a:p>
            <a:pPr marL="0" indent="4763" eaLnBrk="1" hangingPunct="1">
              <a:spcBef>
                <a:spcPct val="0"/>
              </a:spcBef>
              <a:buFont typeface="Wingdings" pitchFamily="2" charset="2"/>
              <a:buNone/>
            </a:pPr>
            <a:r>
              <a:rPr lang="en-US" i="1" smtClean="0"/>
              <a:t>Full Report available on KJ’s website:</a:t>
            </a:r>
          </a:p>
          <a:p>
            <a:pPr marL="0" indent="4763" eaLnBrk="1" hangingPunct="1">
              <a:spcBef>
                <a:spcPct val="0"/>
              </a:spcBef>
              <a:buFont typeface="Wingdings" pitchFamily="2" charset="2"/>
              <a:buNone/>
            </a:pPr>
            <a:r>
              <a:rPr lang="en-US" b="0" smtClean="0">
                <a:hlinkClick r:id="rId3"/>
              </a:rPr>
              <a:t>www.kennedyjenks.com</a:t>
            </a:r>
            <a:endParaRPr lang="en-US" b="0" smtClean="0"/>
          </a:p>
          <a:p>
            <a:pPr marL="0" indent="4763" eaLnBrk="1" hangingPunct="1">
              <a:spcBef>
                <a:spcPct val="0"/>
              </a:spcBef>
              <a:buFont typeface="Wingdings" pitchFamily="2" charset="2"/>
              <a:buNone/>
            </a:pPr>
            <a:r>
              <a:rPr lang="en-US" sz="2000" i="1" smtClean="0"/>
              <a:t>click on “Publications”  then “Articles and Papers” </a:t>
            </a:r>
          </a:p>
          <a:p>
            <a:pPr marL="0" indent="4763" eaLnBrk="1" hangingPunct="1">
              <a:spcBef>
                <a:spcPct val="0"/>
              </a:spcBef>
              <a:buFont typeface="Wingdings" pitchFamily="2" charset="2"/>
              <a:buNone/>
            </a:pPr>
            <a:endParaRPr lang="en-US" sz="2000" i="1" smtClean="0"/>
          </a:p>
          <a:p>
            <a:pPr marL="0" indent="4763" eaLnBrk="1" hangingPunct="1">
              <a:spcBef>
                <a:spcPct val="0"/>
              </a:spcBef>
              <a:buFont typeface="Wingdings" pitchFamily="2" charset="2"/>
              <a:buNone/>
            </a:pPr>
            <a:r>
              <a:rPr lang="en-US" sz="3000" i="1" smtClean="0"/>
              <a:t>Full Report available on ACWA’s website</a:t>
            </a:r>
            <a:r>
              <a:rPr lang="en-US" sz="2000" i="1" smtClean="0"/>
              <a:t>:</a:t>
            </a:r>
          </a:p>
          <a:p>
            <a:pPr marL="0" indent="4763" eaLnBrk="1" hangingPunct="1">
              <a:spcBef>
                <a:spcPct val="0"/>
              </a:spcBef>
              <a:buFont typeface="Wingdings" pitchFamily="2" charset="2"/>
              <a:buNone/>
            </a:pPr>
            <a:r>
              <a:rPr lang="en-US" sz="2000" i="1" smtClean="0"/>
              <a:t>Click on “Resources” then “Studies &amp; Reports” then “Energy”</a:t>
            </a:r>
          </a:p>
          <a:p>
            <a:pPr marL="0" indent="4763" eaLnBrk="1" hangingPunct="1">
              <a:spcBef>
                <a:spcPct val="0"/>
              </a:spcBef>
              <a:buFont typeface="Wingdings" pitchFamily="2" charset="2"/>
              <a:buNone/>
            </a:pPr>
            <a:r>
              <a:rPr lang="en-US" smtClean="0">
                <a:hlinkClick r:id="rId4"/>
              </a:rPr>
              <a:t>http://www.oracwa.org/pdf/energy-independence-report.pdf</a:t>
            </a:r>
            <a:endParaRPr lang="en-US" smtClean="0"/>
          </a:p>
          <a:p>
            <a:pPr marL="0" indent="4763" eaLnBrk="1" hangingPunct="1">
              <a:spcBef>
                <a:spcPct val="0"/>
              </a:spcBef>
              <a:buFont typeface="Wingdings" pitchFamily="2" charset="2"/>
              <a:buNone/>
            </a:pPr>
            <a:endParaRPr lang="en-US" i="1" smtClean="0"/>
          </a:p>
          <a:p>
            <a:pPr marL="0" indent="4763" eaLnBrk="1" hangingPunct="1">
              <a:spcBef>
                <a:spcPct val="0"/>
              </a:spcBef>
              <a:buFont typeface="Wingdings" pitchFamily="2" charset="2"/>
              <a:buNone/>
            </a:pPr>
            <a:r>
              <a:rPr lang="en-US" i="1" smtClean="0"/>
              <a:t>Spreadsheets on ACWA’s website:</a:t>
            </a:r>
          </a:p>
          <a:p>
            <a:pPr marL="0" indent="4763" eaLnBrk="1" hangingPunct="1">
              <a:spcBef>
                <a:spcPct val="0"/>
              </a:spcBef>
              <a:buFont typeface="Wingdings" pitchFamily="2" charset="2"/>
              <a:buNone/>
            </a:pPr>
            <a:r>
              <a:rPr lang="en-US" smtClean="0">
                <a:hlinkClick r:id="rId5"/>
              </a:rPr>
              <a:t>http://www.oracwa.org/r-studies-reports.html</a:t>
            </a:r>
            <a:endParaRPr lang="en-US" smtClean="0"/>
          </a:p>
          <a:p>
            <a:pPr marL="0" indent="4763" eaLnBrk="1" hangingPunct="1">
              <a:spcBef>
                <a:spcPct val="0"/>
              </a:spcBef>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381000" y="0"/>
            <a:ext cx="8216900" cy="923925"/>
          </a:xfrm>
        </p:spPr>
        <p:txBody>
          <a:bodyPr/>
          <a:lstStyle/>
          <a:p>
            <a:pPr>
              <a:defRPr/>
            </a:pPr>
            <a:r>
              <a:rPr lang="en-US" smtClean="0">
                <a:effectLst>
                  <a:outerShdw blurRad="38100" dist="38100" dir="2700000" algn="tl">
                    <a:srgbClr val="000000"/>
                  </a:outerShdw>
                </a:effectLst>
              </a:rPr>
              <a:t>Contact Information</a:t>
            </a:r>
          </a:p>
        </p:txBody>
      </p:sp>
      <p:sp>
        <p:nvSpPr>
          <p:cNvPr id="56323" name="Content Placeholder 2"/>
          <p:cNvSpPr>
            <a:spLocks noGrp="1"/>
          </p:cNvSpPr>
          <p:nvPr>
            <p:ph idx="4294967295"/>
          </p:nvPr>
        </p:nvSpPr>
        <p:spPr>
          <a:xfrm>
            <a:off x="596900" y="1473200"/>
            <a:ext cx="7988300" cy="4622800"/>
          </a:xfrm>
        </p:spPr>
        <p:txBody>
          <a:bodyPr/>
          <a:lstStyle/>
          <a:p>
            <a:pPr>
              <a:lnSpc>
                <a:spcPts val="2400"/>
              </a:lnSpc>
            </a:pPr>
            <a:r>
              <a:rPr lang="en-US" sz="2400" dirty="0" smtClean="0"/>
              <a:t>Dawn Lesley</a:t>
            </a:r>
          </a:p>
          <a:p>
            <a:pPr lvl="1"/>
            <a:r>
              <a:rPr lang="en-US" sz="2200" dirty="0" smtClean="0"/>
              <a:t>Dawn.Lesley@energysmartindustrial.com</a:t>
            </a:r>
          </a:p>
          <a:p>
            <a:pPr lvl="1">
              <a:spcAft>
                <a:spcPts val="2200"/>
              </a:spcAft>
            </a:pPr>
            <a:r>
              <a:rPr lang="en-US" sz="2200" dirty="0" smtClean="0"/>
              <a:t>(541) 852-0519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lIns="92075" tIns="46038" rIns="92075" bIns="46038" anchor="ctr"/>
          <a:lstStyle/>
          <a:p>
            <a:pPr eaLnBrk="1" hangingPunct="1">
              <a:defRPr/>
            </a:pPr>
            <a:r>
              <a:rPr lang="en-US" dirty="0" smtClean="0"/>
              <a:t>Project Objective</a:t>
            </a:r>
          </a:p>
        </p:txBody>
      </p:sp>
      <p:sp>
        <p:nvSpPr>
          <p:cNvPr id="13315" name="Rectangle 3"/>
          <p:cNvSpPr>
            <a:spLocks noGrp="1" noChangeArrowheads="1"/>
          </p:cNvSpPr>
          <p:nvPr>
            <p:ph idx="4294967295"/>
          </p:nvPr>
        </p:nvSpPr>
        <p:spPr>
          <a:xfrm>
            <a:off x="228600" y="1757363"/>
            <a:ext cx="5257800" cy="4338637"/>
          </a:xfrm>
        </p:spPr>
        <p:txBody>
          <a:bodyPr lIns="92075" tIns="46038" rIns="92075" bIns="46038"/>
          <a:lstStyle/>
          <a:p>
            <a:pPr eaLnBrk="1" hangingPunct="1"/>
            <a:r>
              <a:rPr lang="en-US" sz="3000" smtClean="0"/>
              <a:t>Investigate what it would take for wastewater treatment plants to become energy independent by optimizing plant energy efficiency and using </a:t>
            </a:r>
            <a:r>
              <a:rPr lang="en-US" sz="3000" smtClean="0">
                <a:solidFill>
                  <a:srgbClr val="FF6600"/>
                </a:solidFill>
              </a:rPr>
              <a:t>renewable resource</a:t>
            </a:r>
            <a:r>
              <a:rPr lang="en-US" sz="3000" smtClean="0"/>
              <a:t> </a:t>
            </a:r>
            <a:r>
              <a:rPr lang="en-US" sz="3000" smtClean="0">
                <a:solidFill>
                  <a:srgbClr val="FF6600"/>
                </a:solidFill>
              </a:rPr>
              <a:t>opportunities</a:t>
            </a:r>
            <a:r>
              <a:rPr lang="en-US" sz="3000" smtClean="0"/>
              <a:t>.</a:t>
            </a:r>
            <a:r>
              <a:rPr lang="en-US" sz="2800" smtClean="0"/>
              <a:t> </a:t>
            </a:r>
          </a:p>
        </p:txBody>
      </p:sp>
      <p:pic>
        <p:nvPicPr>
          <p:cNvPr id="8" name="Picture 7" descr="IMG_9491.JPG"/>
          <p:cNvPicPr>
            <a:picLocks noChangeAspect="1"/>
          </p:cNvPicPr>
          <p:nvPr/>
        </p:nvPicPr>
        <p:blipFill>
          <a:blip r:embed="rId3" cstate="print"/>
          <a:stretch>
            <a:fillRect/>
          </a:stretch>
        </p:blipFill>
        <p:spPr>
          <a:xfrm>
            <a:off x="5738812" y="3471862"/>
            <a:ext cx="3048000" cy="2286000"/>
          </a:xfrm>
          <a:prstGeom prst="round2DiagRect">
            <a:avLst>
              <a:gd name="adj1" fmla="val 16667"/>
              <a:gd name="adj2" fmla="val 0"/>
            </a:avLst>
          </a:prstGeom>
          <a:ln w="88900" cap="sq">
            <a:solidFill>
              <a:schemeClr val="accent6"/>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30996" y="980262"/>
            <a:ext cx="9067800" cy="5562600"/>
          </a:xfrm>
          <a:prstGeom prst="roundRect">
            <a:avLst>
              <a:gd name="adj" fmla="val 3156"/>
            </a:avLst>
          </a:prstGeom>
          <a:solidFill>
            <a:schemeClr val="accent3">
              <a:lumMod val="7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88196" y="1437462"/>
            <a:ext cx="8229600" cy="4724400"/>
          </a:xfrm>
          <a:prstGeom prst="rect">
            <a:avLst/>
          </a:prstGeom>
          <a:solidFill>
            <a:schemeClr val="accent3">
              <a:lumMod val="20000"/>
              <a:lumOff val="8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 name="Chart 6"/>
          <p:cNvGraphicFramePr/>
          <p:nvPr/>
        </p:nvGraphicFramePr>
        <p:xfrm>
          <a:off x="869196" y="1285062"/>
          <a:ext cx="7818120" cy="4920644"/>
        </p:xfrm>
        <a:graphic>
          <a:graphicData uri="http://schemas.openxmlformats.org/drawingml/2006/chart">
            <c:chart xmlns:c="http://schemas.openxmlformats.org/drawingml/2006/chart" xmlns:r="http://schemas.openxmlformats.org/officeDocument/2006/relationships" r:id="rId3"/>
          </a:graphicData>
        </a:graphic>
      </p:graphicFrame>
      <p:sp>
        <p:nvSpPr>
          <p:cNvPr id="14345" name="TextBox 7"/>
          <p:cNvSpPr txBox="1">
            <a:spLocks noChangeArrowheads="1"/>
          </p:cNvSpPr>
          <p:nvPr/>
        </p:nvSpPr>
        <p:spPr bwMode="auto">
          <a:xfrm>
            <a:off x="4527550" y="5856288"/>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b="1"/>
              <a:t>Year</a:t>
            </a:r>
          </a:p>
        </p:txBody>
      </p:sp>
      <p:sp>
        <p:nvSpPr>
          <p:cNvPr id="14346" name="TextBox 8"/>
          <p:cNvSpPr txBox="1">
            <a:spLocks noChangeArrowheads="1"/>
          </p:cNvSpPr>
          <p:nvPr/>
        </p:nvSpPr>
        <p:spPr bwMode="auto">
          <a:xfrm rot="-5400000">
            <a:off x="-273844" y="3418682"/>
            <a:ext cx="19843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b="1"/>
              <a:t>Dollars per Gallon</a:t>
            </a:r>
          </a:p>
        </p:txBody>
      </p:sp>
      <p:sp>
        <p:nvSpPr>
          <p:cNvPr id="8" name="Title 1"/>
          <p:cNvSpPr>
            <a:spLocks noGrp="1"/>
          </p:cNvSpPr>
          <p:nvPr>
            <p:ph type="title"/>
          </p:nvPr>
        </p:nvSpPr>
        <p:spPr>
          <a:xfrm>
            <a:off x="381000" y="0"/>
            <a:ext cx="8216900" cy="923925"/>
          </a:xfrm>
        </p:spPr>
        <p:txBody>
          <a:bodyPr/>
          <a:lstStyle/>
          <a:p>
            <a:pPr>
              <a:defRPr/>
            </a:pPr>
            <a:r>
              <a:rPr lang="en-US" dirty="0" smtClean="0"/>
              <a:t>Gasoline Prices – 1993-2012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descr="aepdetchart1.gif"/>
          <p:cNvPicPr>
            <a:picLocks noChangeAspect="1"/>
          </p:cNvPicPr>
          <p:nvPr/>
        </p:nvPicPr>
        <p:blipFill>
          <a:blip r:embed="rId3">
            <a:extLst>
              <a:ext uri="{28A0092B-C50C-407E-A947-70E740481C1C}">
                <a14:useLocalDpi xmlns:a14="http://schemas.microsoft.com/office/drawing/2010/main" val="0"/>
              </a:ext>
            </a:extLst>
          </a:blip>
          <a:srcRect t="8430"/>
          <a:stretch>
            <a:fillRect/>
          </a:stretch>
        </p:blipFill>
        <p:spPr bwMode="auto">
          <a:xfrm>
            <a:off x="412750" y="1262063"/>
            <a:ext cx="83185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81000" y="0"/>
            <a:ext cx="8216900" cy="923925"/>
          </a:xfrm>
        </p:spPr>
        <p:txBody>
          <a:bodyPr/>
          <a:lstStyle/>
          <a:p>
            <a:pPr>
              <a:defRPr/>
            </a:pPr>
            <a:r>
              <a:rPr lang="en-US" dirty="0" smtClean="0"/>
              <a:t>Electricity Prices – 2007-2012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216900" cy="923925"/>
          </a:xfrm>
        </p:spPr>
        <p:txBody>
          <a:bodyPr/>
          <a:lstStyle/>
          <a:p>
            <a:pPr>
              <a:defRPr/>
            </a:pPr>
            <a:r>
              <a:rPr lang="en-US" dirty="0" smtClean="0"/>
              <a:t>Risk</a:t>
            </a:r>
          </a:p>
        </p:txBody>
      </p:sp>
      <p:sp>
        <p:nvSpPr>
          <p:cNvPr id="4" name="Rectangle 5"/>
          <p:cNvSpPr>
            <a:spLocks noChangeArrowheads="1"/>
          </p:cNvSpPr>
          <p:nvPr/>
        </p:nvSpPr>
        <p:spPr bwMode="auto">
          <a:xfrm>
            <a:off x="539750" y="1465263"/>
            <a:ext cx="8075613" cy="3517900"/>
          </a:xfrm>
          <a:prstGeom prst="rect">
            <a:avLst/>
          </a:prstGeom>
          <a:noFill/>
          <a:ln w="9525">
            <a:noFill/>
            <a:miter lim="800000"/>
            <a:headEnd/>
            <a:tailEnd/>
          </a:ln>
        </p:spPr>
        <p:txBody>
          <a:bodyPr>
            <a:spAutoFit/>
          </a:bodyPr>
          <a:lstStyle/>
          <a:p>
            <a:pPr algn="ctr">
              <a:lnSpc>
                <a:spcPct val="90000"/>
              </a:lnSpc>
              <a:defRPr/>
            </a:pPr>
            <a:r>
              <a:rPr lang="en-US" sz="2800" b="1" dirty="0">
                <a:solidFill>
                  <a:schemeClr val="accent5">
                    <a:lumMod val="40000"/>
                    <a:lumOff val="60000"/>
                  </a:schemeClr>
                </a:solidFill>
                <a:latin typeface="Arial" charset="0"/>
                <a:ea typeface="ＭＳ Ｐゴシック" pitchFamily="-80" charset="-128"/>
                <a:cs typeface="Times New Roman" pitchFamily="18" charset="0"/>
              </a:rPr>
              <a:t>Swiss Re</a:t>
            </a:r>
          </a:p>
          <a:p>
            <a:pPr algn="ctr">
              <a:lnSpc>
                <a:spcPct val="90000"/>
              </a:lnSpc>
              <a:defRPr/>
            </a:pPr>
            <a:r>
              <a:rPr lang="en-US" sz="2000" dirty="0">
                <a:solidFill>
                  <a:schemeClr val="bg1"/>
                </a:solidFill>
              </a:rPr>
              <a:t>The increasing severity and frequency of natural catastrophes are driving up the cost of disaster relief and reconstruction.</a:t>
            </a:r>
            <a:r>
              <a:rPr lang="en-US" sz="2800" b="1" dirty="0">
                <a:solidFill>
                  <a:schemeClr val="bg1"/>
                </a:solidFill>
                <a:latin typeface="Arial" charset="0"/>
                <a:ea typeface="ＭＳ Ｐゴシック" pitchFamily="-80" charset="-128"/>
                <a:cs typeface="Times New Roman" pitchFamily="18" charset="0"/>
              </a:rPr>
              <a:t>       </a:t>
            </a:r>
            <a:br>
              <a:rPr lang="en-US" sz="2800" b="1" dirty="0">
                <a:solidFill>
                  <a:schemeClr val="bg1"/>
                </a:solidFill>
                <a:latin typeface="Arial" charset="0"/>
                <a:ea typeface="ＭＳ Ｐゴシック" pitchFamily="-80" charset="-128"/>
                <a:cs typeface="Times New Roman" pitchFamily="18" charset="0"/>
              </a:rPr>
            </a:br>
            <a:r>
              <a:rPr lang="en-US" b="1" dirty="0">
                <a:solidFill>
                  <a:schemeClr val="bg1"/>
                </a:solidFill>
                <a:latin typeface="Arial" charset="0"/>
                <a:ea typeface="ＭＳ Ｐゴシック" pitchFamily="-80" charset="-128"/>
                <a:cs typeface="Times New Roman" pitchFamily="18" charset="0"/>
              </a:rPr>
              <a:t>-- Closing the Financial Gap</a:t>
            </a:r>
            <a:r>
              <a:rPr lang="en-US" sz="2800" b="1" dirty="0">
                <a:solidFill>
                  <a:schemeClr val="bg1"/>
                </a:solidFill>
                <a:latin typeface="Arial" charset="0"/>
                <a:ea typeface="ＭＳ Ｐゴシック" pitchFamily="-80" charset="-128"/>
                <a:cs typeface="Times New Roman" pitchFamily="18" charset="0"/>
              </a:rPr>
              <a:t> </a:t>
            </a:r>
            <a:endParaRPr lang="en-US" b="1" dirty="0">
              <a:solidFill>
                <a:schemeClr val="bg1"/>
              </a:solidFill>
              <a:latin typeface="Arial" charset="0"/>
              <a:ea typeface="ＭＳ Ｐゴシック" pitchFamily="-80" charset="-128"/>
              <a:cs typeface="Times New Roman" pitchFamily="18" charset="0"/>
            </a:endParaRPr>
          </a:p>
          <a:p>
            <a:pPr algn="ctr">
              <a:lnSpc>
                <a:spcPct val="90000"/>
              </a:lnSpc>
              <a:spcBef>
                <a:spcPct val="50000"/>
              </a:spcBef>
              <a:defRPr/>
            </a:pPr>
            <a:endParaRPr lang="en-US" sz="1400" b="1" dirty="0">
              <a:solidFill>
                <a:schemeClr val="bg1"/>
              </a:solidFill>
              <a:latin typeface="Arial" charset="0"/>
              <a:ea typeface="ＭＳ Ｐゴシック" pitchFamily="-80" charset="-128"/>
              <a:cs typeface="Times New Roman" pitchFamily="18" charset="0"/>
            </a:endParaRPr>
          </a:p>
          <a:p>
            <a:pPr algn="ctr">
              <a:defRPr/>
            </a:pPr>
            <a:r>
              <a:rPr lang="en-US" sz="2800" b="1" dirty="0">
                <a:solidFill>
                  <a:schemeClr val="accent5">
                    <a:lumMod val="40000"/>
                    <a:lumOff val="60000"/>
                  </a:schemeClr>
                </a:solidFill>
                <a:latin typeface="Arial" charset="0"/>
                <a:ea typeface="ＭＳ Ｐゴシック" pitchFamily="-80" charset="-128"/>
                <a:cs typeface="Times New Roman" pitchFamily="18" charset="0"/>
              </a:rPr>
              <a:t>Munich Re</a:t>
            </a:r>
            <a:r>
              <a:rPr lang="en-US" b="1" dirty="0">
                <a:solidFill>
                  <a:schemeClr val="accent5">
                    <a:lumMod val="40000"/>
                    <a:lumOff val="60000"/>
                  </a:schemeClr>
                </a:solidFill>
                <a:latin typeface="Arial" charset="0"/>
                <a:ea typeface="ＭＳ Ｐゴシック" pitchFamily="-80" charset="-128"/>
                <a:cs typeface="Times New Roman" pitchFamily="18" charset="0"/>
              </a:rPr>
              <a:t> </a:t>
            </a:r>
          </a:p>
          <a:p>
            <a:pPr algn="ctr">
              <a:defRPr/>
            </a:pPr>
            <a:r>
              <a:rPr lang="en-US" sz="2000" dirty="0">
                <a:solidFill>
                  <a:schemeClr val="bg1"/>
                </a:solidFill>
              </a:rPr>
              <a:t>Ambitious climate protection targets are needed – or the cost of climate change will keep rising</a:t>
            </a:r>
            <a:r>
              <a:rPr lang="en-US" sz="2000" b="1" dirty="0">
                <a:solidFill>
                  <a:schemeClr val="bg1"/>
                </a:solidFill>
                <a:latin typeface="Arial" charset="0"/>
                <a:ea typeface="ＭＳ Ｐゴシック" pitchFamily="-80" charset="-128"/>
                <a:cs typeface="Times New Roman" pitchFamily="18" charset="0"/>
              </a:rPr>
              <a:t>  </a:t>
            </a:r>
          </a:p>
          <a:p>
            <a:pPr algn="ctr">
              <a:defRPr/>
            </a:pPr>
            <a:r>
              <a:rPr lang="en-US" b="1" dirty="0">
                <a:solidFill>
                  <a:schemeClr val="bg1"/>
                </a:solidFill>
                <a:latin typeface="Arial" charset="0"/>
                <a:ea typeface="ＭＳ Ｐゴシック" pitchFamily="-80" charset="-128"/>
                <a:cs typeface="Times New Roman" pitchFamily="18" charset="0"/>
              </a:rPr>
              <a:t> -- Annual Report 2009</a:t>
            </a:r>
          </a:p>
          <a:p>
            <a:pPr algn="ctr">
              <a:lnSpc>
                <a:spcPct val="90000"/>
              </a:lnSpc>
              <a:defRPr/>
            </a:pPr>
            <a:endParaRPr lang="en-US" sz="2800" b="1" dirty="0">
              <a:solidFill>
                <a:srgbClr val="0066FF"/>
              </a:solidFill>
              <a:latin typeface="Arial" charset="0"/>
              <a:ea typeface="ＭＳ Ｐゴシック" pitchFamily="-80" charset="-128"/>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6" descr="WallaceSlides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788" y="1981200"/>
            <a:ext cx="6961187"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population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52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Rectangle 8"/>
          <p:cNvSpPr>
            <a:spLocks noGrp="1" noChangeArrowheads="1"/>
          </p:cNvSpPr>
          <p:nvPr>
            <p:ph type="title"/>
          </p:nvPr>
        </p:nvSpPr>
        <p:spPr>
          <a:xfrm>
            <a:off x="457200" y="123825"/>
            <a:ext cx="7839075" cy="717550"/>
          </a:xfrm>
        </p:spPr>
        <p:txBody>
          <a:bodyPr/>
          <a:lstStyle/>
          <a:p>
            <a:pPr>
              <a:defRPr/>
            </a:pPr>
            <a:r>
              <a:rPr lang="en-US" dirty="0"/>
              <a:t>World Population </a:t>
            </a:r>
            <a:r>
              <a:rPr lang="en-US" dirty="0" smtClean="0"/>
              <a:t>Growth - </a:t>
            </a:r>
            <a:r>
              <a:rPr lang="en-US" dirty="0"/>
              <a:t>History</a:t>
            </a:r>
          </a:p>
        </p:txBody>
      </p:sp>
      <p:sp>
        <p:nvSpPr>
          <p:cNvPr id="17413" name="Text Box 9"/>
          <p:cNvSpPr txBox="1">
            <a:spLocks noChangeArrowheads="1"/>
          </p:cNvSpPr>
          <p:nvPr/>
        </p:nvSpPr>
        <p:spPr bwMode="auto">
          <a:xfrm>
            <a:off x="7154863" y="2935288"/>
            <a:ext cx="1741487"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z="1200" b="1"/>
          </a:p>
          <a:p>
            <a:r>
              <a:rPr lang="en-US" sz="1200" b="1">
                <a:solidFill>
                  <a:schemeClr val="bg1"/>
                </a:solidFill>
              </a:rPr>
              <a:t>Source: Population Reference Bureau; and United Nations, </a:t>
            </a:r>
            <a:r>
              <a:rPr lang="en-US" sz="1200" b="1" i="1">
                <a:solidFill>
                  <a:schemeClr val="bg1"/>
                </a:solidFill>
              </a:rPr>
              <a:t>World Population Projections to 2100 </a:t>
            </a:r>
            <a:r>
              <a:rPr lang="en-US" sz="1200" b="1">
                <a:solidFill>
                  <a:schemeClr val="bg1"/>
                </a:solidFill>
              </a:rPr>
              <a:t>(1998).</a:t>
            </a:r>
          </a:p>
          <a:p>
            <a:pPr>
              <a:spcBef>
                <a:spcPct val="50000"/>
              </a:spcBef>
            </a:pPr>
            <a:endParaRPr lang="en-US" sz="1200" b="1"/>
          </a:p>
        </p:txBody>
      </p:sp>
      <p:sp>
        <p:nvSpPr>
          <p:cNvPr id="17414" name="Text Box 11"/>
          <p:cNvSpPr txBox="1">
            <a:spLocks noChangeArrowheads="1"/>
          </p:cNvSpPr>
          <p:nvPr/>
        </p:nvSpPr>
        <p:spPr bwMode="auto">
          <a:xfrm>
            <a:off x="5775325" y="1657350"/>
            <a:ext cx="1044575" cy="1063625"/>
          </a:xfrm>
          <a:prstGeom prst="rect">
            <a:avLst/>
          </a:prstGeom>
          <a:solidFill>
            <a:srgbClr val="78C2C0"/>
          </a:solidFill>
          <a:ln w="57150">
            <a:solidFill>
              <a:srgbClr val="347494"/>
            </a:solidFill>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6000" b="1"/>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Global Energy Trends</a:t>
            </a:r>
            <a:endParaRPr lang="en-US" dirty="0"/>
          </a:p>
        </p:txBody>
      </p:sp>
      <p:sp>
        <p:nvSpPr>
          <p:cNvPr id="3" name="Rectangle 2"/>
          <p:cNvSpPr/>
          <p:nvPr/>
        </p:nvSpPr>
        <p:spPr>
          <a:xfrm>
            <a:off x="623888" y="1436688"/>
            <a:ext cx="7678737" cy="4708525"/>
          </a:xfrm>
          <a:prstGeom prst="rect">
            <a:avLst/>
          </a:prstGeom>
        </p:spPr>
        <p:txBody>
          <a:bodyPr>
            <a:spAutoFit/>
          </a:bodyPr>
          <a:lstStyle/>
          <a:p>
            <a:pPr marL="290513" indent="-290513">
              <a:spcBef>
                <a:spcPts val="1200"/>
              </a:spcBef>
              <a:buFont typeface="Arial" pitchFamily="34" charset="0"/>
              <a:buChar char="•"/>
              <a:tabLst>
                <a:tab pos="290513" algn="l"/>
              </a:tabLst>
              <a:defRPr/>
            </a:pPr>
            <a:r>
              <a:rPr lang="en-US" sz="2000" dirty="0">
                <a:solidFill>
                  <a:schemeClr val="bg1"/>
                </a:solidFill>
              </a:rPr>
              <a:t>The dynamics of energy markets are increasingly determined by countries outside the OECD. </a:t>
            </a:r>
          </a:p>
          <a:p>
            <a:pPr marL="290513" indent="-290513">
              <a:spcBef>
                <a:spcPts val="1200"/>
              </a:spcBef>
              <a:buFont typeface="Arial" pitchFamily="34" charset="0"/>
              <a:buChar char="•"/>
              <a:tabLst>
                <a:tab pos="290513" algn="l"/>
              </a:tabLst>
              <a:defRPr/>
            </a:pPr>
            <a:r>
              <a:rPr lang="en-US" sz="2000" dirty="0">
                <a:solidFill>
                  <a:schemeClr val="bg1"/>
                </a:solidFill>
              </a:rPr>
              <a:t>Rising transport demand and upstream costs reconfirm the end of cheap oil.</a:t>
            </a:r>
          </a:p>
          <a:p>
            <a:pPr>
              <a:defRPr/>
            </a:pPr>
            <a:r>
              <a:rPr lang="en-US" sz="2000" dirty="0">
                <a:solidFill>
                  <a:schemeClr val="bg1"/>
                </a:solidFill>
              </a:rPr>
              <a:t>	</a:t>
            </a:r>
            <a:r>
              <a:rPr lang="en-US" i="1" dirty="0">
                <a:solidFill>
                  <a:schemeClr val="bg1"/>
                </a:solidFill>
              </a:rPr>
              <a:t>-- International Energy Agency World Energy Outlook 2011</a:t>
            </a:r>
          </a:p>
          <a:p>
            <a:pPr>
              <a:defRPr/>
            </a:pPr>
            <a:endParaRPr lang="en-US" sz="2000" dirty="0">
              <a:solidFill>
                <a:schemeClr val="bg1"/>
              </a:solidFill>
            </a:endParaRPr>
          </a:p>
          <a:p>
            <a:pPr marL="290513" indent="-290513">
              <a:buFont typeface="Arial" pitchFamily="34" charset="0"/>
              <a:buChar char="•"/>
              <a:tabLst>
                <a:tab pos="290513" algn="l"/>
              </a:tabLst>
              <a:defRPr/>
            </a:pPr>
            <a:r>
              <a:rPr lang="en-US" sz="2000" dirty="0">
                <a:solidFill>
                  <a:schemeClr val="bg1"/>
                </a:solidFill>
              </a:rPr>
              <a:t>Emerging from the global economic recession, investments in renewable energy technologies continued their steady rise in 2011, with total new investments in renewable power and fuels (excluding large hydropower and solar hot water) reaching $257 billion, up from $220 billion in 2010. </a:t>
            </a:r>
          </a:p>
          <a:p>
            <a:pPr marL="290513" indent="-290513">
              <a:spcBef>
                <a:spcPts val="1200"/>
              </a:spcBef>
              <a:buFont typeface="Arial" pitchFamily="34" charset="0"/>
              <a:buChar char="•"/>
              <a:tabLst>
                <a:tab pos="290513" algn="l"/>
              </a:tabLst>
              <a:defRPr/>
            </a:pPr>
            <a:r>
              <a:rPr lang="en-US" sz="2000" dirty="0">
                <a:solidFill>
                  <a:schemeClr val="bg1"/>
                </a:solidFill>
              </a:rPr>
              <a:t>2011 net investment in renewable power capacity was $40 billion greater than investment in fossil fuel capacity.</a:t>
            </a:r>
          </a:p>
          <a:p>
            <a:pPr>
              <a:defRPr/>
            </a:pPr>
            <a:r>
              <a:rPr lang="en-US" sz="2000" dirty="0">
                <a:solidFill>
                  <a:schemeClr val="bg1"/>
                </a:solidFill>
              </a:rPr>
              <a:t>	</a:t>
            </a:r>
            <a:r>
              <a:rPr lang="en-US" i="1" dirty="0">
                <a:solidFill>
                  <a:schemeClr val="bg1"/>
                </a:solidFill>
              </a:rPr>
              <a:t>--</a:t>
            </a:r>
            <a:r>
              <a:rPr lang="en-US" i="1" dirty="0" err="1">
                <a:solidFill>
                  <a:schemeClr val="bg1"/>
                </a:solidFill>
              </a:rPr>
              <a:t>Worldwatch</a:t>
            </a:r>
            <a:r>
              <a:rPr lang="en-US" i="1" dirty="0">
                <a:solidFill>
                  <a:schemeClr val="bg1"/>
                </a:solidFill>
              </a:rPr>
              <a:t> Institute 2012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4" descr="energy_home"/>
          <p:cNvPicPr>
            <a:picLocks noChangeAspect="1" noChangeArrowheads="1"/>
          </p:cNvPicPr>
          <p:nvPr/>
        </p:nvPicPr>
        <p:blipFill>
          <a:blip r:embed="rId3">
            <a:extLst>
              <a:ext uri="{28A0092B-C50C-407E-A947-70E740481C1C}">
                <a14:useLocalDpi xmlns:a14="http://schemas.microsoft.com/office/drawing/2010/main" val="0"/>
              </a:ext>
            </a:extLst>
          </a:blip>
          <a:srcRect l="13979"/>
          <a:stretch>
            <a:fillRect/>
          </a:stretch>
        </p:blipFill>
        <p:spPr bwMode="auto">
          <a:xfrm>
            <a:off x="-69850" y="1047750"/>
            <a:ext cx="92837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0" y="0"/>
            <a:ext cx="9144000" cy="654050"/>
          </a:xfrm>
          <a:prstGeom prst="rect">
            <a:avLst/>
          </a:prstGeom>
          <a:noFill/>
          <a:ln w="12700" algn="ctr">
            <a:noFill/>
            <a:miter lim="800000"/>
            <a:headEnd/>
            <a:tailEnd/>
          </a:ln>
        </p:spPr>
        <p:txBody>
          <a:bodyPr anchor="ctr">
            <a:spAutoFit/>
          </a:bodyPr>
          <a:lstStyle/>
          <a:p>
            <a:pPr algn="ctr">
              <a:defRPr/>
            </a:pPr>
            <a:r>
              <a:rPr lang="en-US" sz="3600" b="1" dirty="0">
                <a:solidFill>
                  <a:schemeClr val="accent5">
                    <a:lumMod val="20000"/>
                    <a:lumOff val="80000"/>
                  </a:schemeClr>
                </a:solidFill>
              </a:rPr>
              <a:t>US Department of the Navy</a:t>
            </a:r>
          </a:p>
        </p:txBody>
      </p:sp>
      <p:sp>
        <p:nvSpPr>
          <p:cNvPr id="10" name="Content Placeholder 2"/>
          <p:cNvSpPr txBox="1">
            <a:spLocks/>
          </p:cNvSpPr>
          <p:nvPr/>
        </p:nvSpPr>
        <p:spPr bwMode="auto">
          <a:xfrm>
            <a:off x="771525" y="3686175"/>
            <a:ext cx="7720013" cy="2468563"/>
          </a:xfrm>
          <a:prstGeom prst="rect">
            <a:avLst/>
          </a:prstGeom>
          <a:noFill/>
          <a:ln w="9525">
            <a:noFill/>
            <a:miter lim="800000"/>
            <a:headEnd/>
            <a:tailEnd/>
          </a:ln>
        </p:spPr>
        <p:txBody>
          <a:bodyPr/>
          <a:lstStyle/>
          <a:p>
            <a:pPr marL="520700" indent="-520700">
              <a:spcAft>
                <a:spcPts val="1200"/>
              </a:spcAft>
              <a:buClr>
                <a:srgbClr val="AEECAF"/>
              </a:buClr>
              <a:buSzPct val="110000"/>
              <a:buFont typeface="Wingdings" pitchFamily="2" charset="2"/>
              <a:buChar char=""/>
              <a:defRPr/>
            </a:pPr>
            <a:r>
              <a:rPr lang="en-US" sz="2400" b="1" kern="0" dirty="0">
                <a:solidFill>
                  <a:schemeClr val="bg1"/>
                </a:solidFill>
                <a:latin typeface="+mn-lt"/>
              </a:rPr>
              <a:t>By 2015, </a:t>
            </a:r>
            <a:r>
              <a:rPr lang="en-US" sz="2400" b="1" kern="0" dirty="0" err="1">
                <a:solidFill>
                  <a:schemeClr val="bg1"/>
                </a:solidFill>
                <a:latin typeface="+mn-lt"/>
              </a:rPr>
              <a:t>DoN</a:t>
            </a:r>
            <a:r>
              <a:rPr lang="en-US" sz="2400" b="1" kern="0" dirty="0">
                <a:solidFill>
                  <a:schemeClr val="bg1"/>
                </a:solidFill>
                <a:latin typeface="+mn-lt"/>
              </a:rPr>
              <a:t> will reduce petroleum use in the commercial fleet by 50 percent</a:t>
            </a:r>
            <a:endParaRPr lang="en-US" sz="2400" dirty="0"/>
          </a:p>
          <a:p>
            <a:pPr marL="520700" indent="-520700">
              <a:spcAft>
                <a:spcPts val="1200"/>
              </a:spcAft>
              <a:buClr>
                <a:srgbClr val="AEECAF"/>
              </a:buClr>
              <a:buSzPct val="110000"/>
              <a:buFont typeface="Wingdings" pitchFamily="2" charset="2"/>
              <a:buChar char=""/>
              <a:defRPr/>
            </a:pPr>
            <a:r>
              <a:rPr lang="en-US" sz="2400" b="1" kern="0" dirty="0">
                <a:solidFill>
                  <a:schemeClr val="bg1"/>
                </a:solidFill>
                <a:latin typeface="+mn-lt"/>
              </a:rPr>
              <a:t>By 2020, 50 percent of total </a:t>
            </a:r>
            <a:r>
              <a:rPr lang="en-US" sz="2400" b="1" kern="0" dirty="0" err="1">
                <a:solidFill>
                  <a:schemeClr val="bg1"/>
                </a:solidFill>
                <a:latin typeface="+mn-lt"/>
              </a:rPr>
              <a:t>DoN</a:t>
            </a:r>
            <a:r>
              <a:rPr lang="en-US" sz="2400" b="1" kern="0" dirty="0">
                <a:solidFill>
                  <a:schemeClr val="bg1"/>
                </a:solidFill>
                <a:latin typeface="+mn-lt"/>
              </a:rPr>
              <a:t> energy consumption will come from alternative sources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Operating Instructions:&amp;quot;&quot;/&gt;&lt;property id=&quot;20307&quot; value=&quot;256&quot;/&gt;&lt;/object&gt;&lt;object type=&quot;3&quot; unique_id=&quot;10005&quot;&gt;&lt;property id=&quot;20148&quot; value=&quot;5&quot;/&gt;&lt;property id=&quot;20300&quot; value=&quot;Slide 2 - &amp;quot;Presentation Overview&amp;quot;&quot;/&gt;&lt;property id=&quot;20307&quot; value=&quot;274&quot;/&gt;&lt;/object&gt;&lt;object type=&quot;3&quot; unique_id=&quot;10006&quot;&gt;&lt;property id=&quot;20148&quot; value=&quot;5&quot;/&gt;&lt;property id=&quot;20300&quot; value=&quot;Slide 3 - &amp;quot;Introducing the Challenge&amp;quot;&quot;/&gt;&lt;property id=&quot;20307&quot; value=&quot;304&quot;/&gt;&lt;/object&gt;&lt;object type=&quot;3&quot; unique_id=&quot;10007&quot;&gt;&lt;property id=&quot;20148&quot; value=&quot;5&quot;/&gt;&lt;property id=&quot;20300&quot; value=&quot;Slide 4 - &amp;quot;Introducing the Challenge (continued)&amp;quot;&quot;/&gt;&lt;property id=&quot;20307&quot; value=&quot;292&quot;/&gt;&lt;/object&gt;&lt;object type=&quot;3&quot; unique_id=&quot;10008&quot;&gt;&lt;property id=&quot;20148&quot; value=&quot;5&quot;/&gt;&lt;property id=&quot;20300&quot; value=&quot;Slide 5 - &amp;quot;Manual Structure&amp;quot;&quot;/&gt;&lt;property id=&quot;20307&quot; value=&quot;313&quot;/&gt;&lt;/object&gt;&lt;object type=&quot;3&quot; unique_id=&quot;10009&quot;&gt;&lt;property id=&quot;20148&quot; value=&quot;5&quot;/&gt;&lt;property id=&quot;20300&quot; value=&quot;Slide 7 - &amp;quot;Section 1 Tables&amp;quot;&quot;/&gt;&lt;property id=&quot;20307&quot; value=&quot;348&quot;/&gt;&lt;/object&gt;&lt;object type=&quot;3&quot; unique_id=&quot;10010&quot;&gt;&lt;property id=&quot;20148&quot; value=&quot;5&quot;/&gt;&lt;property id=&quot;20300&quot; value=&quot;Slide 9 - &amp;quot;Section 2 Lake Mead NRA’s Efforts&amp;quot;&quot;/&gt;&lt;property id=&quot;20307&quot; value=&quot;349&quot;/&gt;&lt;/object&gt;&lt;object type=&quot;3&quot; unique_id=&quot;10011&quot;&gt;&lt;property id=&quot;20148&quot; value=&quot;5&quot;/&gt;&lt;property id=&quot;20300&quot; value=&quot;Slide 10 - &amp;quot;Section 2 Lake Mead NRA’s Efforts&amp;quot;&quot;/&gt;&lt;property id=&quot;20307&quot; value=&quot;351&quot;/&gt;&lt;/object&gt;&lt;object type=&quot;3&quot; unique_id=&quot;10012&quot;&gt;&lt;property id=&quot;20148&quot; value=&quot;5&quot;/&gt;&lt;property id=&quot;20300&quot; value=&quot;Slide 11 - &amp;quot;Repair/Rehab Checklist&amp;quot;&quot;/&gt;&lt;property id=&quot;20307&quot; value=&quot;353&quot;/&gt;&lt;/object&gt;&lt;object type=&quot;3&quot; unique_id=&quot;10013&quot;&gt;&lt;property id=&quot;20148&quot; value=&quot;5&quot;/&gt;&lt;property id=&quot;20300&quot; value=&quot;Slide 12 - &amp;quot;Executive Summary &amp;quot;&quot;/&gt;&lt;property id=&quot;20307&quot; value=&quot;350&quot;/&gt;&lt;/object&gt;&lt;object type=&quot;3&quot; unique_id=&quot;10014&quot;&gt;&lt;property id=&quot;20148&quot; value=&quot;5&quot;/&gt;&lt;property id=&quot;20300&quot; value=&quot;Slide 13 - &amp;quot;Lessons Learned&amp;quot;&quot;/&gt;&lt;property id=&quot;20307&quot; value=&quot;310&quot;/&gt;&lt;/object&gt;&lt;object type=&quot;3&quot; unique_id=&quot;10015&quot;&gt;&lt;property id=&quot;20148&quot; value=&quot;5&quot;/&gt;&lt;property id=&quot;20300&quot; value=&quot;Slide 14 - &amp;quot;Moving Into the Future&amp;quot;&quot;/&gt;&lt;property id=&quot;20307&quot; value=&quot;352&quot;/&gt;&lt;/object&gt;&lt;object type=&quot;3&quot; unique_id=&quot;10016&quot;&gt;&lt;property id=&quot;20148&quot; value=&quot;5&quot;/&gt;&lt;property id=&quot;20300&quot; value=&quot;Slide 15 - &amp;quot;Challenges/Opportunities&amp;quot;&quot;/&gt;&lt;property id=&quot;20307&quot; value=&quot;343&quot;/&gt;&lt;/object&gt;&lt;object type=&quot;3&quot; unique_id=&quot;10017&quot;&gt;&lt;property id=&quot;20148&quot; value=&quot;5&quot;/&gt;&lt;property id=&quot;20300&quot; value=&quot;Slide 16&quot;/&gt;&lt;property id=&quot;20307&quot; value=&quot;334&quot;/&gt;&lt;/object&gt;&lt;object type=&quot;3&quot; unique_id=&quot;10105&quot;&gt;&lt;property id=&quot;20148&quot; value=&quot;5&quot;/&gt;&lt;property id=&quot;20300&quot; value=&quot;Slide 6 - &amp;quot;Manual Structure&amp;quot;&quot;/&gt;&lt;property id=&quot;20307&quot; value=&quot;354&quot;/&gt;&lt;/object&gt;&lt;object type=&quot;3&quot; unique_id=&quot;10106&quot;&gt;&lt;property id=&quot;20148&quot; value=&quot;5&quot;/&gt;&lt;property id=&quot;20300&quot; value=&quot;Slide 8 - &amp;quot;Section 1 Tables&amp;quot;&quot;/&gt;&lt;property id=&quot;20307&quot; value=&quot;355&quot;/&gt;&lt;/objec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8719</TotalTime>
  <Words>1178</Words>
  <Application>Microsoft Office PowerPoint</Application>
  <PresentationFormat>On-screen Show (4:3)</PresentationFormat>
  <Paragraphs>397</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Default Design</vt:lpstr>
      <vt:lpstr>Chart</vt:lpstr>
      <vt:lpstr>WWTP Energy Independence </vt:lpstr>
      <vt:lpstr>Energy Independence Project Alan Zelenka, Kennedy/Jenks Consultants</vt:lpstr>
      <vt:lpstr>Project Objective</vt:lpstr>
      <vt:lpstr>Gasoline Prices – 1993-2012</vt:lpstr>
      <vt:lpstr>Electricity Prices – 2007-2012</vt:lpstr>
      <vt:lpstr>Risk</vt:lpstr>
      <vt:lpstr>World Population Growth - History</vt:lpstr>
      <vt:lpstr>Global Energy Trends</vt:lpstr>
      <vt:lpstr>PowerPoint Presentation</vt:lpstr>
      <vt:lpstr>PowerPoint Presentation</vt:lpstr>
      <vt:lpstr>PowerPoint Presentation</vt:lpstr>
      <vt:lpstr>PowerPoint Presentation</vt:lpstr>
      <vt:lpstr>PowerPoint Presentation</vt:lpstr>
      <vt:lpstr>OR ACWA Energy Independence Study</vt:lpstr>
      <vt:lpstr>Approach and Scope</vt:lpstr>
      <vt:lpstr>Two Demonstration Plants</vt:lpstr>
      <vt:lpstr>Levelized Costs</vt:lpstr>
      <vt:lpstr>Renewable Resource Assessments</vt:lpstr>
      <vt:lpstr>Evaluation Criteria</vt:lpstr>
      <vt:lpstr>Cost</vt:lpstr>
      <vt:lpstr>Summary Costs</vt:lpstr>
      <vt:lpstr>PowerPoint Presentation</vt:lpstr>
      <vt:lpstr>Inputs</vt:lpstr>
      <vt:lpstr>Rankings</vt:lpstr>
      <vt:lpstr>General Recommendations</vt:lpstr>
      <vt:lpstr>FOG &amp; FWTE Recommendation</vt:lpstr>
      <vt:lpstr>General Recommendations</vt:lpstr>
      <vt:lpstr>Report and Spreadsheets</vt:lpstr>
      <vt:lpstr>Contact Information</vt:lpstr>
    </vt:vector>
  </TitlesOfParts>
  <Manager>gm</Manager>
  <Company>Kennedy/Jenks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NinaMoore</dc:creator>
  <cp:lastModifiedBy>Dawn Lesley</cp:lastModifiedBy>
  <cp:revision>669</cp:revision>
  <dcterms:created xsi:type="dcterms:W3CDTF">2006-09-21T18:02:30Z</dcterms:created>
  <dcterms:modified xsi:type="dcterms:W3CDTF">2013-01-31T13:42:43Z</dcterms:modified>
</cp:coreProperties>
</file>