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2" r:id="rId2"/>
    <p:sldId id="316" r:id="rId3"/>
    <p:sldId id="280" r:id="rId4"/>
    <p:sldId id="314" r:id="rId5"/>
    <p:sldId id="287" r:id="rId6"/>
    <p:sldId id="291" r:id="rId7"/>
    <p:sldId id="290" r:id="rId8"/>
    <p:sldId id="288" r:id="rId9"/>
    <p:sldId id="297" r:id="rId10"/>
    <p:sldId id="289" r:id="rId11"/>
    <p:sldId id="258" r:id="rId12"/>
    <p:sldId id="281" r:id="rId13"/>
    <p:sldId id="313" r:id="rId14"/>
    <p:sldId id="279" r:id="rId15"/>
    <p:sldId id="282" r:id="rId16"/>
    <p:sldId id="312" r:id="rId17"/>
    <p:sldId id="317" r:id="rId18"/>
    <p:sldId id="318" r:id="rId19"/>
    <p:sldId id="261" r:id="rId20"/>
    <p:sldId id="285" r:id="rId21"/>
    <p:sldId id="278" r:id="rId22"/>
    <p:sldId id="277" r:id="rId23"/>
    <p:sldId id="301" r:id="rId24"/>
    <p:sldId id="303" r:id="rId25"/>
    <p:sldId id="304" r:id="rId26"/>
    <p:sldId id="307" r:id="rId27"/>
    <p:sldId id="308" r:id="rId28"/>
    <p:sldId id="298" r:id="rId29"/>
    <p:sldId id="294" r:id="rId30"/>
    <p:sldId id="257"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431"/>
    <a:srgbClr val="28882D"/>
    <a:srgbClr val="2F9D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7" autoAdjust="0"/>
    <p:restoredTop sz="83401" autoAdjust="0"/>
  </p:normalViewPr>
  <p:slideViewPr>
    <p:cSldViewPr>
      <p:cViewPr varScale="1">
        <p:scale>
          <a:sx n="62" d="100"/>
          <a:sy n="62" d="100"/>
        </p:scale>
        <p:origin x="-52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9C9EDEA-70ED-41DE-93FC-67036B5064AE}" type="datetimeFigureOut">
              <a:rPr lang="en-US" smtClean="0"/>
              <a:pPr/>
              <a:t>8/11/2011</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5D00D52-9420-460F-A29B-6E3610AEEA8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CC7E8C4-3F57-4471-8ACD-486EE5B7CC66}" type="datetimeFigureOut">
              <a:rPr lang="en-US" smtClean="0"/>
              <a:pPr/>
              <a:t>8/11/2011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742C1F0-4F4F-4D69-A4AB-BEF966E5B4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pps.leg.wa.gov/rcw/default.aspx?cite=19.2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apps.leg.wa.gov/rcw/default.aspx?cite=19.27.54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baseline="0" dirty="0" smtClean="0"/>
              <a:t>This presentation is on the transition for electric vehicles and the opportunities available for individuals, businesses, and communities ,  and the support provided by state and federal governments.</a:t>
            </a:r>
          </a:p>
        </p:txBody>
      </p:sp>
      <p:sp>
        <p:nvSpPr>
          <p:cNvPr id="4" name="Slide Number Placeholder 3"/>
          <p:cNvSpPr>
            <a:spLocks noGrp="1"/>
          </p:cNvSpPr>
          <p:nvPr>
            <p:ph type="sldNum" sz="quarter" idx="10"/>
          </p:nvPr>
        </p:nvSpPr>
        <p:spPr/>
        <p:txBody>
          <a:bodyPr/>
          <a:lstStyle/>
          <a:p>
            <a:fld id="{3742C1F0-4F4F-4D69-A4AB-BEF966E5B40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t</a:t>
            </a:r>
            <a:r>
              <a:rPr lang="en-US" baseline="0" dirty="0" smtClean="0"/>
              <a:t>he legislature passed </a:t>
            </a:r>
            <a:r>
              <a:rPr lang="en-US" dirty="0" smtClean="0"/>
              <a:t>Bill SSHB 1481 to support the </a:t>
            </a:r>
            <a:r>
              <a:rPr lang="en-US" baseline="0" dirty="0" smtClean="0"/>
              <a:t>development of a convenient infrastructure to recharge plug-in electric vehicles as a way to increase commercialization  of these vehicles.</a:t>
            </a:r>
            <a:r>
              <a:rPr lang="en-US"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115" indent="-231115">
              <a:buAutoNum type="alphaLcParenBoth"/>
            </a:pPr>
            <a:r>
              <a:rPr lang="en-US" sz="1050" dirty="0" smtClean="0"/>
              <a:t>"Battery charging station" is also defined</a:t>
            </a:r>
            <a:r>
              <a:rPr lang="en-US" sz="1050" baseline="0" dirty="0" smtClean="0"/>
              <a:t> in the bill “</a:t>
            </a:r>
            <a:r>
              <a:rPr lang="en-US" sz="1050" dirty="0" smtClean="0"/>
              <a:t>an electrical component assembly or cluster of component assemblies designed specifically to charge batteries within electric vehicles, which meet or exceed any standards, codes, and regulations set forth by chapter </a:t>
            </a:r>
            <a:r>
              <a:rPr lang="en-US" sz="1050" dirty="0" smtClean="0">
                <a:hlinkClick r:id="rId3"/>
              </a:rPr>
              <a:t>19.28</a:t>
            </a:r>
            <a:r>
              <a:rPr lang="en-US" sz="1050" dirty="0" smtClean="0"/>
              <a:t> RCW and consistent with rules adopted under RCW </a:t>
            </a:r>
            <a:r>
              <a:rPr lang="en-US" sz="1050" dirty="0" smtClean="0">
                <a:hlinkClick r:id="rId4"/>
              </a:rPr>
              <a:t>19.27.540</a:t>
            </a:r>
            <a:r>
              <a:rPr lang="en-US" sz="1050" dirty="0" smtClean="0"/>
              <a:t>.”    </a:t>
            </a:r>
          </a:p>
          <a:p>
            <a:pPr marL="231115" indent="-231115">
              <a:buNone/>
            </a:pPr>
            <a:endParaRPr lang="en-US" sz="1050" dirty="0" smtClean="0"/>
          </a:p>
          <a:p>
            <a:pPr marL="231115" indent="-231115">
              <a:buNone/>
            </a:pPr>
            <a:r>
              <a:rPr lang="en-US" sz="1050" dirty="0" smtClean="0"/>
              <a:t>We are all familiar with Level 1 outlets – just a GFI</a:t>
            </a:r>
            <a:r>
              <a:rPr lang="en-US" sz="1050" baseline="0" dirty="0" smtClean="0"/>
              <a:t> outlet at a parking stall, with a sign saying “Electric Vehicle Charging Station”.  </a:t>
            </a:r>
          </a:p>
          <a:p>
            <a:pPr marL="231115" indent="-231115">
              <a:buNone/>
            </a:pPr>
            <a:endParaRPr lang="en-US" sz="1050" baseline="0" dirty="0" smtClean="0"/>
          </a:p>
          <a:p>
            <a:pPr marL="231115" indent="-231115">
              <a:buNone/>
            </a:pPr>
            <a:r>
              <a:rPr lang="en-US" sz="1050" baseline="0" dirty="0" smtClean="0"/>
              <a:t>Every electric car includes a 110 outlet for when they can not get to any other level charger.</a:t>
            </a:r>
          </a:p>
          <a:p>
            <a:pPr marL="231115" indent="-231115">
              <a:buNone/>
            </a:pPr>
            <a:endParaRPr lang="en-US" sz="1050" baseline="0" dirty="0" smtClean="0"/>
          </a:p>
          <a:p>
            <a:pPr marL="231115" indent="-231115">
              <a:buNone/>
            </a:pPr>
            <a:r>
              <a:rPr lang="en-US" sz="1050" baseline="0" dirty="0" smtClean="0"/>
              <a:t>This provides “Opportunistic charging” even at a low level.  Great support for business, cheaper than </a:t>
            </a:r>
            <a:r>
              <a:rPr lang="en-US" sz="1050" baseline="0" dirty="0" err="1" smtClean="0"/>
              <a:t>WiFi</a:t>
            </a:r>
            <a:r>
              <a:rPr lang="en-US" sz="1050" baseline="0" dirty="0" smtClean="0"/>
              <a:t>!</a:t>
            </a:r>
          </a:p>
          <a:p>
            <a:pPr marL="231115" indent="-231115">
              <a:buNone/>
            </a:pPr>
            <a:endParaRPr lang="en-US" sz="1050" baseline="0" dirty="0" smtClean="0"/>
          </a:p>
          <a:p>
            <a:pPr marL="231115" indent="-231115">
              <a:buNone/>
            </a:pPr>
            <a:endParaRPr lang="en-US" sz="1050" dirty="0" smtClean="0"/>
          </a:p>
          <a:p>
            <a:pPr marL="231115" indent="-231115">
              <a:buNone/>
            </a:pPr>
            <a:r>
              <a:rPr lang="en-US" sz="1050" dirty="0" smtClean="0"/>
              <a:t/>
            </a:r>
            <a:br>
              <a:rPr lang="en-US" sz="1050" dirty="0" smtClean="0"/>
            </a:br>
            <a:endParaRPr lang="en-US" sz="1050"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50" dirty="0" smtClean="0"/>
          </a:p>
          <a:p>
            <a:r>
              <a:rPr lang="en-US" sz="1050" dirty="0" smtClean="0"/>
              <a:t>Level </a:t>
            </a:r>
            <a:r>
              <a:rPr lang="en-US" sz="1050" baseline="0" dirty="0" smtClean="0"/>
              <a:t> 2 is a little more complex, requires special equipment.    </a:t>
            </a:r>
          </a:p>
          <a:p>
            <a:r>
              <a:rPr lang="en-US" sz="1050" baseline="0" dirty="0" smtClean="0"/>
              <a:t>Bill in 2010 legislature to allow charging for charging.</a:t>
            </a:r>
          </a:p>
          <a:p>
            <a:r>
              <a:rPr lang="en-US" sz="1050" baseline="0" dirty="0" smtClean="0"/>
              <a:t>Credit is up to $1000 for individuals.</a:t>
            </a:r>
          </a:p>
          <a:p>
            <a:endParaRPr lang="en-US" sz="1050" baseline="0" dirty="0" smtClean="0"/>
          </a:p>
          <a:p>
            <a:endParaRPr lang="en-US" sz="1050"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the times are vastly different</a:t>
            </a:r>
            <a:r>
              <a:rPr lang="en-US" baseline="0" dirty="0" smtClean="0"/>
              <a:t> (about factor of 4)</a:t>
            </a:r>
          </a:p>
          <a:p>
            <a:r>
              <a:rPr lang="en-US" baseline="0" dirty="0" smtClean="0"/>
              <a:t>But cost to charge is the same.</a:t>
            </a:r>
          </a:p>
          <a:p>
            <a:r>
              <a:rPr lang="en-US" baseline="0" dirty="0" smtClean="0"/>
              <a:t>Compared to gas:  at  30 mpg = $.13 per mile.</a:t>
            </a:r>
          </a:p>
          <a:p>
            <a:r>
              <a:rPr lang="en-US" baseline="0" dirty="0" smtClean="0"/>
              <a:t>Battery pack costs - $.10 per mile for Leaf.   $.06 for Volt.</a:t>
            </a:r>
          </a:p>
          <a:p>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115" indent="-231115">
              <a:buFontTx/>
              <a:buNone/>
            </a:pPr>
            <a:r>
              <a:rPr lang="en-US" sz="1050" baseline="0" dirty="0" smtClean="0"/>
              <a:t>Level 3 is specialized equipment, and is also called DC or Fast Charge.  It requires 480V, and has the least level of certainty in standardization of the equipment, or certification from the Underwriters Laboratory.</a:t>
            </a:r>
            <a:r>
              <a:rPr lang="en-US" sz="1050" dirty="0" smtClean="0"/>
              <a:t/>
            </a:r>
            <a:br>
              <a:rPr lang="en-US" sz="1050" dirty="0" smtClean="0"/>
            </a:br>
            <a:r>
              <a:rPr lang="en-US" sz="1050" dirty="0" smtClean="0"/>
              <a:t>  </a:t>
            </a:r>
            <a:br>
              <a:rPr lang="en-US" sz="1050" dirty="0" smtClean="0"/>
            </a:br>
            <a:endParaRPr lang="en-US" sz="1050"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A battery</a:t>
            </a:r>
            <a:r>
              <a:rPr lang="en-US" sz="1050" baseline="0" dirty="0" smtClean="0"/>
              <a:t> Exchange Station is required for communities adjacent to I-5, I-405, I-90 and SR </a:t>
            </a:r>
            <a:r>
              <a:rPr lang="en-US" sz="1050" dirty="0" smtClean="0"/>
              <a:t>520,</a:t>
            </a:r>
            <a:r>
              <a:rPr lang="en-US" sz="1050" baseline="0" dirty="0" smtClean="0"/>
              <a:t> and for county lands within 1 mile of these highways.  Not currently existing in the US, and may not be practical except for fleet locations.  However, we are ready!</a:t>
            </a:r>
            <a:r>
              <a:rPr lang="en-US" sz="1050" dirty="0" smtClean="0"/>
              <a:t>  </a:t>
            </a:r>
            <a:br>
              <a:rPr lang="en-US" sz="1050" dirty="0" smtClean="0"/>
            </a:br>
            <a:endParaRPr lang="en-US" sz="1050"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t</a:t>
            </a:r>
            <a:r>
              <a:rPr lang="en-US" baseline="0" dirty="0" smtClean="0"/>
              <a:t>he legislature passed </a:t>
            </a:r>
            <a:r>
              <a:rPr lang="en-US" dirty="0" smtClean="0"/>
              <a:t>Bill SSHB 1481 to support the </a:t>
            </a:r>
            <a:r>
              <a:rPr lang="en-US" baseline="0" dirty="0" smtClean="0"/>
              <a:t>development of a convenient infrastructure to recharge plug-in electric vehicles as a way to increase commercialization  of these vehicles.</a:t>
            </a:r>
            <a:r>
              <a:rPr lang="en-US"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For Zoning  - with examples for ways to allowing EVI.  (Tumwater)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Communities do not have to allow EVI in residential, Resource, or critical area zones.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No prohibition.   We encourage communities to allow at least level 1 and 2 everywhere.</a:t>
            </a:r>
            <a:endParaRPr lang="en-US" sz="1100"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t>The model ordinance can give guidance for private</a:t>
            </a:r>
            <a:r>
              <a:rPr lang="en-US" sz="1100" baseline="0" dirty="0" smtClean="0"/>
              <a:t> and public parking lot design and storage.</a:t>
            </a:r>
          </a:p>
          <a:p>
            <a:r>
              <a:rPr lang="en-US" sz="1100" baseline="0" dirty="0" smtClean="0"/>
              <a:t>For example, the cities of Lacey and East Wenatchee adopted the signage and parking lot design recommendations.</a:t>
            </a:r>
          </a:p>
          <a:p>
            <a:endParaRPr lang="en-US" sz="1100" baseline="0" dirty="0" smtClean="0"/>
          </a:p>
          <a:p>
            <a:r>
              <a:rPr lang="en-US" sz="1100" baseline="0" dirty="0" smtClean="0"/>
              <a:t>Two types of Signs</a:t>
            </a:r>
            <a:endParaRPr lang="en-US" sz="1100"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dirty="0" smtClean="0"/>
              <a:t>No</a:t>
            </a:r>
            <a:r>
              <a:rPr lang="en-US" sz="1100" baseline="0" dirty="0" smtClean="0"/>
              <a:t> communities have yet (March 2011) designated public on-street parking spots, though some are designated at city halls (Bellevue and Lacey).  However, cities do have enforcement provisions for when spots are designated.  (Tukwila)</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really</a:t>
            </a:r>
            <a:r>
              <a:rPr lang="en-US" baseline="0" dirty="0" smtClean="0"/>
              <a:t> a new technology</a:t>
            </a:r>
          </a:p>
          <a:p>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Appendices  include:</a:t>
            </a:r>
            <a:endParaRPr lang="en-US" sz="1200" dirty="0" smtClean="0"/>
          </a:p>
          <a:p>
            <a:r>
              <a:rPr lang="en-US" sz="1200" dirty="0" smtClean="0"/>
              <a:t>The consultant</a:t>
            </a:r>
            <a:r>
              <a:rPr lang="en-US" sz="1200" baseline="0" dirty="0" smtClean="0"/>
              <a:t> team did a great job of putting together very useful appendices.  These include:</a:t>
            </a:r>
          </a:p>
          <a:p>
            <a:r>
              <a:rPr lang="en-US" sz="1200" dirty="0" smtClean="0"/>
              <a:t>Downloadable</a:t>
            </a:r>
            <a:r>
              <a:rPr lang="en-US" sz="1200" baseline="0" dirty="0" smtClean="0"/>
              <a:t> </a:t>
            </a:r>
            <a:r>
              <a:rPr lang="en-US" sz="1200" dirty="0" smtClean="0"/>
              <a:t>Installation Guides for Residential or Commercial</a:t>
            </a:r>
            <a:r>
              <a:rPr lang="en-US" sz="1200" baseline="0" dirty="0" smtClean="0"/>
              <a:t> </a:t>
            </a:r>
            <a:r>
              <a:rPr lang="en-US" sz="1200" dirty="0" smtClean="0"/>
              <a:t>Charging Stations.  There are very informative and can be customized for use at a local</a:t>
            </a:r>
            <a:r>
              <a:rPr lang="en-US" sz="1200" baseline="0" dirty="0" smtClean="0"/>
              <a:t> permit counter – intended ultimately for local businesses.</a:t>
            </a:r>
            <a:r>
              <a:rPr lang="en-US" sz="1200" dirty="0" smtClean="0"/>
              <a:t> </a:t>
            </a:r>
          </a:p>
          <a:p>
            <a:r>
              <a:rPr lang="en-US" sz="1200" dirty="0" smtClean="0"/>
              <a:t>Another</a:t>
            </a:r>
            <a:r>
              <a:rPr lang="en-US" sz="1200" baseline="0" dirty="0" smtClean="0"/>
              <a:t> tool is an </a:t>
            </a:r>
            <a:r>
              <a:rPr lang="en-US" sz="1200" dirty="0" smtClean="0"/>
              <a:t>example Electric Vehicle Charging Station Installation Checklist  - for use as a charger</a:t>
            </a:r>
            <a:r>
              <a:rPr lang="en-US" sz="1200" baseline="0" dirty="0" smtClean="0"/>
              <a:t> is being permitted and installed.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Ways </a:t>
            </a:r>
            <a:r>
              <a:rPr lang="en-US" dirty="0" smtClean="0"/>
              <a:t>that the state has tried</a:t>
            </a:r>
            <a:r>
              <a:rPr lang="en-US" baseline="0" dirty="0" smtClean="0"/>
              <a:t> to find ways to make it easier for businesses, local governments and citizens to get rolling in </a:t>
            </a:r>
            <a:r>
              <a:rPr lang="en-US" baseline="0" dirty="0" err="1" smtClean="0"/>
              <a:t>Evs</a:t>
            </a:r>
            <a:r>
              <a:rPr lang="en-US" baseline="0" dirty="0" smtClean="0"/>
              <a:t>.</a:t>
            </a:r>
            <a:endParaRPr lang="en-US" dirty="0" smtClean="0"/>
          </a:p>
          <a:p>
            <a:endParaRPr lang="en-US" sz="1200" b="1" dirty="0" smtClean="0"/>
          </a:p>
          <a:p>
            <a:endParaRPr lang="en-US" sz="1200" b="1" dirty="0" smtClean="0"/>
          </a:p>
          <a:p>
            <a:r>
              <a:rPr lang="en-US" dirty="0" smtClean="0"/>
              <a:t>2015 fuel</a:t>
            </a:r>
            <a:r>
              <a:rPr lang="en-US" baseline="0" dirty="0" smtClean="0"/>
              <a:t> requirements </a:t>
            </a:r>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83479" indent="-383479">
              <a:lnSpc>
                <a:spcPct val="90000"/>
              </a:lnSpc>
              <a:spcBef>
                <a:spcPct val="0"/>
              </a:spcBef>
            </a:pPr>
            <a:endParaRPr lang="en-US" sz="1100" dirty="0" smtClean="0"/>
          </a:p>
        </p:txBody>
      </p:sp>
      <p:sp>
        <p:nvSpPr>
          <p:cNvPr id="4" name="Slide Number Placeholder 3"/>
          <p:cNvSpPr>
            <a:spLocks noGrp="1"/>
          </p:cNvSpPr>
          <p:nvPr>
            <p:ph type="sldNum" sz="quarter" idx="10"/>
          </p:nvPr>
        </p:nvSpPr>
        <p:spPr/>
        <p:txBody>
          <a:bodyPr/>
          <a:lstStyle/>
          <a:p>
            <a:fld id="{260AE2A8-4DA3-488A-A35C-CF1E8AF67B1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the cost of the car includes about $500/</a:t>
            </a:r>
            <a:r>
              <a:rPr lang="en-US" baseline="0" dirty="0" err="1" smtClean="0"/>
              <a:t>kwh</a:t>
            </a:r>
            <a:r>
              <a:rPr lang="en-US" baseline="0" dirty="0" smtClean="0"/>
              <a:t> for the battery pack.</a:t>
            </a:r>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t</a:t>
            </a:r>
            <a:r>
              <a:rPr lang="en-US" baseline="0" dirty="0" smtClean="0"/>
              <a:t>he legislature passed </a:t>
            </a:r>
            <a:r>
              <a:rPr lang="en-US" dirty="0" smtClean="0"/>
              <a:t>Bill SSHB 1481 to support the </a:t>
            </a:r>
            <a:r>
              <a:rPr lang="en-US" baseline="0" dirty="0" smtClean="0"/>
              <a:t>development of a convenient infrastructure to recharge plug-in electric vehicles as a way to support a rapid transition to electric vehicles.</a:t>
            </a:r>
            <a:r>
              <a:rPr lang="en-US"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2009, t</a:t>
            </a:r>
            <a:r>
              <a:rPr lang="en-US" baseline="0" dirty="0" smtClean="0"/>
              <a:t>he legislature passed </a:t>
            </a:r>
            <a:r>
              <a:rPr lang="en-US" dirty="0" smtClean="0"/>
              <a:t>Bill SSHB 1481 to support the </a:t>
            </a:r>
            <a:r>
              <a:rPr lang="en-US" baseline="0" dirty="0" smtClean="0"/>
              <a:t>development of a convenient infrastructure to recharge plug-in electric vehicles as a way to increase commercialization  of these vehicles.</a:t>
            </a:r>
            <a:r>
              <a:rPr lang="en-US"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p:txBody>
      </p:sp>
      <p:sp>
        <p:nvSpPr>
          <p:cNvPr id="4" name="Slide Number Placeholder 3"/>
          <p:cNvSpPr>
            <a:spLocks noGrp="1"/>
          </p:cNvSpPr>
          <p:nvPr>
            <p:ph type="sldNum" sz="quarter" idx="10"/>
          </p:nvPr>
        </p:nvSpPr>
        <p:spPr/>
        <p:txBody>
          <a:bodyPr/>
          <a:lstStyle/>
          <a:p>
            <a:fld id="{3742C1F0-4F4F-4D69-A4AB-BEF966E5B4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electric cars we have to reach market now.  Well except</a:t>
            </a:r>
            <a:r>
              <a:rPr lang="en-US" baseline="0" dirty="0" smtClean="0"/>
              <a:t> for the supply issue in Japan.</a:t>
            </a:r>
            <a:endParaRPr lang="en-US" dirty="0" smtClean="0"/>
          </a:p>
          <a:p>
            <a:r>
              <a:rPr lang="en-US" dirty="0" smtClean="0"/>
              <a:t>Many more conversions, and NEVs</a:t>
            </a:r>
            <a:r>
              <a:rPr lang="en-US" baseline="0" dirty="0" smtClean="0"/>
              <a:t>  also on the roads.</a:t>
            </a:r>
          </a:p>
          <a:p>
            <a:endParaRPr lang="en-US" baseline="0" dirty="0" smtClean="0"/>
          </a:p>
          <a:p>
            <a:r>
              <a:rPr lang="en-US" sz="1200" kern="1200" dirty="0" smtClean="0">
                <a:solidFill>
                  <a:schemeClr val="tx1"/>
                </a:solidFill>
                <a:latin typeface="+mn-lt"/>
                <a:ea typeface="+mn-ea"/>
                <a:cs typeface="+mn-cs"/>
              </a:rPr>
              <a:t>There are three types of PEVs: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simplest type is the battery electric vehicle (BEV), which is propelled only by one or more electric motors powered from a battery charged from the grid when the vehicle is stationary. </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second type of PEV is a BEV with a range-extender. Like other BEVs, it is propelled by an electric motor powered by a battery charged from the grid when the vehicle is stationary. The range-extender is a small on-board ICE that drives a generator that can drive the electric motor or charge the battery, or both, when the energy in the battery gained from charging from the grid is depleted.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third type of PEV is the plug-in hybrid electric vehicle (PHEV), which is propelled by an electric motor or an ICE, or both. It has a battery that can be charged from the grid while the vehicle is stationary, or on-board from a generator powered by the vehicle’s ICE. PHEVs are similar to hybrid vehicles on the road today except for the big difference that their larger batteries that can be charged from the grid.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batteries in all three types of PEVs can also be charged by what is known as regenerative braking: the energy of motion is transformed into electrical energy, thereby further increasing the efficiency of electric traction.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$7500 federal tax credit for individuals</a:t>
            </a:r>
            <a:r>
              <a:rPr lang="en-US" baseline="0" dirty="0" smtClean="0"/>
              <a:t> and businesses.  Good for first 200,000 of each model.  With a production run of about 20,000 for these models, should be around for a while.</a:t>
            </a:r>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tail = no pipe emissions,  in fact, no tail pipe.</a:t>
            </a:r>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0AE2A8-4DA3-488A-A35C-CF1E8AF67B1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this fit with your business needs, your needs as an individual, or a community.</a:t>
            </a:r>
            <a:endParaRPr lang="en-US" dirty="0"/>
          </a:p>
        </p:txBody>
      </p:sp>
      <p:sp>
        <p:nvSpPr>
          <p:cNvPr id="4" name="Slide Number Placeholder 3"/>
          <p:cNvSpPr>
            <a:spLocks noGrp="1"/>
          </p:cNvSpPr>
          <p:nvPr>
            <p:ph type="sldNum" sz="quarter" idx="10"/>
          </p:nvPr>
        </p:nvSpPr>
        <p:spPr/>
        <p:txBody>
          <a:bodyPr/>
          <a:lstStyle/>
          <a:p>
            <a:fld id="{3742C1F0-4F4F-4D69-A4AB-BEF966E5B4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B2D22-A4F5-4B3D-9B37-1AAF8B6D2323}"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B2D22-A4F5-4B3D-9B37-1AAF8B6D2323}"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B2D22-A4F5-4B3D-9B37-1AAF8B6D2323}"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B2D22-A4F5-4B3D-9B37-1AAF8B6D2323}"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B2D22-A4F5-4B3D-9B37-1AAF8B6D2323}" type="datetimeFigureOut">
              <a:rPr lang="en-US" smtClean="0"/>
              <a:pPr/>
              <a:t>8/11/2011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B2D22-A4F5-4B3D-9B37-1AAF8B6D2323}" type="datetimeFigureOut">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B2D22-A4F5-4B3D-9B37-1AAF8B6D2323}" type="datetimeFigureOut">
              <a:rPr lang="en-US" smtClean="0"/>
              <a:pPr/>
              <a:t>8/11/2011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B2D22-A4F5-4B3D-9B37-1AAF8B6D2323}" type="datetimeFigureOut">
              <a:rPr lang="en-US" smtClean="0"/>
              <a:pPr/>
              <a:t>8/11/2011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B2D22-A4F5-4B3D-9B37-1AAF8B6D2323}" type="datetimeFigureOut">
              <a:rPr lang="en-US" smtClean="0"/>
              <a:pPr/>
              <a:t>8/11/2011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B2D22-A4F5-4B3D-9B37-1AAF8B6D2323}" type="datetimeFigureOut">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B2D22-A4F5-4B3D-9B37-1AAF8B6D2323}" type="datetimeFigureOut">
              <a:rPr lang="en-US" smtClean="0"/>
              <a:pPr/>
              <a:t>8/11/2011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4A8A84-139C-4D55-AE2B-C6C7354501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B2D22-A4F5-4B3D-9B37-1AAF8B6D2323}" type="datetimeFigureOut">
              <a:rPr lang="en-US" smtClean="0"/>
              <a:pPr/>
              <a:t>8/11/2011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A8A84-139C-4D55-AE2B-C6C7354501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imgurl=http://gfioutlet.org/wp-content/uploads/gfi-outlet-1.jpg&amp;imgrefurl=http://gfioutlet.org/&amp;h=350&amp;w=217&amp;sz=7&amp;tbnid=zkHDUgujsPC3QM:&amp;tbnh=280&amp;tbnw=173&amp;prev=/images?q=GFI+Outlet+image&amp;zoom=1&amp;q=GFI+Outlet+image&amp;hl=en&amp;usg=__DjzTAn3Vcg9XzdQdUJzfY1JabMc=&amp;sa=X&amp;ei=NBt3TeuoKo26sAOkt626BA&amp;ved=0CBwQ9QEwAQ"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com/imgres?imgurl=http://www.wilmettehomeinspection.com/blog/wp-content/uploads/2010/07/20040301_ASK_HANDY_page005img001_size2.jpg&amp;imgrefurl=http://www.wilmettehomeinspection.com/blog/?p=19&amp;h=372&amp;w=569&amp;sz=20&amp;tbnid=Vr3pR02yB1_0FM:&amp;tbnh=88&amp;tbnw=134&amp;prev=/images?q=GFI+Outlet+image&amp;zoom=1&amp;q=GFI+Outlet+image&amp;hl=en&amp;usg=___mffM5gR247LVEiWggGGOiwlPmI=&amp;sa=X&amp;ei=NBt3TeuoKo26sAOkt626BA&amp;ved=0CCoQ9QEwB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electricdrive.w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lectricdrive.wa.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2.pn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electricdrive.wa.gov/" TargetMode="External"/><Relationship Id="rId7" Type="http://schemas.openxmlformats.org/officeDocument/2006/relationships/hyperlink" Target="http://www.leviton.co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www.pluginamerica.org/" TargetMode="External"/><Relationship Id="rId5" Type="http://schemas.openxmlformats.org/officeDocument/2006/relationships/hyperlink" Target="http://www.americangaragemagazine.com/" TargetMode="External"/><Relationship Id="rId4" Type="http://schemas.openxmlformats.org/officeDocument/2006/relationships/hyperlink" Target="http://www.westcoastgreenhighway.com/electrichighways.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219200"/>
            <a:ext cx="7491412" cy="1446550"/>
          </a:xfrm>
          <a:prstGeom prst="rect">
            <a:avLst/>
          </a:prstGeom>
          <a:noFill/>
        </p:spPr>
        <p:txBody>
          <a:bodyPr>
            <a:spAutoFit/>
          </a:bodyPr>
          <a:lstStyle/>
          <a:p>
            <a:pPr>
              <a:defRPr/>
            </a:pPr>
            <a:r>
              <a:rPr lang="en-US" sz="4400" b="1" dirty="0" smtClean="0">
                <a:latin typeface="+mn-lt"/>
              </a:rPr>
              <a:t>Electric Vehicles and </a:t>
            </a:r>
          </a:p>
          <a:p>
            <a:pPr>
              <a:defRPr/>
            </a:pPr>
            <a:r>
              <a:rPr lang="en-US" sz="4400" b="1" dirty="0" smtClean="0"/>
              <a:t>Economic Opportunity</a:t>
            </a:r>
            <a:endParaRPr lang="en-US" sz="4400" b="1" dirty="0">
              <a:latin typeface="+mn-lt"/>
            </a:endParaRPr>
          </a:p>
        </p:txBody>
      </p:sp>
      <p:sp>
        <p:nvSpPr>
          <p:cNvPr id="11" name="Freeform 10"/>
          <p:cNvSpPr/>
          <p:nvPr/>
        </p:nvSpPr>
        <p:spPr>
          <a:xfrm>
            <a:off x="1295400" y="1371600"/>
            <a:ext cx="101600" cy="1279525"/>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4" name="Picture 8" descr="DOCLogo_4cCROPPED"/>
          <p:cNvPicPr>
            <a:picLocks noChangeAspect="1" noChangeArrowheads="1"/>
          </p:cNvPicPr>
          <p:nvPr/>
        </p:nvPicPr>
        <p:blipFill>
          <a:blip r:embed="rId3" cstate="print"/>
          <a:srcRect/>
          <a:stretch>
            <a:fillRect/>
          </a:stretch>
        </p:blipFill>
        <p:spPr bwMode="auto">
          <a:xfrm>
            <a:off x="3352800" y="5791200"/>
            <a:ext cx="4477512" cy="717550"/>
          </a:xfrm>
          <a:prstGeom prst="rect">
            <a:avLst/>
          </a:prstGeom>
          <a:noFill/>
          <a:ln w="9525">
            <a:noFill/>
            <a:miter lim="800000"/>
            <a:headEnd/>
            <a:tailEnd/>
          </a:ln>
        </p:spPr>
      </p:pic>
      <p:sp>
        <p:nvSpPr>
          <p:cNvPr id="7" name="Rectangle 6"/>
          <p:cNvSpPr/>
          <p:nvPr/>
        </p:nvSpPr>
        <p:spPr>
          <a:xfrm>
            <a:off x="4114800" y="5105400"/>
            <a:ext cx="4724400" cy="707886"/>
          </a:xfrm>
          <a:prstGeom prst="rect">
            <a:avLst/>
          </a:prstGeom>
        </p:spPr>
        <p:txBody>
          <a:bodyPr wrap="square">
            <a:spAutoFit/>
          </a:bodyPr>
          <a:lstStyle/>
          <a:p>
            <a:r>
              <a:rPr lang="en-US" sz="2000" b="1" dirty="0" smtClean="0"/>
              <a:t>Anne Fritzel, Senior Planner</a:t>
            </a:r>
          </a:p>
          <a:p>
            <a:r>
              <a:rPr lang="en-US" sz="2000" b="1" dirty="0" smtClean="0"/>
              <a:t>Growth Management Services</a:t>
            </a:r>
          </a:p>
        </p:txBody>
      </p:sp>
      <p:pic>
        <p:nvPicPr>
          <p:cNvPr id="8" name="Picture 7" descr="circle_recovery_logo.jpg"/>
          <p:cNvPicPr>
            <a:picLocks noChangeAspect="1"/>
          </p:cNvPicPr>
          <p:nvPr/>
        </p:nvPicPr>
        <p:blipFill>
          <a:blip r:embed="rId4" cstate="print"/>
          <a:stretch>
            <a:fillRect/>
          </a:stretch>
        </p:blipFill>
        <p:spPr>
          <a:xfrm>
            <a:off x="8077200" y="5791200"/>
            <a:ext cx="725055" cy="765658"/>
          </a:xfrm>
          <a:prstGeom prst="rect">
            <a:avLst/>
          </a:prstGeom>
        </p:spPr>
      </p:pic>
      <p:sp>
        <p:nvSpPr>
          <p:cNvPr id="9" name="Rectangle 8"/>
          <p:cNvSpPr/>
          <p:nvPr/>
        </p:nvSpPr>
        <p:spPr>
          <a:xfrm>
            <a:off x="1524000" y="2971800"/>
            <a:ext cx="5715000" cy="1569660"/>
          </a:xfrm>
          <a:prstGeom prst="rect">
            <a:avLst/>
          </a:prstGeom>
        </p:spPr>
        <p:txBody>
          <a:bodyPr wrap="square">
            <a:spAutoFit/>
          </a:bodyPr>
          <a:lstStyle/>
          <a:p>
            <a:r>
              <a:rPr lang="en-US" sz="3200" b="1" dirty="0" smtClean="0"/>
              <a:t>Why EVs?</a:t>
            </a:r>
          </a:p>
          <a:p>
            <a:r>
              <a:rPr lang="en-US" sz="3200" b="1" dirty="0" smtClean="0"/>
              <a:t>EVs and Charging EV Batteries</a:t>
            </a:r>
          </a:p>
          <a:p>
            <a:r>
              <a:rPr lang="en-US" sz="3200" b="1" dirty="0" smtClean="0"/>
              <a:t>Support for EVs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7620000" cy="4724400"/>
          </a:xfrm>
        </p:spPr>
        <p:txBody>
          <a:bodyPr>
            <a:normAutofit/>
          </a:bodyPr>
          <a:lstStyle/>
          <a:p>
            <a:pPr marL="457200" indent="0">
              <a:lnSpc>
                <a:spcPct val="150000"/>
              </a:lnSpc>
              <a:buClr>
                <a:schemeClr val="tx2">
                  <a:lumMod val="60000"/>
                  <a:lumOff val="40000"/>
                </a:schemeClr>
              </a:buClr>
              <a:buNone/>
            </a:pPr>
            <a:r>
              <a:rPr lang="en-US" sz="2800" b="1" dirty="0" smtClean="0"/>
              <a:t>By July 1, 2011, all cities and counties  must allow electric vehicle </a:t>
            </a:r>
            <a:r>
              <a:rPr lang="en-US" sz="2800" b="1" dirty="0" smtClean="0">
                <a:solidFill>
                  <a:srgbClr val="C00000"/>
                </a:solidFill>
              </a:rPr>
              <a:t>battery charging facilities </a:t>
            </a:r>
            <a:r>
              <a:rPr lang="en-US" sz="2800" b="1" dirty="0" smtClean="0"/>
              <a:t>as a use in all areas . . .</a:t>
            </a:r>
          </a:p>
          <a:p>
            <a:pPr marL="906463" indent="-439738">
              <a:lnSpc>
                <a:spcPct val="150000"/>
              </a:lnSpc>
              <a:buClr>
                <a:schemeClr val="tx2">
                  <a:lumMod val="60000"/>
                  <a:lumOff val="40000"/>
                </a:schemeClr>
              </a:buClr>
            </a:pPr>
            <a:r>
              <a:rPr lang="en-US" sz="2800" b="1" dirty="0" smtClean="0"/>
              <a:t>Three levels of battery charging facilities.</a:t>
            </a:r>
          </a:p>
          <a:p>
            <a:pPr marL="1306513" lvl="1" indent="-439738">
              <a:lnSpc>
                <a:spcPct val="150000"/>
              </a:lnSpc>
              <a:buClr>
                <a:schemeClr val="tx2">
                  <a:lumMod val="60000"/>
                  <a:lumOff val="40000"/>
                </a:schemeClr>
              </a:buClr>
            </a:pPr>
            <a:r>
              <a:rPr lang="en-US" sz="2400" b="1" dirty="0" smtClean="0"/>
              <a:t>Level 1 - 120 volts</a:t>
            </a:r>
          </a:p>
          <a:p>
            <a:pPr marL="1306513" lvl="1" indent="-439738">
              <a:lnSpc>
                <a:spcPct val="150000"/>
              </a:lnSpc>
              <a:buClr>
                <a:schemeClr val="tx2">
                  <a:lumMod val="60000"/>
                  <a:lumOff val="40000"/>
                </a:schemeClr>
              </a:buClr>
            </a:pPr>
            <a:r>
              <a:rPr lang="en-US" sz="2400" b="1" dirty="0" smtClean="0"/>
              <a:t>Level 2 - 240 volts</a:t>
            </a:r>
          </a:p>
          <a:p>
            <a:pPr marL="1306513" lvl="1" indent="-439738">
              <a:lnSpc>
                <a:spcPct val="150000"/>
              </a:lnSpc>
              <a:buClr>
                <a:schemeClr val="tx2">
                  <a:lumMod val="60000"/>
                  <a:lumOff val="40000"/>
                </a:schemeClr>
              </a:buClr>
            </a:pPr>
            <a:r>
              <a:rPr lang="en-US" sz="2400" b="1" dirty="0" smtClean="0"/>
              <a:t>Level 3 – 480 volts</a:t>
            </a:r>
          </a:p>
          <a:p>
            <a:pPr marL="1306513" lvl="1" indent="-439738">
              <a:lnSpc>
                <a:spcPct val="150000"/>
              </a:lnSpc>
              <a:buClr>
                <a:schemeClr val="tx2">
                  <a:lumMod val="60000"/>
                  <a:lumOff val="40000"/>
                </a:schemeClr>
              </a:buClr>
            </a:pPr>
            <a:endParaRPr lang="en-US" sz="2400" b="1" dirty="0" smtClean="0"/>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a:buClr>
                <a:schemeClr val="tx2">
                  <a:lumMod val="60000"/>
                  <a:lumOff val="40000"/>
                </a:schemeClr>
              </a:buClr>
            </a:pPr>
            <a:endParaRPr lang="en-US" sz="2600" b="1" dirty="0" smtClean="0"/>
          </a:p>
          <a:p>
            <a:pPr>
              <a:buClr>
                <a:schemeClr val="tx2">
                  <a:lumMod val="60000"/>
                  <a:lumOff val="40000"/>
                </a:schemeClr>
              </a:buClr>
            </a:pPr>
            <a:endParaRPr lang="en-US" sz="2600" b="1" dirty="0" smtClean="0"/>
          </a:p>
          <a:p>
            <a:pPr lvl="1">
              <a:buNone/>
            </a:pPr>
            <a:endParaRPr lang="en-US" sz="1600" dirty="0" smtClean="0"/>
          </a:p>
          <a:p>
            <a:endParaRPr lang="en-US" dirty="0" smtClean="0"/>
          </a:p>
          <a:p>
            <a:endParaRPr lang="en-US" dirty="0" smtClean="0"/>
          </a:p>
          <a:p>
            <a:endParaRPr lang="en-US" dirty="0"/>
          </a:p>
        </p:txBody>
      </p:sp>
      <p:sp>
        <p:nvSpPr>
          <p:cNvPr id="2" name="Title 1"/>
          <p:cNvSpPr>
            <a:spLocks noGrp="1"/>
          </p:cNvSpPr>
          <p:nvPr>
            <p:ph type="title"/>
          </p:nvPr>
        </p:nvSpPr>
        <p:spPr>
          <a:xfrm>
            <a:off x="838200" y="381000"/>
            <a:ext cx="8305800" cy="914400"/>
          </a:xfrm>
        </p:spPr>
        <p:txBody>
          <a:bodyPr>
            <a:normAutofit fontScale="90000"/>
          </a:bodyPr>
          <a:lstStyle/>
          <a:p>
            <a:pPr algn="l"/>
            <a:r>
              <a:rPr lang="en-US" sz="3600" b="1" u="sng" dirty="0" smtClean="0">
                <a:solidFill>
                  <a:schemeClr val="tx2">
                    <a:lumMod val="60000"/>
                    <a:lumOff val="40000"/>
                  </a:schemeClr>
                </a:solidFill>
                <a:latin typeface="+mn-lt"/>
              </a:rPr>
              <a:t>2SHB 1481 </a:t>
            </a:r>
            <a:r>
              <a:rPr lang="en-US" sz="3100" b="1" dirty="0" smtClean="0">
                <a:latin typeface="+mn-lt"/>
              </a:rPr>
              <a:t>Laws of 2009</a:t>
            </a:r>
            <a:br>
              <a:rPr lang="en-US" sz="3100" b="1" dirty="0" smtClean="0">
                <a:latin typeface="+mn-lt"/>
              </a:rPr>
            </a:br>
            <a:r>
              <a:rPr lang="en-US" sz="3100" b="1" dirty="0" smtClean="0">
                <a:latin typeface="+mn-lt"/>
              </a:rPr>
              <a:t>Regarding Electric Vehicles</a:t>
            </a:r>
            <a:endParaRPr lang="en-US" sz="3100" b="1" dirty="0">
              <a:latin typeface="+mn-lt"/>
            </a:endParaRPr>
          </a:p>
        </p:txBody>
      </p:sp>
      <p:sp>
        <p:nvSpPr>
          <p:cNvPr id="8" name="Freeform 7"/>
          <p:cNvSpPr/>
          <p:nvPr/>
        </p:nvSpPr>
        <p:spPr>
          <a:xfrm flipH="1">
            <a:off x="6096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14400"/>
          </a:xfrm>
        </p:spPr>
        <p:txBody>
          <a:bodyPr>
            <a:noAutofit/>
          </a:bodyPr>
          <a:lstStyle/>
          <a:p>
            <a:pPr algn="l"/>
            <a:r>
              <a:rPr lang="en-US" sz="3600" b="1" dirty="0" smtClean="0">
                <a:solidFill>
                  <a:schemeClr val="tx2">
                    <a:lumMod val="60000"/>
                    <a:lumOff val="40000"/>
                  </a:schemeClr>
                </a:solidFill>
              </a:rPr>
              <a:t>Charging EV Batteries</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990600"/>
            <a:ext cx="4267200" cy="4724400"/>
          </a:xfrm>
        </p:spPr>
        <p:txBody>
          <a:bodyPr>
            <a:noAutofit/>
          </a:bodyPr>
          <a:lstStyle/>
          <a:p>
            <a:pPr>
              <a:buClr>
                <a:schemeClr val="tx2">
                  <a:lumMod val="60000"/>
                  <a:lumOff val="40000"/>
                </a:schemeClr>
              </a:buClr>
              <a:buNone/>
            </a:pPr>
            <a:r>
              <a:rPr lang="en-US" sz="2800" b="1" dirty="0" smtClean="0"/>
              <a:t>  Level 1 </a:t>
            </a:r>
          </a:p>
          <a:p>
            <a:pPr>
              <a:buClr>
                <a:schemeClr val="tx2">
                  <a:lumMod val="60000"/>
                  <a:lumOff val="40000"/>
                </a:schemeClr>
              </a:buClr>
              <a:buNone/>
            </a:pPr>
            <a:endParaRPr lang="en-US" sz="2800" b="1" dirty="0" smtClean="0"/>
          </a:p>
          <a:p>
            <a:pPr>
              <a:buClr>
                <a:schemeClr val="tx2">
                  <a:lumMod val="60000"/>
                  <a:lumOff val="40000"/>
                </a:schemeClr>
              </a:buClr>
            </a:pPr>
            <a:r>
              <a:rPr lang="en-US" sz="2400" b="1" dirty="0" smtClean="0"/>
              <a:t>120 V  is like any normal GFI outlet</a:t>
            </a:r>
          </a:p>
          <a:p>
            <a:pPr>
              <a:buClr>
                <a:schemeClr val="tx2">
                  <a:lumMod val="60000"/>
                  <a:lumOff val="40000"/>
                </a:schemeClr>
              </a:buClr>
            </a:pPr>
            <a:r>
              <a:rPr lang="en-US" sz="2400" b="1" dirty="0" smtClean="0"/>
              <a:t>Cost:  $12 plus installation</a:t>
            </a:r>
          </a:p>
          <a:p>
            <a:pPr>
              <a:buClr>
                <a:schemeClr val="tx2">
                  <a:lumMod val="60000"/>
                  <a:lumOff val="40000"/>
                </a:schemeClr>
              </a:buClr>
            </a:pPr>
            <a:r>
              <a:rPr lang="en-US" sz="2400" b="1" dirty="0" smtClean="0"/>
              <a:t>Normally allowed everywhere with electrical permit. </a:t>
            </a:r>
          </a:p>
          <a:p>
            <a:pPr>
              <a:buClr>
                <a:schemeClr val="tx2">
                  <a:lumMod val="60000"/>
                  <a:lumOff val="40000"/>
                </a:schemeClr>
              </a:buClr>
            </a:pPr>
            <a:r>
              <a:rPr lang="en-US" sz="2400" b="1" dirty="0" smtClean="0"/>
              <a:t>Typical charging time: 16-24 hours</a:t>
            </a:r>
          </a:p>
          <a:p>
            <a:pPr>
              <a:buClr>
                <a:schemeClr val="tx2">
                  <a:lumMod val="60000"/>
                  <a:lumOff val="40000"/>
                </a:schemeClr>
              </a:buClr>
            </a:pPr>
            <a:r>
              <a:rPr lang="en-US" sz="2400" b="1" dirty="0" smtClean="0"/>
              <a:t>Typical location: home, office.</a:t>
            </a:r>
            <a:r>
              <a:rPr lang="en-US" sz="2400" b="1" i="1" dirty="0" smtClean="0"/>
              <a:t>            	</a:t>
            </a:r>
            <a:r>
              <a:rPr lang="en-US" sz="1800" b="1" i="1" dirty="0" smtClean="0"/>
              <a:t>		                                     </a:t>
            </a:r>
          </a:p>
          <a:p>
            <a:pPr algn="ctr">
              <a:buNone/>
            </a:pPr>
            <a:endParaRPr lang="en-US" sz="1800" i="1" dirty="0" smtClean="0"/>
          </a:p>
          <a:p>
            <a:endParaRPr lang="en-US" sz="1800" dirty="0"/>
          </a:p>
        </p:txBody>
      </p:sp>
      <p:sp>
        <p:nvSpPr>
          <p:cNvPr id="9" name="Freeform 8"/>
          <p:cNvSpPr/>
          <p:nvPr/>
        </p:nvSpPr>
        <p:spPr>
          <a:xfrm>
            <a:off x="457200" y="3048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530" name="AutoShape 2" descr="data:image/jpg;base64,/9j/4AAQSkZJRgABAQAAAQABAAD/2wBDAAkGBwgHBgkIBwgKCgkLDRYPDQwMDRsUFRAWIB0iIiAdHx8kKDQsJCYxJx8fLT0tMTU3Ojo6Iys/RD84QzQ5Ojf/2wBDAQoKCg0MDRoPDxo3JR8lNzc3Nzc3Nzc3Nzc3Nzc3Nzc3Nzc3Nzc3Nzc3Nzc3Nzc3Nzc3Nzc3Nzc3Nzc3Nzc3Nzf/wAARCADEAHkDASIAAhEBAxEB/8QAHAAAAQUBAQEAAAAAAAAAAAAABAACAwUGAQcI/8QATxAAAQMCAQYICgUIBwkAAAAAAQACAwQRBQYSITFxshMVMjM2QVFhBxQiU3SBgpGS0RYmNbGzIzRFZHKTlKEXJFJUVXPwJUNjg8HC0uHx/8QAGQEBAQADAQAAAAAAAAAAAAAAAAEDBAUG/8QAHhEBAQEAAgIDAQAAAAAAAAAAAAERAgMEEgUTMZH/2gAMAwEAAhEDEQA/APby7TbrUTpXNNjZKQ/lDsCEncc/WgKEx7l3hz2BAZx7Us89qA7hz3JGfuCBzylnntRB3D9wS4fuGlV75MxjnnU0E61W4vXS0EUTGVHCV00nBxwsAzA7rubXzR1m9z9waLhj3JcMe5VdLUmohDwRe5DgO0KXPPagP4c93uXOHKBzj2pZx7UB3DnuS4c93uQOce1cLzY6dSCUYrHxjDRWu6W9iOqwv/0Vjp7ljKI3yppO3y90rZ2VEMthIdgQc/LKLl5w+pCT8tRUaSSSISSS6gjljEsL43XzXgtNtapRhlW2qlnkDaiaQ2EgIYxrewC5I79fX2q+XEEVNCIIRGNJuS49pOtSrq4gSSSSDia7UU5NdpB7lRSUHSmk9vdctosVQH61Uft7pW1SkQS84fUhJ+Wi5udOwISfnCoqNdtdcCljGc4Dt0IjgjJGpdER7FXYe41UAqpCbyucSOyz3C2wAD/6iXZrGuc4CwFzoCAngT3rhid2H3ICkrKOtDzRzQzhls8x2IbfUD7ip81v9lnwhARwLuw+5c4J3YfcoM1gGlrPcAkA0jQGEbAgmdG4C5BtsUaCxOBstBPmkxvZG57JIzmuY4AkEEdd/wD2nYRWcYYVR1pFjUQMlI7C5oJ/mVQUuO5JXSU1x8koKTD+lVH7e65bVYrD+ldIf290rbJSB5ucOwISblouXnTsQk/LUUxSwc43aFEFLBzrdo+9EVeDfZNP7f4jkVNfgJba8x33ITBR/smm2O33Ix4JY4C9y0jRsVHmngSZDG3KVkDi6MVsVi4C/JevTFiPBbktimTFPi7cWZC01VSySLg5Q+4Ade9tWsLcIMH4ZaialySZLTVElPJ40wcJG4tcAdekLXYE5zsBwpznF5NDAS463EsaSSqnL3Jl+VmCcWR1TKU8I2ThHsLho6rBXmH0/ieHUdIXh5p6eOHPAtnZrQL29SDtb+Z1B/4T90quyQ6J4L6DDuBWFb+ZVP8Akv3SgMkNGSeC+gQbgQWpTXak4pruSUFJh/Sqk9vdctusTh/Sqk9vdK26UgaXnD6kHNyyjJecOwIObllRTQp6fnG7QoAp6fnG7QiKrBvsml/ZdvORg1oLBfsikv5v/uKLJB1HrsqHd+jvWSm8JGTMOKnDn1w4QPzDJmnMDuwu1D1rT1V30k4ZpcY3AADSTYr5onyByt8YkIwDEHDPOngtYug+mzpAOj1JXQWBwzQYFhkNU1zJ46OFsjX8oODACD33RoQQV35jU/5L90oLJLopg3oEG4EdXEeJVI6+Bfo9koDJHorg3oEH4bUFqU1+pOKY/UgpcP6VUnt7rlt1icP6VUnt7rlt0pA0x/KHYEHLyyjJudOxBy8sqKaCpqc/lG7QoFNT843aPvRFVgrhxRRt6+BBPZrKWJySQ4XNLG8Ne0NLSzq0tCbghthNES7/AHA0DWdafi0bpcOljY1xe4tAaG6T5Q6lR5m3K/GXsa/xotz2h2bnPNri9tfel9LcX66o/E75qtqsGxahcKefCq8uY1rc6Knc9uoai24Kg8Tr76cLxL+Dk+S0PfyNek49PgXjPz+rr6XYyCLVRcezOd816ZhFQyrwmiqopXSNnhbJnOcSSSLn3G4XjTaStzgOLcRvr/M5PkvWslaaWkyVweCoY+OWOkYHse2xaesEFZ+i9l33c75Dr8fh6/SMrj/U6o2NuAk6tHIPWg8kuiuDegwbjUXXkCjq/J0inkOdYf2ShMk9GSuD3/uMH4bVsOYtOtNfqTk1+pBTYf0qpPb3StusPh/Sqk9vdK3CUgWbnDsCDl5ZRlRok9SDl5ZUU1TU/ON2hQqam51u0IinwJxOC0XKt4u06OvQVYMJuNBGkaxZV+BhowShOnTTNvp7kbEQLWGgH/XUFR5VlP4QcTwfE56WB7i2Jw1utcG57DqAVCPC9jJLQGOu7UBIL7qly3yMyjxPFn12H4bLUU0oFswjOvpF7EjQsy/we5XXvxDWAg6w0fy0oY9AyK8JGI49lFRYZV58UVTIWZ7ZAXAhpdqzRrtb1r1d+km389K8L8HGRGUdBlnhVXX4PU01NBM58ksgADRmG3XsXuZ1lAJiV/Ea0/q8mn2Chckx9V8HH6jB+G1E4kf6hW3Av4tJa+s+QUPkroyXwf0GD8NqC0cmP1JxNymvNggpcO6VUvt7pW4WGw4fWul9vdK3KUgWo5z1IOXllGVHODYgpOWVBxTU/Ot2j71ApoOdZ+0PvQVGCtvgeHj9Vj3URJ+Qp5Xsa27GFwHbYXUOCfY2Hg/3WPdCmrtFHPr5t33FUZ/ITK36X0FXWCmdTCnmEOaXZxJIve60/qXmngJZmYDjLezEQ33MXpSCnymykoMmaSOrxMyNhe/MDmAmzrX1DYrOmmbUU0E8d82aNsjb/wBlwuP5ELz7w6xufkpTBgJcaxoAH7JW8wlhjwnD2OFi2khBH/LagWKm2F1vo0m4UPksfqxg/oMH4bVPi/2TXejS7hQ+THRnCPQYPw2oLMhNfyU5NfqKClw7pVSe3ulbhYfDulVJ7e6VuEpAlRzg2IOTllGVHODYgpOWVFcU1Pzrdo+9Qqan51u0IiqwX7Hw/wBFi3Qi5WCWJ8bibOBaba7HWhcH+x6D0WLcCMvZUVWTeTmGZNUs1NhMUrI55eFk4WUvOda3WFbWUVTO2mppp3C7YmFxHbYXXhjvDLjfGvCtp6c0IfopyCCWftdqD2zE8MoMTiEOJUcFXE03DJ2ZwB7bdqJaGsY1jGtaxrQ1rWjQ0AWA9yjpqhlXTQVMRvFPE2VhI05rgCP5FSIBcX+ya70aXcKHyY6M4R6DB+G1T4xpwivH6tLuFQZMH6tYT6DB+G1BZJr+SU4prj5JQU2G9KqXY7dK3Cw2G9KqT290rcpSBKnnBsQMh8so6o5wbEBLyyoFdSQvzZGk6ACL+9Q3SuqKLC8dwuHDoKeqrYKWopo2wTwVErWPjewBpBBOrRcHUQQQi/pBgx/S2H/xLPmiK/DMPxItNfRQTlosDJG1xt2XI1II5LYAf0RR/uW/JB2rxnBqmllg43oGiRpaXeMMNgfWvL/6LcljqyxB9mH/AM16d9FcAP6Io/3LfkkclMnzrwii/cN+SGnUWJYPR0VLSR4tSPZTwRwtc6dgLg1obe19GpTHGsK/xKi/iG/NDHJLJ7/B6L9w35JfRPJ4foah/h2/JDQ2UeUmD0uCVz34hTvLoHsYyKQPc9zmkAADWSSrDJ+N8OA4bFI3NfHSRMcOwhgBCjhyawOnlbLDhNEx7TcObC0Ee4K00AWAsECTX8krt0nclBS4b0rpfb3StysNhnSul7g/dctylIEqec9Sr5D5SPquc9SAk5ZUDUkklQkkkkCSTJ5o6eF80zwyNgu5x1AKMundA2oifSSQnU1ry4fGNF/V80E6RTIZGyxh7b2PUdY7k+6Di4ulJBxcdyCupr+Sgp8M6V0vt7rluVhsM6VUux+6VuUpAdVznqVc8+UUzKDFG4fKQ8G7meQs4cecTrSFaa4XLjtWa49clx4Tquria0t+8JE94Wa48clx4ewphrRyAFulofYghrtTrG9v9dypcShoDUumgZJBVOPlGnLo5HnsIbrO26H482pceu1aUwXWHROgoomSOeZLFzy8gnOJudIAHuRN1nePT13S4+PemGtGuXWd4+2pcfbUw1oSU1x0WWf4+2pceApgIws/Wql78/dK3SwOT8hq8paeSIEtY1xeQNWghb2/cVKsNcxr9D2tdtF03gIfNR/CEklFLxeHzUfwhLgIfNR/CEklULgIbc1H8IS4CHzUfwhJJAhBD5qP4QlwEPmo/hCSSBcBF5pnwhLgIfNR/CEkkC4CHzUfwhLxeHzUfwhJJAvF4fNR/CEvF4fNR/CEkkDmxsYfIY1uwWT0klFf/9k=">
            <a:hlinkClick r:id="rId3"/>
          </p:cNvPr>
          <p:cNvSpPr>
            <a:spLocks noChangeAspect="1" noChangeArrowheads="1"/>
          </p:cNvSpPr>
          <p:nvPr/>
        </p:nvSpPr>
        <p:spPr bwMode="auto">
          <a:xfrm>
            <a:off x="77788" y="-890588"/>
            <a:ext cx="11525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data:image/jpg;base64,/9j/4AAQSkZJRgABAQAAAQABAAD/2wBDAAkGBwgHBgkIBwgKCgkLDRYPDQwMDRsUFRAWIB0iIiAdHx8kKDQsJCYxJx8fLT0tMTU3Ojo6Iys/RD84QzQ5Ojf/2wBDAQoKCg0MDRoPDxo3JR8lNzc3Nzc3Nzc3Nzc3Nzc3Nzc3Nzc3Nzc3Nzc3Nzc3Nzc3Nzc3Nzc3Nzc3Nzc3Nzc3Nzf/wAARCADEAHkDASIAAhEBAxEB/8QAHAAAAQUBAQEAAAAAAAAAAAAABAACAwUGAQcI/8QATxAAAQMCAQYICgUIBwkAAAAAAQACAwQRBQYSITFxshMVMjM2QVFhBxQiU3SBgpGS0RYmNbGzIzRFZHKTlKEXJFJUVXPwJUNjg8HC0uHx/8QAGQEBAQADAQAAAAAAAAAAAAAAAAEDBAUG/8QAHhEBAQEAAgIDAQAAAAAAAAAAAAERAgMEEgUTMZH/2gAMAwEAAhEDEQA/APby7TbrUTpXNNjZKQ/lDsCEncc/WgKEx7l3hz2BAZx7Us89qA7hz3JGfuCBzylnntRB3D9wS4fuGlV75MxjnnU0E61W4vXS0EUTGVHCV00nBxwsAzA7rubXzR1m9z9waLhj3JcMe5VdLUmohDwRe5DgO0KXPPagP4c93uXOHKBzj2pZx7UB3DnuS4c93uQOce1cLzY6dSCUYrHxjDRWu6W9iOqwv/0Vjp7ljKI3yppO3y90rZ2VEMthIdgQc/LKLl5w+pCT8tRUaSSSISSS6gjljEsL43XzXgtNtapRhlW2qlnkDaiaQ2EgIYxrewC5I79fX2q+XEEVNCIIRGNJuS49pOtSrq4gSSSSDia7UU5NdpB7lRSUHSmk9vdctosVQH61Uft7pW1SkQS84fUhJ+Wi5udOwISfnCoqNdtdcCljGc4Dt0IjgjJGpdER7FXYe41UAqpCbyucSOyz3C2wAD/6iXZrGuc4CwFzoCAngT3rhid2H3ICkrKOtDzRzQzhls8x2IbfUD7ip81v9lnwhARwLuw+5c4J3YfcoM1gGlrPcAkA0jQGEbAgmdG4C5BtsUaCxOBstBPmkxvZG57JIzmuY4AkEEdd/wD2nYRWcYYVR1pFjUQMlI7C5oJ/mVQUuO5JXSU1x8koKTD+lVH7e65bVYrD+ldIf290rbJSB5ucOwISblouXnTsQk/LUUxSwc43aFEFLBzrdo+9EVeDfZNP7f4jkVNfgJba8x33ITBR/smm2O33Ix4JY4C9y0jRsVHmngSZDG3KVkDi6MVsVi4C/JevTFiPBbktimTFPi7cWZC01VSySLg5Q+4Ade9tWsLcIMH4ZaialySZLTVElPJ40wcJG4tcAdekLXYE5zsBwpznF5NDAS463EsaSSqnL3Jl+VmCcWR1TKU8I2ThHsLho6rBXmH0/ieHUdIXh5p6eOHPAtnZrQL29SDtb+Z1B/4T90quyQ6J4L6DDuBWFb+ZVP8Akv3SgMkNGSeC+gQbgQWpTXak4pruSUFJh/Sqk9vdctusTh/Sqk9vdK26UgaXnD6kHNyyjJecOwIObllRTQp6fnG7QoAp6fnG7QiKrBvsml/ZdvORg1oLBfsikv5v/uKLJB1HrsqHd+jvWSm8JGTMOKnDn1w4QPzDJmnMDuwu1D1rT1V30k4ZpcY3AADSTYr5onyByt8YkIwDEHDPOngtYug+mzpAOj1JXQWBwzQYFhkNU1zJ46OFsjX8oODACD33RoQQV35jU/5L90oLJLopg3oEG4EdXEeJVI6+Bfo9koDJHorg3oEH4bUFqU1+pOKY/UgpcP6VUnt7rlt1icP6VUnt7rlt0pA0x/KHYEHLyyjJudOxBy8sqKaCpqc/lG7QoFNT843aPvRFVgrhxRRt6+BBPZrKWJySQ4XNLG8Ne0NLSzq0tCbghthNES7/AHA0DWdafi0bpcOljY1xe4tAaG6T5Q6lR5m3K/GXsa/xotz2h2bnPNri9tfel9LcX66o/E75qtqsGxahcKefCq8uY1rc6Knc9uoai24Kg8Tr76cLxL+Dk+S0PfyNek49PgXjPz+rr6XYyCLVRcezOd816ZhFQyrwmiqopXSNnhbJnOcSSSLn3G4XjTaStzgOLcRvr/M5PkvWslaaWkyVweCoY+OWOkYHse2xaesEFZ+i9l33c75Dr8fh6/SMrj/U6o2NuAk6tHIPWg8kuiuDegwbjUXXkCjq/J0inkOdYf2ShMk9GSuD3/uMH4bVsOYtOtNfqTk1+pBTYf0qpPb3StusPh/Sqk9vdK3CUgWbnDsCDl5ZRlRok9SDl5ZUU1TU/ON2hQqam51u0IinwJxOC0XKt4u06OvQVYMJuNBGkaxZV+BhowShOnTTNvp7kbEQLWGgH/XUFR5VlP4QcTwfE56WB7i2Jw1utcG57DqAVCPC9jJLQGOu7UBIL7qly3yMyjxPFn12H4bLUU0oFswjOvpF7EjQsy/we5XXvxDWAg6w0fy0oY9AyK8JGI49lFRYZV58UVTIWZ7ZAXAhpdqzRrtb1r1d+km389K8L8HGRGUdBlnhVXX4PU01NBM58ksgADRmG3XsXuZ1lAJiV/Ea0/q8mn2Chckx9V8HH6jB+G1E4kf6hW3Av4tJa+s+QUPkroyXwf0GD8NqC0cmP1JxNymvNggpcO6VUvt7pW4WGw4fWul9vdK3KUgWo5z1IOXllGVHODYgpOWVBxTU/Ot2j71ApoOdZ+0PvQVGCtvgeHj9Vj3URJ+Qp5Xsa27GFwHbYXUOCfY2Hg/3WPdCmrtFHPr5t33FUZ/ITK36X0FXWCmdTCnmEOaXZxJIve60/qXmngJZmYDjLezEQ33MXpSCnymykoMmaSOrxMyNhe/MDmAmzrX1DYrOmmbUU0E8d82aNsjb/wBlwuP5ELz7w6xufkpTBgJcaxoAH7JW8wlhjwnD2OFi2khBH/LagWKm2F1vo0m4UPksfqxg/oMH4bVPi/2TXejS7hQ+THRnCPQYPw2oLMhNfyU5NfqKClw7pVSe3ulbhYfDulVJ7e6VuEpAlRzg2IOTllGVHODYgpOWVFcU1Pzrdo+9Qqan51u0IiqwX7Hw/wBFi3Qi5WCWJ8bibOBaba7HWhcH+x6D0WLcCMvZUVWTeTmGZNUs1NhMUrI55eFk4WUvOda3WFbWUVTO2mppp3C7YmFxHbYXXhjvDLjfGvCtp6c0IfopyCCWftdqD2zE8MoMTiEOJUcFXE03DJ2ZwB7bdqJaGsY1jGtaxrQ1rWjQ0AWA9yjpqhlXTQVMRvFPE2VhI05rgCP5FSIBcX+ya70aXcKHyY6M4R6DB+G1T4xpwivH6tLuFQZMH6tYT6DB+G1BZJr+SU4prj5JQU2G9KqXY7dK3Cw2G9KqT290rcpSBKnnBsQMh8so6o5wbEBLyyoFdSQvzZGk6ACL+9Q3SuqKLC8dwuHDoKeqrYKWopo2wTwVErWPjewBpBBOrRcHUQQQi/pBgx/S2H/xLPmiK/DMPxItNfRQTlosDJG1xt2XI1II5LYAf0RR/uW/JB2rxnBqmllg43oGiRpaXeMMNgfWvL/6LcljqyxB9mH/AM16d9FcAP6Io/3LfkkclMnzrwii/cN+SGnUWJYPR0VLSR4tSPZTwRwtc6dgLg1obe19GpTHGsK/xKi/iG/NDHJLJ7/B6L9w35JfRPJ4foah/h2/JDQ2UeUmD0uCVz34hTvLoHsYyKQPc9zmkAADWSSrDJ+N8OA4bFI3NfHSRMcOwhgBCjhyawOnlbLDhNEx7TcObC0Ee4K00AWAsECTX8krt0nclBS4b0rpfb3StysNhnSul7g/dctylIEqec9Sr5D5SPquc9SAk5ZUDUkklQkkkkCSTJ5o6eF80zwyNgu5x1AKMundA2oifSSQnU1ry4fGNF/V80E6RTIZGyxh7b2PUdY7k+6Di4ulJBxcdyCupr+Sgp8M6V0vt7rluVhsM6VUux+6VuUpAdVznqVc8+UUzKDFG4fKQ8G7meQs4cecTrSFaa4XLjtWa49clx4Tquria0t+8JE94Wa48clx4ewphrRyAFulofYghrtTrG9v9dypcShoDUumgZJBVOPlGnLo5HnsIbrO26H482pceu1aUwXWHROgoomSOeZLFzy8gnOJudIAHuRN1nePT13S4+PemGtGuXWd4+2pcfbUw1oSU1x0WWf4+2pceApgIws/Wql78/dK3SwOT8hq8paeSIEtY1xeQNWghb2/cVKsNcxr9D2tdtF03gIfNR/CEklFLxeHzUfwhLgIfNR/CEklULgIbc1H8IS4CHzUfwhJJAhBD5qP4QlwEPmo/hCSSBcBF5pnwhLgIfNR/CEkkC4CHzUfwhLxeHzUfwhJJAvF4fNR/CEvF4fNR/CEkkDmxsYfIY1uwWT0klFf/9k=">
            <a:hlinkClick r:id="rId3"/>
          </p:cNvPr>
          <p:cNvSpPr>
            <a:spLocks noChangeAspect="1" noChangeArrowheads="1"/>
          </p:cNvSpPr>
          <p:nvPr/>
        </p:nvSpPr>
        <p:spPr bwMode="auto">
          <a:xfrm>
            <a:off x="77788" y="-890588"/>
            <a:ext cx="11525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data:image/jpg;base64,/9j/4AAQSkZJRgABAQAAAQABAAD/2wBDAAkGBwgHBgkIBwgKCgkLDRYPDQwMDRsUFRAWIB0iIiAdHx8kKDQsJCYxJx8fLT0tMTU3Ojo6Iys/RD84QzQ5Ojf/2wBDAQoKCg0MDRoPDxo3JR8lNzc3Nzc3Nzc3Nzc3Nzc3Nzc3Nzc3Nzc3Nzc3Nzc3Nzc3Nzc3Nzc3Nzc3Nzc3Nzc3Nzf/wAARCADEAHkDASIAAhEBAxEB/8QAHAAAAQUBAQEAAAAAAAAAAAAABAACAwUGAQcI/8QATxAAAQMCAQYICgUIBwkAAAAAAQACAwQRBQYSITFxshMVMjM2QVFhBxQiU3SBgpGS0RYmNbGzIzRFZHKTlKEXJFJUVXPwJUNjg8HC0uHx/8QAGQEBAQADAQAAAAAAAAAAAAAAAAEDBAUG/8QAHhEBAQEAAgIDAQAAAAAAAAAAAAERAgMEEgUTMZH/2gAMAwEAAhEDEQA/APby7TbrUTpXNNjZKQ/lDsCEncc/WgKEx7l3hz2BAZx7Us89qA7hz3JGfuCBzylnntRB3D9wS4fuGlV75MxjnnU0E61W4vXS0EUTGVHCV00nBxwsAzA7rubXzR1m9z9waLhj3JcMe5VdLUmohDwRe5DgO0KXPPagP4c93uXOHKBzj2pZx7UB3DnuS4c93uQOce1cLzY6dSCUYrHxjDRWu6W9iOqwv/0Vjp7ljKI3yppO3y90rZ2VEMthIdgQc/LKLl5w+pCT8tRUaSSSISSS6gjljEsL43XzXgtNtapRhlW2qlnkDaiaQ2EgIYxrewC5I79fX2q+XEEVNCIIRGNJuS49pOtSrq4gSSSSDia7UU5NdpB7lRSUHSmk9vdctosVQH61Uft7pW1SkQS84fUhJ+Wi5udOwISfnCoqNdtdcCljGc4Dt0IjgjJGpdER7FXYe41UAqpCbyucSOyz3C2wAD/6iXZrGuc4CwFzoCAngT3rhid2H3ICkrKOtDzRzQzhls8x2IbfUD7ip81v9lnwhARwLuw+5c4J3YfcoM1gGlrPcAkA0jQGEbAgmdG4C5BtsUaCxOBstBPmkxvZG57JIzmuY4AkEEdd/wD2nYRWcYYVR1pFjUQMlI7C5oJ/mVQUuO5JXSU1x8koKTD+lVH7e65bVYrD+ldIf290rbJSB5ucOwISblouXnTsQk/LUUxSwc43aFEFLBzrdo+9EVeDfZNP7f4jkVNfgJba8x33ITBR/smm2O33Ix4JY4C9y0jRsVHmngSZDG3KVkDi6MVsVi4C/JevTFiPBbktimTFPi7cWZC01VSySLg5Q+4Ade9tWsLcIMH4ZaialySZLTVElPJ40wcJG4tcAdekLXYE5zsBwpznF5NDAS463EsaSSqnL3Jl+VmCcWR1TKU8I2ThHsLho6rBXmH0/ieHUdIXh5p6eOHPAtnZrQL29SDtb+Z1B/4T90quyQ6J4L6DDuBWFb+ZVP8Akv3SgMkNGSeC+gQbgQWpTXak4pruSUFJh/Sqk9vdctusTh/Sqk9vdK26UgaXnD6kHNyyjJecOwIObllRTQp6fnG7QoAp6fnG7QiKrBvsml/ZdvORg1oLBfsikv5v/uKLJB1HrsqHd+jvWSm8JGTMOKnDn1w4QPzDJmnMDuwu1D1rT1V30k4ZpcY3AADSTYr5onyByt8YkIwDEHDPOngtYug+mzpAOj1JXQWBwzQYFhkNU1zJ46OFsjX8oODACD33RoQQV35jU/5L90oLJLopg3oEG4EdXEeJVI6+Bfo9koDJHorg3oEH4bUFqU1+pOKY/UgpcP6VUnt7rlt1icP6VUnt7rlt0pA0x/KHYEHLyyjJudOxBy8sqKaCpqc/lG7QoFNT843aPvRFVgrhxRRt6+BBPZrKWJySQ4XNLG8Ne0NLSzq0tCbghthNES7/AHA0DWdafi0bpcOljY1xe4tAaG6T5Q6lR5m3K/GXsa/xotz2h2bnPNri9tfel9LcX66o/E75qtqsGxahcKefCq8uY1rc6Knc9uoai24Kg8Tr76cLxL+Dk+S0PfyNek49PgXjPz+rr6XYyCLVRcezOd816ZhFQyrwmiqopXSNnhbJnOcSSSLn3G4XjTaStzgOLcRvr/M5PkvWslaaWkyVweCoY+OWOkYHse2xaesEFZ+i9l33c75Dr8fh6/SMrj/U6o2NuAk6tHIPWg8kuiuDegwbjUXXkCjq/J0inkOdYf2ShMk9GSuD3/uMH4bVsOYtOtNfqTk1+pBTYf0qpPb3StusPh/Sqk9vdK3CUgWbnDsCDl5ZRlRok9SDl5ZUU1TU/ON2hQqam51u0IinwJxOC0XKt4u06OvQVYMJuNBGkaxZV+BhowShOnTTNvp7kbEQLWGgH/XUFR5VlP4QcTwfE56WB7i2Jw1utcG57DqAVCPC9jJLQGOu7UBIL7qly3yMyjxPFn12H4bLUU0oFswjOvpF7EjQsy/we5XXvxDWAg6w0fy0oY9AyK8JGI49lFRYZV58UVTIWZ7ZAXAhpdqzRrtb1r1d+km389K8L8HGRGUdBlnhVXX4PU01NBM58ksgADRmG3XsXuZ1lAJiV/Ea0/q8mn2Chckx9V8HH6jB+G1E4kf6hW3Av4tJa+s+QUPkroyXwf0GD8NqC0cmP1JxNymvNggpcO6VUvt7pW4WGw4fWul9vdK3KUgWo5z1IOXllGVHODYgpOWVBxTU/Ot2j71ApoOdZ+0PvQVGCtvgeHj9Vj3URJ+Qp5Xsa27GFwHbYXUOCfY2Hg/3WPdCmrtFHPr5t33FUZ/ITK36X0FXWCmdTCnmEOaXZxJIve60/qXmngJZmYDjLezEQ33MXpSCnymykoMmaSOrxMyNhe/MDmAmzrX1DYrOmmbUU0E8d82aNsjb/wBlwuP5ELz7w6xufkpTBgJcaxoAH7JW8wlhjwnD2OFi2khBH/LagWKm2F1vo0m4UPksfqxg/oMH4bVPi/2TXejS7hQ+THRnCPQYPw2oLMhNfyU5NfqKClw7pVSe3ulbhYfDulVJ7e6VuEpAlRzg2IOTllGVHODYgpOWVFcU1Pzrdo+9Qqan51u0IiqwX7Hw/wBFi3Qi5WCWJ8bibOBaba7HWhcH+x6D0WLcCMvZUVWTeTmGZNUs1NhMUrI55eFk4WUvOda3WFbWUVTO2mppp3C7YmFxHbYXXhjvDLjfGvCtp6c0IfopyCCWftdqD2zE8MoMTiEOJUcFXE03DJ2ZwB7bdqJaGsY1jGtaxrQ1rWjQ0AWA9yjpqhlXTQVMRvFPE2VhI05rgCP5FSIBcX+ya70aXcKHyY6M4R6DB+G1T4xpwivH6tLuFQZMH6tYT6DB+G1BZJr+SU4prj5JQU2G9KqXY7dK3Cw2G9KqT290rcpSBKnnBsQMh8so6o5wbEBLyyoFdSQvzZGk6ACL+9Q3SuqKLC8dwuHDoKeqrYKWopo2wTwVErWPjewBpBBOrRcHUQQQi/pBgx/S2H/xLPmiK/DMPxItNfRQTlosDJG1xt2XI1II5LYAf0RR/uW/JB2rxnBqmllg43oGiRpaXeMMNgfWvL/6LcljqyxB9mH/AM16d9FcAP6Io/3LfkkclMnzrwii/cN+SGnUWJYPR0VLSR4tSPZTwRwtc6dgLg1obe19GpTHGsK/xKi/iG/NDHJLJ7/B6L9w35JfRPJ4foah/h2/JDQ2UeUmD0uCVz34hTvLoHsYyKQPc9zmkAADWSSrDJ+N8OA4bFI3NfHSRMcOwhgBCjhyawOnlbLDhNEx7TcObC0Ee4K00AWAsECTX8krt0nclBS4b0rpfb3StysNhnSul7g/dctylIEqec9Sr5D5SPquc9SAk5ZUDUkklQkkkkCSTJ5o6eF80zwyNgu5x1AKMundA2oifSSQnU1ry4fGNF/V80E6RTIZGyxh7b2PUdY7k+6Di4ulJBxcdyCupr+Sgp8M6V0vt7rluVhsM6VUux+6VuUpAdVznqVc8+UUzKDFG4fKQ8G7meQs4cecTrSFaa4XLjtWa49clx4Tquria0t+8JE94Wa48clx4ewphrRyAFulofYghrtTrG9v9dypcShoDUumgZJBVOPlGnLo5HnsIbrO26H482pceu1aUwXWHROgoomSOeZLFzy8gnOJudIAHuRN1nePT13S4+PemGtGuXWd4+2pcfbUw1oSU1x0WWf4+2pceApgIws/Wql78/dK3SwOT8hq8paeSIEtY1xeQNWghb2/cVKsNcxr9D2tdtF03gIfNR/CEklFLxeHzUfwhLgIfNR/CEklULgIbc1H8IS4CHzUfwhJJAhBD5qP4QlwEPmo/hCSSBcBF5pnwhLgIfNR/CEkkC4CHzUfwhLxeHzUfwhJJAvF4fNR/CEvF4fNR/CEkkDmxsYfIY1uwWT0klFf/9k=">
            <a:hlinkClick r:id="rId3"/>
          </p:cNvPr>
          <p:cNvSpPr>
            <a:spLocks noChangeAspect="1" noChangeArrowheads="1"/>
          </p:cNvSpPr>
          <p:nvPr/>
        </p:nvSpPr>
        <p:spPr bwMode="auto">
          <a:xfrm>
            <a:off x="77788" y="-890588"/>
            <a:ext cx="11525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6" name="AutoShape 8" descr="data:image/jpg;base64,/9j/4AAQSkZJRgABAQAAAQABAAD/2wBDAAkGBwgHBgkIBwgKCgkLDRYPDQwMDRsUFRAWIB0iIiAdHx8kKDQsJCYxJx8fLT0tMTU3Ojo6Iys/RD84QzQ5Ojf/2wBDAQoKCg0MDRoPDxo3JR8lNzc3Nzc3Nzc3Nzc3Nzc3Nzc3Nzc3Nzc3Nzc3Nzc3Nzc3Nzc3Nzc3Nzc3Nzc3Nzc3Nzf/wAARCADEAHkDASIAAhEBAxEB/8QAHAAAAQUBAQEAAAAAAAAAAAAABAACAwUGAQcI/8QATxAAAQMCAQYICgUIBwkAAAAAAQACAwQRBQYSITFxshMVMjM2QVFhBxQiU3SBgpGS0RYmNbGzIzRFZHKTlKEXJFJUVXPwJUNjg8HC0uHx/8QAGQEBAQADAQAAAAAAAAAAAAAAAAEDBAUG/8QAHhEBAQEAAgIDAQAAAAAAAAAAAAERAgMEEgUTMZH/2gAMAwEAAhEDEQA/APby7TbrUTpXNNjZKQ/lDsCEncc/WgKEx7l3hz2BAZx7Us89qA7hz3JGfuCBzylnntRB3D9wS4fuGlV75MxjnnU0E61W4vXS0EUTGVHCV00nBxwsAzA7rubXzR1m9z9waLhj3JcMe5VdLUmohDwRe5DgO0KXPPagP4c93uXOHKBzj2pZx7UB3DnuS4c93uQOce1cLzY6dSCUYrHxjDRWu6W9iOqwv/0Vjp7ljKI3yppO3y90rZ2VEMthIdgQc/LKLl5w+pCT8tRUaSSSISSS6gjljEsL43XzXgtNtapRhlW2qlnkDaiaQ2EgIYxrewC5I79fX2q+XEEVNCIIRGNJuS49pOtSrq4gSSSSDia7UU5NdpB7lRSUHSmk9vdctosVQH61Uft7pW1SkQS84fUhJ+Wi5udOwISfnCoqNdtdcCljGc4Dt0IjgjJGpdER7FXYe41UAqpCbyucSOyz3C2wAD/6iXZrGuc4CwFzoCAngT3rhid2H3ICkrKOtDzRzQzhls8x2IbfUD7ip81v9lnwhARwLuw+5c4J3YfcoM1gGlrPcAkA0jQGEbAgmdG4C5BtsUaCxOBstBPmkxvZG57JIzmuY4AkEEdd/wD2nYRWcYYVR1pFjUQMlI7C5oJ/mVQUuO5JXSU1x8koKTD+lVH7e65bVYrD+ldIf290rbJSB5ucOwISblouXnTsQk/LUUxSwc43aFEFLBzrdo+9EVeDfZNP7f4jkVNfgJba8x33ITBR/smm2O33Ix4JY4C9y0jRsVHmngSZDG3KVkDi6MVsVi4C/JevTFiPBbktimTFPi7cWZC01VSySLg5Q+4Ade9tWsLcIMH4ZaialySZLTVElPJ40wcJG4tcAdekLXYE5zsBwpznF5NDAS463EsaSSqnL3Jl+VmCcWR1TKU8I2ThHsLho6rBXmH0/ieHUdIXh5p6eOHPAtnZrQL29SDtb+Z1B/4T90quyQ6J4L6DDuBWFb+ZVP8Akv3SgMkNGSeC+gQbgQWpTXak4pruSUFJh/Sqk9vdctusTh/Sqk9vdK26UgaXnD6kHNyyjJecOwIObllRTQp6fnG7QoAp6fnG7QiKrBvsml/ZdvORg1oLBfsikv5v/uKLJB1HrsqHd+jvWSm8JGTMOKnDn1w4QPzDJmnMDuwu1D1rT1V30k4ZpcY3AADSTYr5onyByt8YkIwDEHDPOngtYug+mzpAOj1JXQWBwzQYFhkNU1zJ46OFsjX8oODACD33RoQQV35jU/5L90oLJLopg3oEG4EdXEeJVI6+Bfo9koDJHorg3oEH4bUFqU1+pOKY/UgpcP6VUnt7rlt1icP6VUnt7rlt0pA0x/KHYEHLyyjJudOxBy8sqKaCpqc/lG7QoFNT843aPvRFVgrhxRRt6+BBPZrKWJySQ4XNLG8Ne0NLSzq0tCbghthNES7/AHA0DWdafi0bpcOljY1xe4tAaG6T5Q6lR5m3K/GXsa/xotz2h2bnPNri9tfel9LcX66o/E75qtqsGxahcKefCq8uY1rc6Knc9uoai24Kg8Tr76cLxL+Dk+S0PfyNek49PgXjPz+rr6XYyCLVRcezOd816ZhFQyrwmiqopXSNnhbJnOcSSSLn3G4XjTaStzgOLcRvr/M5PkvWslaaWkyVweCoY+OWOkYHse2xaesEFZ+i9l33c75Dr8fh6/SMrj/U6o2NuAk6tHIPWg8kuiuDegwbjUXXkCjq/J0inkOdYf2ShMk9GSuD3/uMH4bVsOYtOtNfqTk1+pBTYf0qpPb3StusPh/Sqk9vdK3CUgWbnDsCDl5ZRlRok9SDl5ZUU1TU/ON2hQqam51u0IinwJxOC0XKt4u06OvQVYMJuNBGkaxZV+BhowShOnTTNvp7kbEQLWGgH/XUFR5VlP4QcTwfE56WB7i2Jw1utcG57DqAVCPC9jJLQGOu7UBIL7qly3yMyjxPFn12H4bLUU0oFswjOvpF7EjQsy/we5XXvxDWAg6w0fy0oY9AyK8JGI49lFRYZV58UVTIWZ7ZAXAhpdqzRrtb1r1d+km389K8L8HGRGUdBlnhVXX4PU01NBM58ksgADRmG3XsXuZ1lAJiV/Ea0/q8mn2Chckx9V8HH6jB+G1E4kf6hW3Av4tJa+s+QUPkroyXwf0GD8NqC0cmP1JxNymvNggpcO6VUvt7pW4WGw4fWul9vdK3KUgWo5z1IOXllGVHODYgpOWVBxTU/Ot2j71ApoOdZ+0PvQVGCtvgeHj9Vj3URJ+Qp5Xsa27GFwHbYXUOCfY2Hg/3WPdCmrtFHPr5t33FUZ/ITK36X0FXWCmdTCnmEOaXZxJIve60/qXmngJZmYDjLezEQ33MXpSCnymykoMmaSOrxMyNhe/MDmAmzrX1DYrOmmbUU0E8d82aNsjb/wBlwuP5ELz7w6xufkpTBgJcaxoAH7JW8wlhjwnD2OFi2khBH/LagWKm2F1vo0m4UPksfqxg/oMH4bVPi/2TXejS7hQ+THRnCPQYPw2oLMhNfyU5NfqKClw7pVSe3ulbhYfDulVJ7e6VuEpAlRzg2IOTllGVHODYgpOWVFcU1Pzrdo+9Qqan51u0IiqwX7Hw/wBFi3Qi5WCWJ8bibOBaba7HWhcH+x6D0WLcCMvZUVWTeTmGZNUs1NhMUrI55eFk4WUvOda3WFbWUVTO2mppp3C7YmFxHbYXXhjvDLjfGvCtp6c0IfopyCCWftdqD2zE8MoMTiEOJUcFXE03DJ2ZwB7bdqJaGsY1jGtaxrQ1rWjQ0AWA9yjpqhlXTQVMRvFPE2VhI05rgCP5FSIBcX+ya70aXcKHyY6M4R6DB+G1T4xpwivH6tLuFQZMH6tYT6DB+G1BZJr+SU4prj5JQU2G9KqXY7dK3Cw2G9KqT290rcpSBKnnBsQMh8so6o5wbEBLyyoFdSQvzZGk6ACL+9Q3SuqKLC8dwuHDoKeqrYKWopo2wTwVErWPjewBpBBOrRcHUQQQi/pBgx/S2H/xLPmiK/DMPxItNfRQTlosDJG1xt2XI1II5LYAf0RR/uW/JB2rxnBqmllg43oGiRpaXeMMNgfWvL/6LcljqyxB9mH/AM16d9FcAP6Io/3LfkkclMnzrwii/cN+SGnUWJYPR0VLSR4tSPZTwRwtc6dgLg1obe19GpTHGsK/xKi/iG/NDHJLJ7/B6L9w35JfRPJ4foah/h2/JDQ2UeUmD0uCVz34hTvLoHsYyKQPc9zmkAADWSSrDJ+N8OA4bFI3NfHSRMcOwhgBCjhyawOnlbLDhNEx7TcObC0Ee4K00AWAsECTX8krt0nclBS4b0rpfb3StysNhnSul7g/dctylIEqec9Sr5D5SPquc9SAk5ZUDUkklQkkkkCSTJ5o6eF80zwyNgu5x1AKMundA2oifSSQnU1ry4fGNF/V80E6RTIZGyxh7b2PUdY7k+6Di4ulJBxcdyCupr+Sgp8M6V0vt7rluVhsM6VUux+6VuUpAdVznqVc8+UUzKDFG4fKQ8G7meQs4cecTrSFaa4XLjtWa49clx4Tquria0t+8JE94Wa48clx4ewphrRyAFulofYghrtTrG9v9dypcShoDUumgZJBVOPlGnLo5HnsIbrO26H482pceu1aUwXWHROgoomSOeZLFzy8gnOJudIAHuRN1nePT13S4+PemGtGuXWd4+2pcfbUw1oSU1x0WWf4+2pceApgIws/Wql78/dK3SwOT8hq8paeSIEtY1xeQNWghb2/cVKsNcxr9D2tdtF03gIfNR/CEklFLxeHzUfwhLgIfNR/CEklULgIbc1H8IS4CHzUfwhJJAhBD5qP4QlwEPmo/hCSSBcBF5pnwhLgIfNR/CEkkC4CHzUfwhLxeHzUfwhJJAvF4fNR/CEvF4fNR/CEkkDmxsYfIY1uwWT0klFf/9k=">
            <a:hlinkClick r:id="rId3"/>
          </p:cNvPr>
          <p:cNvSpPr>
            <a:spLocks noChangeAspect="1" noChangeArrowheads="1"/>
          </p:cNvSpPr>
          <p:nvPr/>
        </p:nvSpPr>
        <p:spPr bwMode="auto">
          <a:xfrm>
            <a:off x="77788" y="-890588"/>
            <a:ext cx="1152525" cy="1866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8" name="AutoShape 10" descr="data:image/jpg;base64,/9j/4AAQSkZJRgABAQAAAQABAAD/2wBDAAkGBwgHBgkIBwgKCgkLDRYPDQwMDRsUFRAWIB0iIiAdHx8kKDQsJCYxJx8fLT0tMTU3Ojo6Iys/RD84QzQ5Ojf/2wBDAQoKCg0MDRoPDxo3JR8lNzc3Nzc3Nzc3Nzc3Nzc3Nzc3Nzc3Nzc3Nzc3Nzc3Nzc3Nzc3Nzc3Nzc3Nzc3Nzc3Nzf/wAARCABYAIYDASIAAhEBAxEB/8QAGwAAAQUBAQAAAAAAAAAAAAAAAAIDBAUGAQf/xAA7EAABAwMCAwUFBQYHAAAAAAABAAIDBBEhBRITMVEGIkFhcRRzgaGxFSMzkcEHMkJisuFDUnSCwtHw/8QAGwEAAgMBAQEAAAAAAAAAAAAAAgMBBAUGAAf/xAAuEQACAgEDAQYEBwEAAAAAAAABAgARAwQSITEFE0FRYYEzobHRFCIkMjRCccH/2gAMAwEAAhEDEQA/APQ13wSfgjC+eTXihZdskqZpklNPDukjOHFtw7obforWl0r6l9iReRwgsyNZFleNpKNwBDb/AO4pM0VHAzeYSRcDu5/VaA7E1HmPn9or8UnlKay4RZXzYaMtDhE2xF1HreA2F4ihaDbnZE3Y2ZVLFhxPDUqTVSnKSUpIKxmlkQOQm3X6pRSXpZNwhEE5SLockF3RJ3cwqikhy7fCQ8p6m4BETcXQkEoRXIlobZubBdv5/JJJzcFU+oyVMk/ch1GNkd23he1rX+fzGPH8wix495qQTUux1StHeBTuBcBaV/M/zFQtOklfCWywzM2HaHTHvPHUqbotjBL75/8AUVs9iLt1LD0+0r6nlJaxyjkHA+hS3feCzhuF+RTEsvCY057z2twbHJ6pt9W77QZRlkh3Qul4nEdYWcBa1+efkuolGTDvsSWut5NUaoeeE7uO5eKap6ji1lTCYNvAcwCQ2O+7Q7HS17J6r/Bf6JGoNYX/AMP0hp+4SsuhGAuErgt3nNeolybcUtxCbdZLb0kxtybKcKbckkSZy6S44QkvOE/H0gmIJyhJJuUI56W10xWxumo5o47cQsOwE/xDI+YCdvnCCevyUA0QYMIZmTxNliPceLj/AK9Ry9U9op+5l9/J/UVWV9DLNFN7BWS0NRJkyxsDxe4yWOwTjnjzupvZ0SspZGVEollbM8OeGbNxvztc2/Nb3YoXvyQfDpKupvZLGtPch98z6qN2l1in7PaPVaxUwOmFO0ANYbOducAACcDJCkVv7kXvmfVZLt+7XWy0rtLrfZaUxu4rjVxwDffq5wPLoulc7Rcr4MQyuELAep6TY6bVtr9Ppq1jHRsqImyhrgLgEA5TlYbQu9Fmf2dR1R0monrdSZXvln/EZVmoDQAMbrkc74BWkrT9y5V9S16dz6H6Q2xjHl2g3R6iZrVZammlEsctS6N7SOHDTiTYcd45H/ifK0KnlrKidkYqtRjvfc6Wka1uDfOcYwrWrtNUQUxF2kmWQdWttYH1cW/kU+beK4vvQiAbefaX9tmD+fRNONk4GudfaL2T0F4weII8nGb4S8OkfMfIecZdSEeaSb3Vi6oYzAcPRrbpdLKycm5kaRjlZXV7LHTf8oJJAupUO55Tbyrisc2R3CeM8g63iqmZhjcWu5pebRnD42JF3GCcoSScoVWTLYFdCSShLE9HL9Su6KcVPv3fokXXdFOar/UO+gW32Gf1Psf+SrqfhyfWHuRe+Z9Vl+22maZXatotTqbuL7BI+QUboQ5szXlrRc8gA4Nxm609Z+HH71n1Wb/aS6mptAmrZ3mNzA1geM2G4G1ut7Lq3BINSljI3Dd0l5TalT8JrY4BTAHDGt2NPXCnOLamKzHZI8V5Voctbq2xtNU8R20Fhc42eD5lW/2tq+jlseoQTRg/uuIwfiszM7UVccGa4wY3rYeZo2aVVw6xV1s0r3xSxxxxRA3azbcuPqSfl5p592mxGVTQ9rotjXTzFrbm9uYxhWNJqUMrbxzmoaT/AInNYubQpkNq1QhidRyIlrK8yyAGJkJPdcXG9vQLkrRC289YPg3+6nEUlS0bXuid5OuFHfogm5VYcPNn91bXEUUKPCEHX+3HtKw61SU8gF3vH+Y4F1ZU3aSjdGWbGbrcwUo9m6F7LFhItklZzVdIZQyl1ECWHp4o0V15MO8GTjmX3tbap26M3b4jonJtsrNr8Yw4eCzdCJWWe0kG+QryGpbIwNcQ1x/hUEBhRgOoHSRpo3RPLXfA9UKTLtNg7veiFntoOfyniBUkrqSugrKgxQStGDi+rwT9+f6QkD4I0g2lq/ff8WrZ7E/lexlbU/DkzWDUx6c+SljbJMxzXMY423WcMfksb2orNVraEw6jQUYpnZMTu/8AVbKqrY4mlpIJ8fJZDtNV09bCYjWMhPg5rgT8Rm48l1eRkUcmpTxg3wJC7ExWr4pGNZDDFyYwWBwt/qAjnpSyRjHMcctIuF5zQ6jBRjbSiWd38rbA/ErSaNqOoVu72qJkcDR3RzcSsnWa3CuBkDckS2MOQsGqqkas7NUjnmSnc6E3vt5tuqXUqDUaRweKgBnIFpwtfPJa6yvarUmU0bA8E3BIAWBps2RnCE2Jp4nYmpWN1XUabDmuewfxMddSR2omhaHtlc0jm1wXnuqamfahU0kpjlYbghvP1zlWGndqaPUJY6fUKXgyPs3iNN239OY+a2zpn27hCfOiPtaemaX24pauEQyg7rdQnartBQW2ve0X5bivM9UoH08ftVC4hpv4EFVdDXS1E/Dmdd98E+CkKxW7kEY74nqn2nTSW4MjfMXU6naypbxGkX69F55TNbA4OJAt5qxoNbjpXbeIRfqbpXNzxUeE3YEzMFu4eFihUVJq00zd3FaI7YuheuBsmr9V0FCFzURBZ3VqvWKetmi04xsikIcX7buvYD9EITsGZ8T7k6z20NwZWHSa6ru+uq5Hg5LdxsolRpUcOGi/xQhMGpyu3JhrQ6Sy0ema0DAutPAAyPCEJDkljclpGqpFntZpI65oDubeXn5IQpxkq1iSpI6Tz7W9CMT3Fvd8ll54TGbDmDe6ELq9FlZ15kahFZNx6zVaZXyazproJZS2ohbYtx329b8/VU8tPNSSbttjfohCOgmQqOkWjEoCYSatUFm1ziozap7n7nE/BCFYGNQOBB7xt1S9oe0ppYxGQ4tHmhCEo4EjO9af/9k=">
            <a:hlinkClick r:id="rId4"/>
          </p:cNvPr>
          <p:cNvSpPr>
            <a:spLocks noChangeAspect="1" noChangeArrowheads="1"/>
          </p:cNvSpPr>
          <p:nvPr/>
        </p:nvSpPr>
        <p:spPr bwMode="auto">
          <a:xfrm>
            <a:off x="77788" y="-395288"/>
            <a:ext cx="127635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40" name="AutoShape 12" descr="data:image/jpg;base64,/9j/4AAQSkZJRgABAQAAAQABAAD/2wBDAAkGBwgHBgkIBwgKCgkLDRYPDQwMDRsUFRAWIB0iIiAdHx8kKDQsJCYxJx8fLT0tMTU3Ojo6Iys/RD84QzQ5Ojf/2wBDAQoKCg0MDRoPDxo3JR8lNzc3Nzc3Nzc3Nzc3Nzc3Nzc3Nzc3Nzc3Nzc3Nzc3Nzc3Nzc3Nzc3Nzc3Nzc3Nzc3Nzf/wAARCABYAIYDASIAAhEBAxEB/8QAGwAAAQUBAQAAAAAAAAAAAAAAAAIDBAUGAQf/xAA7EAABAwMCAwUFBQYHAAAAAAABAAIDBBEhBRITMVEGIkFhcRRzgaGxFSMzkcEHMkJisuFDUnSCwtHw/8QAGwEAAgMBAQEAAAAAAAAAAAAAAgMBBAUGAAf/xAAuEQACAgEDAQYEBwEAAAAAAAABAgARAwQSITEFE0FRYYEzobHRFCIkMjRCccH/2gAMAwEAAhEDEQA/APQ13wSfgjC+eTXihZdskqZpklNPDukjOHFtw7obforWl0r6l9iReRwgsyNZFleNpKNwBDb/AO4pM0VHAzeYSRcDu5/VaA7E1HmPn9or8UnlKay4RZXzYaMtDhE2xF1HreA2F4ihaDbnZE3Y2ZVLFhxPDUqTVSnKSUpIKxmlkQOQm3X6pRSXpZNwhEE5SLockF3RJ3cwqikhy7fCQ8p6m4BETcXQkEoRXIlobZubBdv5/JJJzcFU+oyVMk/ch1GNkd23he1rX+fzGPH8wix495qQTUux1StHeBTuBcBaV/M/zFQtOklfCWywzM2HaHTHvPHUqbotjBL75/8AUVs9iLt1LD0+0r6nlJaxyjkHA+hS3feCzhuF+RTEsvCY057z2twbHJ6pt9W77QZRlkh3Qul4nEdYWcBa1+efkuolGTDvsSWut5NUaoeeE7uO5eKap6ji1lTCYNvAcwCQ2O+7Q7HS17J6r/Bf6JGoNYX/AMP0hp+4SsuhGAuErgt3nNeolybcUtxCbdZLb0kxtybKcKbckkSZy6S44QkvOE/H0gmIJyhJJuUI56W10xWxumo5o47cQsOwE/xDI+YCdvnCCevyUA0QYMIZmTxNliPceLj/AK9Ry9U9op+5l9/J/UVWV9DLNFN7BWS0NRJkyxsDxe4yWOwTjnjzupvZ0SspZGVEollbM8OeGbNxvztc2/Nb3YoXvyQfDpKupvZLGtPch98z6qN2l1in7PaPVaxUwOmFO0ANYbOducAACcDJCkVv7kXvmfVZLt+7XWy0rtLrfZaUxu4rjVxwDffq5wPLoulc7Rcr4MQyuELAep6TY6bVtr9Ppq1jHRsqImyhrgLgEA5TlYbQu9Fmf2dR1R0monrdSZXvln/EZVmoDQAMbrkc74BWkrT9y5V9S16dz6H6Q2xjHl2g3R6iZrVZammlEsctS6N7SOHDTiTYcd45H/ifK0KnlrKidkYqtRjvfc6Wka1uDfOcYwrWrtNUQUxF2kmWQdWttYH1cW/kU+beK4vvQiAbefaX9tmD+fRNONk4GudfaL2T0F4weII8nGb4S8OkfMfIecZdSEeaSb3Vi6oYzAcPRrbpdLKycm5kaRjlZXV7LHTf8oJJAupUO55Tbyrisc2R3CeM8g63iqmZhjcWu5pebRnD42JF3GCcoSScoVWTLYFdCSShLE9HL9Su6KcVPv3fokXXdFOar/UO+gW32Gf1Psf+SrqfhyfWHuRe+Z9Vl+22maZXatotTqbuL7BI+QUboQ5szXlrRc8gA4Nxm609Z+HH71n1Wb/aS6mptAmrZ3mNzA1geM2G4G1ut7Lq3BINSljI3Dd0l5TalT8JrY4BTAHDGt2NPXCnOLamKzHZI8V5Voctbq2xtNU8R20Fhc42eD5lW/2tq+jlseoQTRg/uuIwfiszM7UVccGa4wY3rYeZo2aVVw6xV1s0r3xSxxxxRA3azbcuPqSfl5p592mxGVTQ9rotjXTzFrbm9uYxhWNJqUMrbxzmoaT/AInNYubQpkNq1QhidRyIlrK8yyAGJkJPdcXG9vQLkrRC289YPg3+6nEUlS0bXuid5OuFHfogm5VYcPNn91bXEUUKPCEHX+3HtKw61SU8gF3vH+Y4F1ZU3aSjdGWbGbrcwUo9m6F7LFhItklZzVdIZQyl1ECWHp4o0V15MO8GTjmX3tbap26M3b4jonJtsrNr8Yw4eCzdCJWWe0kG+QryGpbIwNcQ1x/hUEBhRgOoHSRpo3RPLXfA9UKTLtNg7veiFntoOfyniBUkrqSugrKgxQStGDi+rwT9+f6QkD4I0g2lq/ff8WrZ7E/lexlbU/DkzWDUx6c+SljbJMxzXMY423WcMfksb2orNVraEw6jQUYpnZMTu/8AVbKqrY4mlpIJ8fJZDtNV09bCYjWMhPg5rgT8Rm48l1eRkUcmpTxg3wJC7ExWr4pGNZDDFyYwWBwt/qAjnpSyRjHMcctIuF5zQ6jBRjbSiWd38rbA/ErSaNqOoVu72qJkcDR3RzcSsnWa3CuBkDckS2MOQsGqqkas7NUjnmSnc6E3vt5tuqXUqDUaRweKgBnIFpwtfPJa6yvarUmU0bA8E3BIAWBps2RnCE2Jp4nYmpWN1XUabDmuewfxMddSR2omhaHtlc0jm1wXnuqamfahU0kpjlYbghvP1zlWGndqaPUJY6fUKXgyPs3iNN239OY+a2zpn27hCfOiPtaemaX24pauEQyg7rdQnartBQW2ve0X5bivM9UoH08ftVC4hpv4EFVdDXS1E/Dmdd98E+CkKxW7kEY74nqn2nTSW4MjfMXU6naypbxGkX69F55TNbA4OJAt5qxoNbjpXbeIRfqbpXNzxUeE3YEzMFu4eFihUVJq00zd3FaI7YuheuBsmr9V0FCFzURBZ3VqvWKetmi04xsikIcX7buvYD9EITsGZ8T7k6z20NwZWHSa6ru+uq5Hg5LdxsolRpUcOGi/xQhMGpyu3JhrQ6Sy0ema0DAutPAAyPCEJDkljclpGqpFntZpI65oDubeXn5IQpxkq1iSpI6Tz7W9CMT3Fvd8ll54TGbDmDe6ELq9FlZ15kahFZNx6zVaZXyazproJZS2ohbYtx329b8/VU8tPNSSbttjfohCOgmQqOkWjEoCYSatUFm1ziozap7n7nE/BCFYGNQOBB7xt1S9oe0ppYxGQ4tHmhCEo4EjO9af/9k=">
            <a:hlinkClick r:id="rId4"/>
          </p:cNvPr>
          <p:cNvSpPr>
            <a:spLocks noChangeAspect="1" noChangeArrowheads="1"/>
          </p:cNvSpPr>
          <p:nvPr/>
        </p:nvSpPr>
        <p:spPr bwMode="auto">
          <a:xfrm>
            <a:off x="77788" y="-395288"/>
            <a:ext cx="127635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Ralph's charging stall.JPG"/>
          <p:cNvPicPr>
            <a:picLocks noChangeAspect="1"/>
          </p:cNvPicPr>
          <p:nvPr/>
        </p:nvPicPr>
        <p:blipFill>
          <a:blip r:embed="rId5" cstate="print">
            <a:lum bright="10000"/>
          </a:blip>
          <a:stretch>
            <a:fillRect/>
          </a:stretch>
        </p:blipFill>
        <p:spPr>
          <a:xfrm>
            <a:off x="4876800" y="304800"/>
            <a:ext cx="3761422" cy="5637730"/>
          </a:xfrm>
          <a:prstGeom prst="rect">
            <a:avLst/>
          </a:prstGeom>
        </p:spPr>
      </p:pic>
      <p:pic>
        <p:nvPicPr>
          <p:cNvPr id="14" name="Picture 13" descr="GFI Outlet.jpg"/>
          <p:cNvPicPr>
            <a:picLocks noChangeAspect="1"/>
          </p:cNvPicPr>
          <p:nvPr/>
        </p:nvPicPr>
        <p:blipFill>
          <a:blip r:embed="rId6" cstate="print"/>
          <a:stretch>
            <a:fillRect/>
          </a:stretch>
        </p:blipFill>
        <p:spPr>
          <a:xfrm>
            <a:off x="6705600" y="3429000"/>
            <a:ext cx="1972491" cy="3192474"/>
          </a:xfrm>
          <a:prstGeom prst="rect">
            <a:avLst/>
          </a:prstGeom>
        </p:spPr>
      </p:pic>
      <p:cxnSp>
        <p:nvCxnSpPr>
          <p:cNvPr id="16" name="Straight Arrow Connector 15"/>
          <p:cNvCxnSpPr/>
          <p:nvPr/>
        </p:nvCxnSpPr>
        <p:spPr>
          <a:xfrm rot="16200000" flipV="1">
            <a:off x="5356860" y="4930140"/>
            <a:ext cx="1905000" cy="731520"/>
          </a:xfrm>
          <a:prstGeom prst="straightConnector1">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457200" y="3048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ntent Placeholder 2"/>
          <p:cNvSpPr txBox="1">
            <a:spLocks/>
          </p:cNvSpPr>
          <p:nvPr/>
        </p:nvSpPr>
        <p:spPr>
          <a:xfrm>
            <a:off x="304800" y="1066800"/>
            <a:ext cx="4495800" cy="5486400"/>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Tx/>
              <a:buFont typeface="Arial" pitchFamily="34" charset="0"/>
              <a:buNone/>
              <a:tabLst/>
              <a:defRPr/>
            </a:pPr>
            <a:r>
              <a:rPr kumimoji="0" lang="en-US" sz="12800" b="1" i="0" u="none" strike="noStrike" kern="1200" cap="none" spc="0" normalizeH="0" baseline="0" noProof="0" dirty="0" smtClean="0">
                <a:ln>
                  <a:noFill/>
                </a:ln>
                <a:solidFill>
                  <a:schemeClr val="tx1"/>
                </a:solidFill>
                <a:effectLst/>
                <a:uLnTx/>
                <a:uFillTx/>
                <a:latin typeface="+mn-lt"/>
                <a:ea typeface="+mn-ea"/>
                <a:cs typeface="+mn-cs"/>
              </a:rPr>
              <a:t>  Level 2</a:t>
            </a:r>
          </a:p>
          <a:p>
            <a:pPr marL="342900" marR="0" lvl="0" indent="-342900" algn="l" defTabSz="914400" rtl="0" eaLnBrk="1" fontAlgn="auto" latinLnBrk="0" hangingPunct="1">
              <a:lnSpc>
                <a:spcPct val="100000"/>
              </a:lnSpc>
              <a:spcBef>
                <a:spcPct val="20000"/>
              </a:spcBef>
              <a:spcAft>
                <a:spcPts val="0"/>
              </a:spcAft>
              <a:buClr>
                <a:schemeClr val="tx2">
                  <a:lumMod val="60000"/>
                  <a:lumOff val="40000"/>
                </a:schemeClr>
              </a:buClr>
              <a:buSzTx/>
              <a:buFont typeface="Arial" pitchFamily="34" charset="0"/>
              <a:buNone/>
              <a:tabLst/>
              <a:defRPr/>
            </a:pPr>
            <a:endParaRPr kumimoji="0" lang="en-US" sz="8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Aft>
                <a:spcPts val="0"/>
              </a:spcAft>
              <a:buClr>
                <a:schemeClr val="accent1"/>
              </a:buClr>
              <a:buSzTx/>
              <a:buFont typeface="Arial" pitchFamily="34" charset="0"/>
              <a:buChar char="•"/>
              <a:tabLst/>
              <a:defRPr/>
            </a:pPr>
            <a:r>
              <a:rPr kumimoji="0" lang="en-US" sz="8800" b="1" i="0" u="none" strike="noStrike" kern="1200" cap="none" spc="0" normalizeH="0" baseline="0" noProof="0" dirty="0" smtClean="0">
                <a:ln>
                  <a:noFill/>
                </a:ln>
                <a:solidFill>
                  <a:schemeClr val="tx1"/>
                </a:solidFill>
                <a:effectLst/>
                <a:uLnTx/>
                <a:uFillTx/>
                <a:latin typeface="+mn-lt"/>
                <a:ea typeface="+mn-ea"/>
                <a:cs typeface="+mn-cs"/>
              </a:rPr>
              <a:t>240V  like an</a:t>
            </a:r>
            <a:r>
              <a:rPr kumimoji="0" lang="en-US" sz="8800" b="1" i="0" u="none" strike="noStrike" kern="1200" cap="none" spc="0" normalizeH="0" noProof="0" dirty="0" smtClean="0">
                <a:ln>
                  <a:noFill/>
                </a:ln>
                <a:solidFill>
                  <a:schemeClr val="tx1"/>
                </a:solidFill>
                <a:effectLst/>
                <a:uLnTx/>
                <a:uFillTx/>
                <a:latin typeface="+mn-lt"/>
                <a:ea typeface="+mn-ea"/>
                <a:cs typeface="+mn-cs"/>
              </a:rPr>
              <a:t> </a:t>
            </a:r>
            <a:r>
              <a:rPr kumimoji="0" lang="en-US" sz="8800" b="1" i="0" u="none" strike="noStrike" kern="1200" cap="none" spc="0" normalizeH="0" baseline="0" noProof="0" dirty="0" smtClean="0">
                <a:ln>
                  <a:noFill/>
                </a:ln>
                <a:solidFill>
                  <a:schemeClr val="tx1"/>
                </a:solidFill>
                <a:effectLst/>
                <a:uLnTx/>
                <a:uFillTx/>
                <a:latin typeface="+mn-lt"/>
                <a:ea typeface="+mn-ea"/>
                <a:cs typeface="+mn-cs"/>
              </a:rPr>
              <a:t>electric </a:t>
            </a:r>
          </a:p>
          <a:p>
            <a:pPr marL="342900" marR="0" lvl="0" indent="-342900" algn="l" defTabSz="914400" rtl="0" eaLnBrk="1" fontAlgn="auto" latinLnBrk="0" hangingPunct="1">
              <a:lnSpc>
                <a:spcPct val="120000"/>
              </a:lnSpc>
              <a:spcAft>
                <a:spcPts val="0"/>
              </a:spcAft>
              <a:buClr>
                <a:schemeClr val="accent1"/>
              </a:buClr>
              <a:buSzTx/>
              <a:tabLst/>
              <a:defRPr/>
            </a:pPr>
            <a:r>
              <a:rPr lang="en-US" sz="8800" b="1" dirty="0" smtClean="0"/>
              <a:t>	</a:t>
            </a:r>
            <a:r>
              <a:rPr kumimoji="0" lang="en-US" sz="8800" b="1" i="0" u="none" strike="noStrike" kern="1200" cap="none" spc="0" normalizeH="0" baseline="0" noProof="0" dirty="0" smtClean="0">
                <a:ln>
                  <a:noFill/>
                </a:ln>
                <a:solidFill>
                  <a:schemeClr val="tx1"/>
                </a:solidFill>
                <a:effectLst/>
                <a:uLnTx/>
                <a:uFillTx/>
                <a:latin typeface="+mn-lt"/>
                <a:ea typeface="+mn-ea"/>
                <a:cs typeface="+mn-cs"/>
              </a:rPr>
              <a:t>oven</a:t>
            </a:r>
            <a:r>
              <a:rPr lang="en-US" sz="8800" b="1" dirty="0" smtClean="0"/>
              <a:t> </a:t>
            </a:r>
            <a:r>
              <a:rPr kumimoji="0" lang="en-US" sz="8800" b="1" i="0" u="none" strike="noStrike" kern="1200" cap="none" spc="0" normalizeH="0" noProof="0" dirty="0" smtClean="0">
                <a:ln>
                  <a:noFill/>
                </a:ln>
                <a:solidFill>
                  <a:schemeClr val="tx1"/>
                </a:solidFill>
                <a:effectLst/>
                <a:uLnTx/>
                <a:uFillTx/>
                <a:latin typeface="+mn-lt"/>
                <a:ea typeface="+mn-ea"/>
                <a:cs typeface="+mn-cs"/>
              </a:rPr>
              <a:t>or dryer</a:t>
            </a:r>
          </a:p>
          <a:p>
            <a:pPr marL="342900" marR="0" lvl="0" indent="-342900" algn="l" defTabSz="914400" rtl="0" eaLnBrk="1" fontAlgn="auto" latinLnBrk="0" hangingPunct="1">
              <a:lnSpc>
                <a:spcPct val="120000"/>
              </a:lnSpc>
              <a:spcAft>
                <a:spcPts val="0"/>
              </a:spcAft>
              <a:buClr>
                <a:schemeClr val="accent1"/>
              </a:buClr>
              <a:buSzTx/>
              <a:buFont typeface="Arial" pitchFamily="34" charset="0"/>
              <a:buChar char="•"/>
              <a:tabLst/>
              <a:defRPr/>
            </a:pPr>
            <a:r>
              <a:rPr lang="en-US" sz="8800" b="1" noProof="0" dirty="0" smtClean="0"/>
              <a:t>Requires </a:t>
            </a:r>
            <a:r>
              <a:rPr kumimoji="0" lang="en-US" sz="8800" b="1" i="0" u="none" strike="noStrike" kern="1200" cap="none" spc="0" normalizeH="0" noProof="0" dirty="0" smtClean="0">
                <a:ln>
                  <a:noFill/>
                </a:ln>
                <a:solidFill>
                  <a:schemeClr val="tx1"/>
                </a:solidFill>
                <a:effectLst/>
                <a:uLnTx/>
                <a:uFillTx/>
                <a:latin typeface="+mn-lt"/>
                <a:ea typeface="+mn-ea"/>
                <a:cs typeface="+mn-cs"/>
              </a:rPr>
              <a:t>dedicated</a:t>
            </a:r>
          </a:p>
          <a:p>
            <a:pPr marL="342900" marR="0" lvl="0" indent="-342900" algn="l" defTabSz="914400" rtl="0" eaLnBrk="1" fontAlgn="auto" latinLnBrk="0" hangingPunct="1">
              <a:lnSpc>
                <a:spcPct val="120000"/>
              </a:lnSpc>
              <a:spcAft>
                <a:spcPts val="0"/>
              </a:spcAft>
              <a:buClr>
                <a:schemeClr val="accent1"/>
              </a:buClr>
              <a:buSzTx/>
              <a:tabLst/>
              <a:defRPr/>
            </a:pPr>
            <a:r>
              <a:rPr lang="en-US" sz="8800" b="1" dirty="0" smtClean="0"/>
              <a:t>	circuit.</a:t>
            </a:r>
            <a:endParaRPr kumimoji="0" lang="en-US" sz="8800" b="1"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Aft>
                <a:spcPts val="0"/>
              </a:spcAft>
              <a:buClr>
                <a:schemeClr val="accent1"/>
              </a:buClr>
              <a:buSzTx/>
              <a:buFont typeface="Arial" pitchFamily="34" charset="0"/>
              <a:buChar char="•"/>
              <a:tabLst/>
              <a:defRPr/>
            </a:pPr>
            <a:r>
              <a:rPr kumimoji="0" lang="en-US" sz="8800" b="1" i="0" u="none" strike="noStrike" kern="1200" cap="none" spc="0" normalizeH="0" noProof="0" dirty="0" smtClean="0">
                <a:ln>
                  <a:noFill/>
                </a:ln>
                <a:solidFill>
                  <a:schemeClr val="tx1"/>
                </a:solidFill>
                <a:effectLst/>
                <a:uLnTx/>
                <a:uFillTx/>
                <a:latin typeface="+mn-lt"/>
                <a:ea typeface="+mn-ea"/>
                <a:cs typeface="+mn-cs"/>
              </a:rPr>
              <a:t>J1772 Plug</a:t>
            </a:r>
          </a:p>
          <a:p>
            <a:pPr marL="342900" indent="-342900">
              <a:buClr>
                <a:schemeClr val="accent1"/>
              </a:buClr>
              <a:buFont typeface="Arial" pitchFamily="34" charset="0"/>
              <a:buChar char="•"/>
            </a:pPr>
            <a:r>
              <a:rPr lang="en-US" sz="8800" b="1" dirty="0" smtClean="0"/>
              <a:t>$2000 plus installation, </a:t>
            </a:r>
          </a:p>
          <a:p>
            <a:pPr marL="342900" indent="-342900">
              <a:buClr>
                <a:schemeClr val="accent1"/>
              </a:buClr>
            </a:pPr>
            <a:r>
              <a:rPr lang="en-US" sz="8800" b="1" dirty="0" smtClean="0"/>
              <a:t>	more for credit enabled.</a:t>
            </a:r>
          </a:p>
          <a:p>
            <a:pPr marL="342900" indent="-342900">
              <a:spcBef>
                <a:spcPts val="1200"/>
              </a:spcBef>
              <a:buClr>
                <a:schemeClr val="accent1"/>
              </a:buClr>
              <a:buFont typeface="Arial" pitchFamily="34" charset="0"/>
              <a:buChar char="•"/>
            </a:pPr>
            <a:r>
              <a:rPr lang="en-US" sz="8800" b="1" dirty="0" smtClean="0"/>
              <a:t>30% tax credit extended to 2011.</a:t>
            </a:r>
          </a:p>
          <a:p>
            <a:pPr marL="342900" indent="-342900">
              <a:spcBef>
                <a:spcPts val="1200"/>
              </a:spcBef>
              <a:buClr>
                <a:schemeClr val="accent1"/>
              </a:buClr>
              <a:buFont typeface="Arial" pitchFamily="34" charset="0"/>
              <a:buChar char="•"/>
            </a:pPr>
            <a:r>
              <a:rPr lang="en-US" sz="8800" b="1" dirty="0" smtClean="0"/>
              <a:t>Normally allowed in all     zones with an electrical permit. </a:t>
            </a:r>
          </a:p>
          <a:p>
            <a:pPr marL="342900" marR="0" lvl="0" indent="-342900" algn="l" defTabSz="914400" rtl="0" eaLnBrk="1" fontAlgn="auto" latinLnBrk="0" hangingPunct="1">
              <a:lnSpc>
                <a:spcPct val="100000"/>
              </a:lnSpc>
              <a:spcBef>
                <a:spcPts val="1200"/>
              </a:spcBef>
              <a:spcAft>
                <a:spcPts val="0"/>
              </a:spcAft>
              <a:buClr>
                <a:schemeClr val="accent1"/>
              </a:buClr>
              <a:buSzTx/>
              <a:buFont typeface="Arial" pitchFamily="34" charset="0"/>
              <a:buChar char="•"/>
              <a:tabLst/>
              <a:defRPr/>
            </a:pPr>
            <a:r>
              <a:rPr kumimoji="0" lang="en-US" sz="8800" b="1" i="0" u="none" strike="noStrike" kern="1200" cap="none" spc="0" normalizeH="0" baseline="0" noProof="0" dirty="0" smtClean="0">
                <a:ln>
                  <a:noFill/>
                </a:ln>
                <a:solidFill>
                  <a:schemeClr val="tx1"/>
                </a:solidFill>
                <a:effectLst/>
                <a:uLnTx/>
                <a:uFillTx/>
                <a:latin typeface="+mn-lt"/>
                <a:ea typeface="+mn-ea"/>
                <a:cs typeface="+mn-cs"/>
              </a:rPr>
              <a:t>Typical charging time: 4-6 hours</a:t>
            </a:r>
          </a:p>
          <a:p>
            <a:pPr marL="342900" marR="0" lvl="0" indent="-342900" algn="l" defTabSz="914400" rtl="0" eaLnBrk="1" fontAlgn="auto" latinLnBrk="0" hangingPunct="1">
              <a:lnSpc>
                <a:spcPct val="100000"/>
              </a:lnSpc>
              <a:spcBef>
                <a:spcPts val="1200"/>
              </a:spcBef>
              <a:spcAft>
                <a:spcPts val="0"/>
              </a:spcAft>
              <a:buClr>
                <a:schemeClr val="accent1"/>
              </a:buClr>
              <a:buSzTx/>
              <a:buFont typeface="Arial" pitchFamily="34" charset="0"/>
              <a:buChar char="•"/>
              <a:tabLst/>
              <a:defRPr/>
            </a:pPr>
            <a:r>
              <a:rPr lang="en-US" sz="8800" b="1" dirty="0" smtClean="0"/>
              <a:t>Typical installation:  home restaurant, hotel, recreation facility.</a:t>
            </a:r>
            <a:r>
              <a:rPr kumimoji="0" lang="en-US" sz="9600" b="1" i="1"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6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6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Charge-Station designs.jpg"/>
          <p:cNvPicPr>
            <a:picLocks noChangeAspect="1"/>
          </p:cNvPicPr>
          <p:nvPr/>
        </p:nvPicPr>
        <p:blipFill>
          <a:blip r:embed="rId3" cstate="print"/>
          <a:stretch>
            <a:fillRect/>
          </a:stretch>
        </p:blipFill>
        <p:spPr>
          <a:xfrm>
            <a:off x="4648200" y="4191000"/>
            <a:ext cx="4195874" cy="2514600"/>
          </a:xfrm>
          <a:prstGeom prst="rect">
            <a:avLst/>
          </a:prstGeom>
        </p:spPr>
      </p:pic>
      <p:grpSp>
        <p:nvGrpSpPr>
          <p:cNvPr id="13" name="Group 14"/>
          <p:cNvGrpSpPr>
            <a:grpSpLocks/>
          </p:cNvGrpSpPr>
          <p:nvPr/>
        </p:nvGrpSpPr>
        <p:grpSpPr bwMode="auto">
          <a:xfrm>
            <a:off x="4114800" y="1219200"/>
            <a:ext cx="1537371" cy="1295400"/>
            <a:chOff x="944" y="1729"/>
            <a:chExt cx="1757" cy="1482"/>
          </a:xfrm>
        </p:grpSpPr>
        <p:pic>
          <p:nvPicPr>
            <p:cNvPr id="14" name="Picture 13"/>
            <p:cNvPicPr>
              <a:picLocks noChangeAspect="1" noChangeArrowheads="1"/>
            </p:cNvPicPr>
            <p:nvPr/>
          </p:nvPicPr>
          <p:blipFill>
            <a:blip r:embed="rId4" cstate="print"/>
            <a:srcRect l="8546" t="21938" r="36848" b="15669"/>
            <a:stretch>
              <a:fillRect/>
            </a:stretch>
          </p:blipFill>
          <p:spPr bwMode="auto">
            <a:xfrm>
              <a:off x="944" y="1729"/>
              <a:ext cx="1757" cy="1482"/>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noChangeArrowheads="1"/>
            </p:cNvPicPr>
            <p:nvPr/>
          </p:nvPicPr>
          <p:blipFill>
            <a:blip r:embed="rId5" cstate="print"/>
            <a:srcRect/>
            <a:stretch>
              <a:fillRect/>
            </a:stretch>
          </p:blipFill>
          <p:spPr bwMode="auto">
            <a:xfrm>
              <a:off x="2513" y="2566"/>
              <a:ext cx="188" cy="208"/>
            </a:xfrm>
            <a:prstGeom prst="rect">
              <a:avLst/>
            </a:prstGeom>
            <a:noFill/>
            <a:ln w="9525">
              <a:noFill/>
              <a:miter lim="800000"/>
              <a:headEnd/>
              <a:tailEnd/>
            </a:ln>
          </p:spPr>
        </p:pic>
      </p:grpSp>
      <p:pic>
        <p:nvPicPr>
          <p:cNvPr id="16" name="Picture 25"/>
          <p:cNvPicPr>
            <a:picLocks noChangeAspect="1" noChangeArrowheads="1"/>
          </p:cNvPicPr>
          <p:nvPr/>
        </p:nvPicPr>
        <p:blipFill>
          <a:blip r:embed="rId6" cstate="print"/>
          <a:srcRect/>
          <a:stretch>
            <a:fillRect/>
          </a:stretch>
        </p:blipFill>
        <p:spPr bwMode="auto">
          <a:xfrm>
            <a:off x="4114800" y="2716405"/>
            <a:ext cx="1524000" cy="1322195"/>
          </a:xfrm>
          <a:prstGeom prst="rect">
            <a:avLst/>
          </a:prstGeom>
          <a:noFill/>
          <a:ln w="9525">
            <a:noFill/>
            <a:miter lim="800000"/>
            <a:headEnd/>
            <a:tailEnd/>
          </a:ln>
        </p:spPr>
      </p:pic>
      <p:pic>
        <p:nvPicPr>
          <p:cNvPr id="17" name="Picture 16"/>
          <p:cNvPicPr/>
          <p:nvPr/>
        </p:nvPicPr>
        <p:blipFill>
          <a:blip r:embed="rId7" cstate="print"/>
          <a:srcRect/>
          <a:stretch>
            <a:fillRect/>
          </a:stretch>
        </p:blipFill>
        <p:spPr bwMode="auto">
          <a:xfrm>
            <a:off x="5867400" y="1143000"/>
            <a:ext cx="2971800" cy="2895600"/>
          </a:xfrm>
          <a:prstGeom prst="rect">
            <a:avLst/>
          </a:prstGeom>
          <a:noFill/>
          <a:ln w="9525">
            <a:noFill/>
            <a:miter lim="800000"/>
            <a:headEnd/>
            <a:tailEnd/>
          </a:ln>
        </p:spPr>
      </p:pic>
      <p:sp>
        <p:nvSpPr>
          <p:cNvPr id="19" name="Title 1"/>
          <p:cNvSpPr>
            <a:spLocks noGrp="1"/>
          </p:cNvSpPr>
          <p:nvPr>
            <p:ph type="title"/>
          </p:nvPr>
        </p:nvSpPr>
        <p:spPr>
          <a:xfrm>
            <a:off x="533400" y="381000"/>
            <a:ext cx="8229600" cy="914400"/>
          </a:xfrm>
        </p:spPr>
        <p:txBody>
          <a:bodyPr>
            <a:noAutofit/>
          </a:bodyPr>
          <a:lstStyle/>
          <a:p>
            <a:pPr algn="l"/>
            <a:r>
              <a:rPr lang="en-US" sz="3600" b="1" dirty="0" smtClean="0">
                <a:solidFill>
                  <a:schemeClr val="tx2">
                    <a:lumMod val="60000"/>
                    <a:lumOff val="40000"/>
                  </a:schemeClr>
                </a:solidFill>
              </a:rPr>
              <a:t>Charging EV Batteries</a:t>
            </a:r>
            <a:r>
              <a:rPr lang="en-US" sz="3600" b="1" dirty="0" smtClean="0"/>
              <a:t/>
            </a:r>
            <a:br>
              <a:rPr lang="en-US" sz="3600" b="1" dirty="0" smtClean="0"/>
            </a:b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l="27188" t="25781" r="36563" b="14062"/>
          <a:stretch>
            <a:fillRect/>
          </a:stretch>
        </p:blipFill>
        <p:spPr bwMode="auto">
          <a:xfrm>
            <a:off x="4572000" y="838200"/>
            <a:ext cx="4248500" cy="563881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l="27188" t="25781" r="36563" b="14063"/>
          <a:stretch>
            <a:fillRect/>
          </a:stretch>
        </p:blipFill>
        <p:spPr bwMode="auto">
          <a:xfrm>
            <a:off x="228600" y="838199"/>
            <a:ext cx="4267200" cy="5663799"/>
          </a:xfrm>
          <a:prstGeom prst="rect">
            <a:avLst/>
          </a:prstGeom>
          <a:noFill/>
          <a:ln w="9525">
            <a:noFill/>
            <a:miter lim="800000"/>
            <a:headEnd/>
            <a:tailEnd/>
          </a:ln>
        </p:spPr>
      </p:pic>
      <p:sp>
        <p:nvSpPr>
          <p:cNvPr id="5" name="TextBox 4"/>
          <p:cNvSpPr txBox="1"/>
          <p:nvPr/>
        </p:nvSpPr>
        <p:spPr>
          <a:xfrm>
            <a:off x="6705600" y="914400"/>
            <a:ext cx="1981200" cy="400110"/>
          </a:xfrm>
          <a:prstGeom prst="rect">
            <a:avLst/>
          </a:prstGeom>
          <a:noFill/>
        </p:spPr>
        <p:txBody>
          <a:bodyPr wrap="square" rtlCol="0">
            <a:spAutoFit/>
          </a:bodyPr>
          <a:lstStyle/>
          <a:p>
            <a:r>
              <a:rPr lang="en-US" sz="2000" b="1" dirty="0" smtClean="0">
                <a:solidFill>
                  <a:srgbClr val="FF0000"/>
                </a:solidFill>
              </a:rPr>
              <a:t>Level 2 Charging</a:t>
            </a:r>
            <a:endParaRPr lang="en-US" sz="2000" b="1" dirty="0">
              <a:solidFill>
                <a:srgbClr val="FF0000"/>
              </a:solidFill>
            </a:endParaRPr>
          </a:p>
        </p:txBody>
      </p:sp>
      <p:sp>
        <p:nvSpPr>
          <p:cNvPr id="7" name="TextBox 6"/>
          <p:cNvSpPr txBox="1"/>
          <p:nvPr/>
        </p:nvSpPr>
        <p:spPr>
          <a:xfrm>
            <a:off x="2209800" y="914400"/>
            <a:ext cx="1981200" cy="400110"/>
          </a:xfrm>
          <a:prstGeom prst="rect">
            <a:avLst/>
          </a:prstGeom>
          <a:noFill/>
        </p:spPr>
        <p:txBody>
          <a:bodyPr wrap="square" rtlCol="0">
            <a:spAutoFit/>
          </a:bodyPr>
          <a:lstStyle/>
          <a:p>
            <a:r>
              <a:rPr lang="en-US" sz="2000" b="1" dirty="0" smtClean="0">
                <a:solidFill>
                  <a:srgbClr val="FF0000"/>
                </a:solidFill>
              </a:rPr>
              <a:t>Level 1 Charging</a:t>
            </a:r>
            <a:endParaRPr lang="en-US" sz="2000" b="1" dirty="0">
              <a:solidFill>
                <a:srgbClr val="FF0000"/>
              </a:solidFill>
            </a:endParaRPr>
          </a:p>
        </p:txBody>
      </p:sp>
      <p:sp>
        <p:nvSpPr>
          <p:cNvPr id="9" name="TextBox 8"/>
          <p:cNvSpPr txBox="1"/>
          <p:nvPr/>
        </p:nvSpPr>
        <p:spPr>
          <a:xfrm>
            <a:off x="5943600" y="152400"/>
            <a:ext cx="2743200" cy="369332"/>
          </a:xfrm>
          <a:prstGeom prst="rect">
            <a:avLst/>
          </a:prstGeom>
          <a:noFill/>
        </p:spPr>
        <p:txBody>
          <a:bodyPr wrap="square" rtlCol="0">
            <a:spAutoFit/>
          </a:bodyPr>
          <a:lstStyle/>
          <a:p>
            <a:r>
              <a:rPr lang="en-US" b="1" dirty="0" smtClean="0"/>
              <a:t>Source:  </a:t>
            </a:r>
            <a:r>
              <a:rPr lang="en-US" i="1" dirty="0" smtClean="0"/>
              <a:t>www.leviton.com</a:t>
            </a:r>
            <a:endParaRPr lang="en-US" i="1" dirty="0"/>
          </a:p>
        </p:txBody>
      </p:sp>
      <p:sp>
        <p:nvSpPr>
          <p:cNvPr id="11" name="Title 1"/>
          <p:cNvSpPr>
            <a:spLocks noGrp="1"/>
          </p:cNvSpPr>
          <p:nvPr>
            <p:ph type="title"/>
          </p:nvPr>
        </p:nvSpPr>
        <p:spPr>
          <a:xfrm>
            <a:off x="304800" y="0"/>
            <a:ext cx="8229600" cy="960438"/>
          </a:xfrm>
        </p:spPr>
        <p:txBody>
          <a:bodyPr/>
          <a:lstStyle/>
          <a:p>
            <a:pPr algn="l"/>
            <a:r>
              <a:rPr lang="en-US" b="1" dirty="0" smtClean="0">
                <a:solidFill>
                  <a:schemeClr val="tx2">
                    <a:lumMod val="60000"/>
                    <a:lumOff val="40000"/>
                  </a:schemeClr>
                </a:solidFill>
              </a:rPr>
              <a:t>EV Charging Rates</a:t>
            </a:r>
            <a:endParaRPr lang="en-US"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5029200" cy="5943600"/>
          </a:xfrm>
        </p:spPr>
        <p:txBody>
          <a:bodyPr>
            <a:normAutofit fontScale="25000" lnSpcReduction="20000"/>
          </a:bodyPr>
          <a:lstStyle/>
          <a:p>
            <a:pPr>
              <a:buClr>
                <a:schemeClr val="tx2">
                  <a:lumMod val="60000"/>
                  <a:lumOff val="40000"/>
                </a:schemeClr>
              </a:buClr>
              <a:buNone/>
            </a:pPr>
            <a:r>
              <a:rPr lang="en-US" sz="12800" b="1" dirty="0" smtClean="0"/>
              <a:t>  Level 3</a:t>
            </a:r>
          </a:p>
          <a:p>
            <a:pPr>
              <a:buClr>
                <a:schemeClr val="tx2">
                  <a:lumMod val="60000"/>
                  <a:lumOff val="40000"/>
                </a:schemeClr>
              </a:buClr>
              <a:buNone/>
            </a:pPr>
            <a:endParaRPr lang="en-US" sz="12800" b="1" dirty="0" smtClean="0"/>
          </a:p>
          <a:p>
            <a:pPr lvl="0">
              <a:spcBef>
                <a:spcPts val="1200"/>
              </a:spcBef>
              <a:buClr>
                <a:schemeClr val="tx2">
                  <a:lumMod val="60000"/>
                  <a:lumOff val="40000"/>
                </a:schemeClr>
              </a:buClr>
              <a:defRPr/>
            </a:pPr>
            <a:r>
              <a:rPr lang="en-US" sz="6000" b="1" dirty="0" smtClean="0"/>
              <a:t> </a:t>
            </a:r>
            <a:r>
              <a:rPr lang="en-US" sz="9600" b="1" dirty="0" smtClean="0"/>
              <a:t>480V like a welder </a:t>
            </a:r>
          </a:p>
          <a:p>
            <a:pPr lvl="0">
              <a:spcBef>
                <a:spcPts val="1200"/>
              </a:spcBef>
              <a:buClr>
                <a:schemeClr val="tx2">
                  <a:lumMod val="60000"/>
                  <a:lumOff val="40000"/>
                </a:schemeClr>
              </a:buClr>
              <a:buNone/>
              <a:defRPr/>
            </a:pPr>
            <a:r>
              <a:rPr lang="en-US" sz="9600" b="1" dirty="0" smtClean="0"/>
              <a:t>	or commercial refrigeration unit</a:t>
            </a:r>
          </a:p>
          <a:p>
            <a:pPr lvl="0">
              <a:spcBef>
                <a:spcPts val="1200"/>
              </a:spcBef>
              <a:buClr>
                <a:schemeClr val="tx2">
                  <a:lumMod val="60000"/>
                  <a:lumOff val="40000"/>
                </a:schemeClr>
              </a:buClr>
              <a:defRPr/>
            </a:pPr>
            <a:r>
              <a:rPr lang="en-US" sz="9600" b="1" dirty="0" smtClean="0"/>
              <a:t>Typical charging time: 15-30 minutes</a:t>
            </a:r>
          </a:p>
          <a:p>
            <a:pPr lvl="0">
              <a:spcBef>
                <a:spcPts val="1200"/>
              </a:spcBef>
              <a:buClr>
                <a:schemeClr val="tx2">
                  <a:lumMod val="60000"/>
                  <a:lumOff val="40000"/>
                </a:schemeClr>
              </a:buClr>
              <a:defRPr/>
            </a:pPr>
            <a:r>
              <a:rPr lang="en-US" sz="9600" b="1" dirty="0" smtClean="0"/>
              <a:t>Cost:  $50,000 plus installation, ensure adequate power from the utility</a:t>
            </a:r>
          </a:p>
          <a:p>
            <a:pPr lvl="0">
              <a:spcBef>
                <a:spcPts val="1200"/>
              </a:spcBef>
              <a:buClr>
                <a:schemeClr val="tx2">
                  <a:lumMod val="60000"/>
                  <a:lumOff val="40000"/>
                </a:schemeClr>
              </a:buClr>
              <a:defRPr/>
            </a:pPr>
            <a:r>
              <a:rPr lang="en-US" sz="9600" b="1" dirty="0" smtClean="0"/>
              <a:t>Normally allowed in commercial and industrial zones with a  higher level of review.</a:t>
            </a:r>
          </a:p>
          <a:p>
            <a:pPr lvl="0">
              <a:spcBef>
                <a:spcPts val="1200"/>
              </a:spcBef>
              <a:buClr>
                <a:schemeClr val="tx2">
                  <a:lumMod val="60000"/>
                  <a:lumOff val="40000"/>
                </a:schemeClr>
              </a:buClr>
              <a:defRPr/>
            </a:pPr>
            <a:r>
              <a:rPr lang="en-US" sz="9600" b="1" dirty="0" smtClean="0"/>
              <a:t>Typical locations might be gas stations, high visibility, maximum access</a:t>
            </a:r>
            <a:endParaRPr lang="en-US" sz="9600" dirty="0"/>
          </a:p>
        </p:txBody>
      </p:sp>
      <p:pic>
        <p:nvPicPr>
          <p:cNvPr id="6" name="Picture 5"/>
          <p:cNvPicPr/>
          <p:nvPr/>
        </p:nvPicPr>
        <p:blipFill>
          <a:blip r:embed="rId3" cstate="print"/>
          <a:srcRect/>
          <a:stretch>
            <a:fillRect/>
          </a:stretch>
        </p:blipFill>
        <p:spPr bwMode="auto">
          <a:xfrm>
            <a:off x="5486400" y="3581400"/>
            <a:ext cx="3200400" cy="2667000"/>
          </a:xfrm>
          <a:prstGeom prst="rect">
            <a:avLst/>
          </a:prstGeom>
          <a:noFill/>
          <a:ln w="9525">
            <a:noFill/>
            <a:miter lim="800000"/>
            <a:headEnd/>
            <a:tailEnd/>
          </a:ln>
        </p:spPr>
      </p:pic>
      <p:sp>
        <p:nvSpPr>
          <p:cNvPr id="9" name="Freeform 8"/>
          <p:cNvSpPr/>
          <p:nvPr/>
        </p:nvSpPr>
        <p:spPr>
          <a:xfrm>
            <a:off x="457200" y="3048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descr="MB_WCGH_1.jpg"/>
          <p:cNvPicPr>
            <a:picLocks noChangeAspect="1"/>
          </p:cNvPicPr>
          <p:nvPr/>
        </p:nvPicPr>
        <p:blipFill>
          <a:blip r:embed="rId4" cstate="print"/>
          <a:srcRect l="26954" t="7070" r="47860" b="5735"/>
          <a:stretch>
            <a:fillRect/>
          </a:stretch>
        </p:blipFill>
        <p:spPr>
          <a:xfrm>
            <a:off x="5867400" y="906378"/>
            <a:ext cx="1208075" cy="2352567"/>
          </a:xfrm>
          <a:prstGeom prst="rect">
            <a:avLst/>
          </a:prstGeom>
        </p:spPr>
      </p:pic>
      <p:pic>
        <p:nvPicPr>
          <p:cNvPr id="12" name="Picture 11" descr="http___www.ecotality.bmp"/>
          <p:cNvPicPr>
            <a:picLocks noChangeAspect="1"/>
          </p:cNvPicPr>
          <p:nvPr/>
        </p:nvPicPr>
        <p:blipFill>
          <a:blip r:embed="rId5" cstate="print"/>
          <a:srcRect l="21429" t="8587" r="21598" b="16667"/>
          <a:stretch>
            <a:fillRect/>
          </a:stretch>
        </p:blipFill>
        <p:spPr>
          <a:xfrm>
            <a:off x="7315200" y="914400"/>
            <a:ext cx="1155523" cy="2273970"/>
          </a:xfrm>
          <a:prstGeom prst="rect">
            <a:avLst/>
          </a:prstGeom>
        </p:spPr>
      </p:pic>
      <p:pic>
        <p:nvPicPr>
          <p:cNvPr id="13" name="Picture 12" descr="Dec 2010 032.jpg"/>
          <p:cNvPicPr>
            <a:picLocks noChangeAspect="1"/>
          </p:cNvPicPr>
          <p:nvPr/>
        </p:nvPicPr>
        <p:blipFill>
          <a:blip r:embed="rId6" cstate="print"/>
          <a:srcRect b="15155"/>
          <a:stretch>
            <a:fillRect/>
          </a:stretch>
        </p:blipFill>
        <p:spPr>
          <a:xfrm>
            <a:off x="3276600" y="914400"/>
            <a:ext cx="2266241" cy="1442089"/>
          </a:xfrm>
          <a:prstGeom prst="rect">
            <a:avLst/>
          </a:prstGeom>
        </p:spPr>
      </p:pic>
      <p:sp>
        <p:nvSpPr>
          <p:cNvPr id="14" name="Title 1"/>
          <p:cNvSpPr>
            <a:spLocks noGrp="1"/>
          </p:cNvSpPr>
          <p:nvPr>
            <p:ph type="title"/>
          </p:nvPr>
        </p:nvSpPr>
        <p:spPr>
          <a:xfrm>
            <a:off x="533400" y="381000"/>
            <a:ext cx="8229600" cy="914400"/>
          </a:xfrm>
        </p:spPr>
        <p:txBody>
          <a:bodyPr>
            <a:noAutofit/>
          </a:bodyPr>
          <a:lstStyle/>
          <a:p>
            <a:pPr algn="l"/>
            <a:r>
              <a:rPr lang="en-US" sz="3600" b="1" dirty="0" smtClean="0">
                <a:solidFill>
                  <a:schemeClr val="tx2">
                    <a:lumMod val="60000"/>
                    <a:lumOff val="40000"/>
                  </a:schemeClr>
                </a:solidFill>
              </a:rPr>
              <a:t>Charging EV Batteries</a:t>
            </a:r>
            <a:r>
              <a:rPr lang="en-US" sz="3600" b="1" dirty="0" smtClean="0"/>
              <a:t/>
            </a:r>
            <a:br>
              <a:rPr lang="en-US" sz="3600" b="1" dirty="0" smtClean="0"/>
            </a:br>
            <a:endParaRPr lang="en-US" sz="3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3962400" cy="4800600"/>
          </a:xfrm>
        </p:spPr>
        <p:txBody>
          <a:bodyPr>
            <a:normAutofit fontScale="55000" lnSpcReduction="20000"/>
          </a:bodyPr>
          <a:lstStyle/>
          <a:p>
            <a:pPr>
              <a:buClr>
                <a:schemeClr val="tx2">
                  <a:lumMod val="60000"/>
                  <a:lumOff val="40000"/>
                </a:schemeClr>
              </a:buClr>
            </a:pPr>
            <a:r>
              <a:rPr lang="en-US" sz="3800" b="1" dirty="0" smtClean="0"/>
              <a:t> Must be allowed along I-5, I-405, I-90, and SR-520.</a:t>
            </a:r>
          </a:p>
          <a:p>
            <a:pPr lvl="1">
              <a:buClr>
                <a:schemeClr val="tx2">
                  <a:lumMod val="60000"/>
                  <a:lumOff val="40000"/>
                </a:schemeClr>
              </a:buClr>
            </a:pPr>
            <a:r>
              <a:rPr lang="en-US" sz="3400" b="1" dirty="0" smtClean="0"/>
              <a:t>citywide for cities adjacent to these highways</a:t>
            </a:r>
          </a:p>
          <a:p>
            <a:pPr lvl="1">
              <a:buClr>
                <a:schemeClr val="tx2">
                  <a:lumMod val="60000"/>
                  <a:lumOff val="40000"/>
                </a:schemeClr>
              </a:buClr>
            </a:pPr>
            <a:r>
              <a:rPr lang="en-US" sz="3400" b="1" dirty="0" smtClean="0"/>
              <a:t>within 1 mile  for counties adjacent to these highways</a:t>
            </a:r>
          </a:p>
          <a:p>
            <a:pPr lvl="1">
              <a:buClr>
                <a:schemeClr val="tx2">
                  <a:lumMod val="60000"/>
                  <a:lumOff val="40000"/>
                </a:schemeClr>
              </a:buClr>
              <a:buNone/>
            </a:pPr>
            <a:r>
              <a:rPr lang="en-US" sz="2200" b="1" dirty="0" smtClean="0"/>
              <a:t>			</a:t>
            </a:r>
            <a:r>
              <a:rPr lang="en-US" sz="3300" b="1" dirty="0" smtClean="0"/>
              <a:t>(RCW 36.70.695)</a:t>
            </a:r>
          </a:p>
          <a:p>
            <a:pPr lvl="1">
              <a:buClr>
                <a:schemeClr val="tx2">
                  <a:lumMod val="60000"/>
                  <a:lumOff val="40000"/>
                </a:schemeClr>
              </a:buClr>
              <a:buNone/>
            </a:pPr>
            <a:endParaRPr lang="en-US" sz="3800" b="1" dirty="0" smtClean="0"/>
          </a:p>
          <a:p>
            <a:pPr>
              <a:buClr>
                <a:schemeClr val="tx2">
                  <a:lumMod val="60000"/>
                  <a:lumOff val="40000"/>
                </a:schemeClr>
              </a:buClr>
            </a:pPr>
            <a:r>
              <a:rPr lang="en-US" sz="3800" b="1" dirty="0" smtClean="0"/>
              <a:t>Batteries stored for exchange (like propane canisters)</a:t>
            </a:r>
          </a:p>
          <a:p>
            <a:pPr>
              <a:buClr>
                <a:schemeClr val="tx2">
                  <a:lumMod val="60000"/>
                  <a:lumOff val="40000"/>
                </a:schemeClr>
              </a:buClr>
            </a:pPr>
            <a:endParaRPr lang="en-US" sz="3800" b="1" dirty="0" smtClean="0"/>
          </a:p>
          <a:p>
            <a:pPr>
              <a:buClr>
                <a:schemeClr val="tx2">
                  <a:lumMod val="60000"/>
                  <a:lumOff val="40000"/>
                </a:schemeClr>
              </a:buClr>
            </a:pPr>
            <a:r>
              <a:rPr lang="en-US" sz="3800" b="1" dirty="0" smtClean="0"/>
              <a:t>$1 million facility</a:t>
            </a:r>
          </a:p>
          <a:p>
            <a:pPr>
              <a:buClr>
                <a:schemeClr val="tx2">
                  <a:lumMod val="60000"/>
                  <a:lumOff val="40000"/>
                </a:schemeClr>
              </a:buClr>
            </a:pPr>
            <a:endParaRPr lang="en-US" sz="3800" b="1" dirty="0" smtClean="0"/>
          </a:p>
          <a:p>
            <a:pPr>
              <a:buClr>
                <a:schemeClr val="tx2">
                  <a:lumMod val="60000"/>
                  <a:lumOff val="40000"/>
                </a:schemeClr>
              </a:buClr>
            </a:pPr>
            <a:r>
              <a:rPr lang="en-US" sz="3800" b="1" dirty="0" smtClean="0"/>
              <a:t>Not currently in the US</a:t>
            </a:r>
          </a:p>
          <a:p>
            <a:pPr>
              <a:buNone/>
            </a:pPr>
            <a:endParaRPr lang="en-US" sz="3800" b="1" i="1" dirty="0"/>
          </a:p>
          <a:p>
            <a:endParaRPr lang="en-US" sz="1100" i="1" dirty="0" smtClean="0"/>
          </a:p>
          <a:p>
            <a:endParaRPr lang="en-US" sz="1100" i="1" dirty="0"/>
          </a:p>
          <a:p>
            <a:endParaRPr lang="en-US" sz="1100" i="1" dirty="0" smtClean="0"/>
          </a:p>
          <a:p>
            <a:endParaRPr lang="en-US" sz="1100" i="1" dirty="0"/>
          </a:p>
          <a:p>
            <a:endParaRPr lang="en-US" sz="1100" i="1" dirty="0" smtClean="0"/>
          </a:p>
          <a:p>
            <a:endParaRPr lang="en-US" sz="1100" i="1" dirty="0"/>
          </a:p>
          <a:p>
            <a:endParaRPr lang="en-US" sz="1100" i="1" dirty="0" smtClean="0"/>
          </a:p>
          <a:p>
            <a:endParaRPr lang="en-US" sz="1100" i="1" dirty="0"/>
          </a:p>
          <a:p>
            <a:endParaRPr lang="en-US" sz="1100" i="1" dirty="0" smtClean="0"/>
          </a:p>
          <a:p>
            <a:pPr>
              <a:buNone/>
            </a:pPr>
            <a:endParaRPr lang="en-US" sz="1100" dirty="0" smtClean="0"/>
          </a:p>
          <a:p>
            <a:endParaRPr lang="en-US" sz="2800" dirty="0" smtClean="0"/>
          </a:p>
          <a:p>
            <a:endParaRPr lang="en-US" dirty="0"/>
          </a:p>
        </p:txBody>
      </p:sp>
      <p:pic>
        <p:nvPicPr>
          <p:cNvPr id="7" name="Picture 6"/>
          <p:cNvPicPr/>
          <p:nvPr/>
        </p:nvPicPr>
        <p:blipFill>
          <a:blip r:embed="rId3" cstate="print"/>
          <a:srcRect/>
          <a:stretch>
            <a:fillRect/>
          </a:stretch>
        </p:blipFill>
        <p:spPr bwMode="auto">
          <a:xfrm>
            <a:off x="4800600" y="2514600"/>
            <a:ext cx="3733800" cy="2924022"/>
          </a:xfrm>
          <a:prstGeom prst="rect">
            <a:avLst/>
          </a:prstGeom>
          <a:noFill/>
          <a:ln w="9525">
            <a:noFill/>
            <a:miter lim="800000"/>
            <a:headEnd/>
            <a:tailEnd/>
          </a:ln>
        </p:spPr>
      </p:pic>
      <p:sp>
        <p:nvSpPr>
          <p:cNvPr id="9" name="Freeform 8"/>
          <p:cNvSpPr/>
          <p:nvPr/>
        </p:nvSpPr>
        <p:spPr>
          <a:xfrm>
            <a:off x="457200" y="6096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txBox="1">
            <a:spLocks/>
          </p:cNvSpPr>
          <p:nvPr/>
        </p:nvSpPr>
        <p:spPr>
          <a:xfrm>
            <a:off x="533400" y="609600"/>
            <a:ext cx="8229600" cy="914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Battery Exchange Stations</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0"/>
            <a:ext cx="7620000" cy="1905000"/>
          </a:xfrm>
        </p:spPr>
        <p:txBody>
          <a:bodyPr>
            <a:normAutofit fontScale="92500" lnSpcReduction="20000"/>
          </a:bodyPr>
          <a:lstStyle/>
          <a:p>
            <a:pPr marL="457200" indent="0">
              <a:buClr>
                <a:schemeClr val="tx2">
                  <a:lumMod val="60000"/>
                  <a:lumOff val="40000"/>
                </a:schemeClr>
              </a:buClr>
              <a:buNone/>
            </a:pPr>
            <a:r>
              <a:rPr lang="en-US" sz="3000" b="1" dirty="0" smtClean="0"/>
              <a:t>By July 1, 2011, all cities and counties  must allow electric vehicle battery charging facilities </a:t>
            </a:r>
            <a:r>
              <a:rPr lang="en-US" sz="3000" b="1" dirty="0" smtClean="0">
                <a:solidFill>
                  <a:srgbClr val="C00000"/>
                </a:solidFill>
              </a:rPr>
              <a:t>as a use in all areas, except for residential, resource, and critical areas.  </a:t>
            </a:r>
          </a:p>
          <a:p>
            <a:pPr marL="457200" indent="0" algn="r">
              <a:buClr>
                <a:schemeClr val="tx2">
                  <a:lumMod val="60000"/>
                  <a:lumOff val="40000"/>
                </a:schemeClr>
              </a:buClr>
              <a:buNone/>
            </a:pPr>
            <a:r>
              <a:rPr lang="en-US" sz="2000" dirty="0" smtClean="0"/>
              <a:t>(RCW 36.70A.695 and other statutes)</a:t>
            </a:r>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a:buClr>
                <a:schemeClr val="tx2">
                  <a:lumMod val="60000"/>
                  <a:lumOff val="40000"/>
                </a:schemeClr>
              </a:buClr>
            </a:pPr>
            <a:endParaRPr lang="en-US" sz="2600" b="1" dirty="0" smtClean="0"/>
          </a:p>
          <a:p>
            <a:pPr>
              <a:buClr>
                <a:schemeClr val="tx2">
                  <a:lumMod val="60000"/>
                  <a:lumOff val="40000"/>
                </a:schemeClr>
              </a:buClr>
            </a:pPr>
            <a:endParaRPr lang="en-US" sz="2600" b="1" dirty="0" smtClean="0"/>
          </a:p>
          <a:p>
            <a:pPr lvl="1">
              <a:buNone/>
            </a:pPr>
            <a:endParaRPr lang="en-US" sz="1600" dirty="0" smtClean="0"/>
          </a:p>
          <a:p>
            <a:endParaRPr lang="en-US" dirty="0" smtClean="0"/>
          </a:p>
          <a:p>
            <a:endParaRPr lang="en-US" dirty="0" smtClean="0"/>
          </a:p>
          <a:p>
            <a:endParaRPr lang="en-US" dirty="0"/>
          </a:p>
        </p:txBody>
      </p:sp>
      <p:sp>
        <p:nvSpPr>
          <p:cNvPr id="2" name="Title 1"/>
          <p:cNvSpPr>
            <a:spLocks noGrp="1"/>
          </p:cNvSpPr>
          <p:nvPr>
            <p:ph type="title"/>
          </p:nvPr>
        </p:nvSpPr>
        <p:spPr>
          <a:xfrm>
            <a:off x="838200" y="381000"/>
            <a:ext cx="8305800" cy="609600"/>
          </a:xfrm>
        </p:spPr>
        <p:txBody>
          <a:bodyPr>
            <a:normAutofit fontScale="90000"/>
          </a:bodyPr>
          <a:lstStyle/>
          <a:p>
            <a:pPr algn="l"/>
            <a:r>
              <a:rPr lang="en-US" sz="3600" b="1" u="sng" dirty="0" smtClean="0">
                <a:solidFill>
                  <a:schemeClr val="tx2">
                    <a:lumMod val="60000"/>
                    <a:lumOff val="40000"/>
                  </a:schemeClr>
                </a:solidFill>
                <a:latin typeface="+mn-lt"/>
              </a:rPr>
              <a:t>2SHB 1481 </a:t>
            </a:r>
            <a:r>
              <a:rPr lang="en-US" sz="3100" b="1" dirty="0" smtClean="0">
                <a:latin typeface="+mn-lt"/>
              </a:rPr>
              <a:t>Laws of 2009</a:t>
            </a:r>
            <a:br>
              <a:rPr lang="en-US" sz="3100" b="1" dirty="0" smtClean="0">
                <a:latin typeface="+mn-lt"/>
              </a:rPr>
            </a:br>
            <a:endParaRPr lang="en-US" sz="3100" b="1" dirty="0">
              <a:latin typeface="+mn-lt"/>
            </a:endParaRPr>
          </a:p>
        </p:txBody>
      </p:sp>
      <p:sp>
        <p:nvSpPr>
          <p:cNvPr id="8" name="Freeform 7"/>
          <p:cNvSpPr/>
          <p:nvPr/>
        </p:nvSpPr>
        <p:spPr>
          <a:xfrm flipH="1">
            <a:off x="6096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descr="ev6.JPG"/>
          <p:cNvPicPr>
            <a:picLocks noChangeAspect="1"/>
          </p:cNvPicPr>
          <p:nvPr/>
        </p:nvPicPr>
        <p:blipFill>
          <a:blip r:embed="rId3" cstate="print"/>
          <a:srcRect t="5236" b="13962"/>
          <a:stretch>
            <a:fillRect/>
          </a:stretch>
        </p:blipFill>
        <p:spPr>
          <a:xfrm rot="20689128">
            <a:off x="1389603" y="2795085"/>
            <a:ext cx="2594312" cy="3393036"/>
          </a:xfrm>
          <a:prstGeom prst="rect">
            <a:avLst/>
          </a:prstGeom>
          <a:ln cmpd="dbl">
            <a:solidFill>
              <a:schemeClr val="tx1"/>
            </a:solidFill>
          </a:ln>
        </p:spPr>
      </p:pic>
      <p:sp>
        <p:nvSpPr>
          <p:cNvPr id="7" name="TextBox 6"/>
          <p:cNvSpPr txBox="1"/>
          <p:nvPr/>
        </p:nvSpPr>
        <p:spPr>
          <a:xfrm>
            <a:off x="4419600" y="3429000"/>
            <a:ext cx="4495800" cy="1107996"/>
          </a:xfrm>
          <a:prstGeom prst="rect">
            <a:avLst/>
          </a:prstGeom>
          <a:noFill/>
        </p:spPr>
        <p:txBody>
          <a:bodyPr wrap="square" rtlCol="0">
            <a:spAutoFit/>
          </a:bodyPr>
          <a:lstStyle/>
          <a:p>
            <a:pPr marL="279400" lvl="1" indent="9525">
              <a:buClr>
                <a:schemeClr val="tx2">
                  <a:lumMod val="60000"/>
                  <a:lumOff val="40000"/>
                </a:schemeClr>
              </a:buClr>
            </a:pPr>
            <a:r>
              <a:rPr lang="en-US" sz="2400" b="1" dirty="0" smtClean="0"/>
              <a:t>Electric Vehicle Infrastructure</a:t>
            </a:r>
          </a:p>
          <a:p>
            <a:pPr marL="279400" lvl="1" indent="9525">
              <a:buClr>
                <a:schemeClr val="tx2">
                  <a:lumMod val="60000"/>
                  <a:lumOff val="40000"/>
                </a:schemeClr>
              </a:buClr>
            </a:pPr>
            <a:r>
              <a:rPr lang="en-US" sz="2400" b="1" i="1" dirty="0" smtClean="0">
                <a:solidFill>
                  <a:schemeClr val="tx2">
                    <a:lumMod val="60000"/>
                    <a:lumOff val="40000"/>
                  </a:schemeClr>
                </a:solidFill>
                <a:hlinkClick r:id="rId4"/>
              </a:rPr>
              <a:t>www.ElectricDrive.wa.gov</a:t>
            </a:r>
            <a:endParaRPr lang="en-US" sz="2400" b="1" dirty="0" smtClean="0"/>
          </a:p>
          <a:p>
            <a:pPr marL="279400" indent="9525"/>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762000"/>
            <a:ext cx="8011234" cy="5658792"/>
          </a:xfrm>
          <a:prstGeom prst="rect">
            <a:avLst/>
          </a:prstGeom>
          <a:noFill/>
          <a:ln w="9525">
            <a:noFill/>
            <a:miter lim="800000"/>
            <a:headEnd/>
            <a:tailEnd/>
          </a:ln>
        </p:spPr>
      </p:pic>
      <p:sp>
        <p:nvSpPr>
          <p:cNvPr id="2" name="Title 1"/>
          <p:cNvSpPr>
            <a:spLocks noGrp="1"/>
          </p:cNvSpPr>
          <p:nvPr>
            <p:ph type="title"/>
          </p:nvPr>
        </p:nvSpPr>
        <p:spPr>
          <a:xfrm>
            <a:off x="457200" y="304800"/>
            <a:ext cx="8229600" cy="1143000"/>
          </a:xfrm>
        </p:spPr>
        <p:txBody>
          <a:bodyPr>
            <a:normAutofit fontScale="90000"/>
          </a:bodyPr>
          <a:lstStyle/>
          <a:p>
            <a:pPr marL="398463" algn="l"/>
            <a:r>
              <a:rPr lang="en-US" sz="4000" b="1" dirty="0" smtClean="0">
                <a:solidFill>
                  <a:schemeClr val="tx2">
                    <a:lumMod val="60000"/>
                    <a:lumOff val="40000"/>
                  </a:schemeClr>
                </a:solidFill>
              </a:rPr>
              <a:t/>
            </a:r>
            <a:br>
              <a:rPr lang="en-US" sz="4000" b="1" dirty="0" smtClean="0">
                <a:solidFill>
                  <a:schemeClr val="tx2">
                    <a:lumMod val="60000"/>
                    <a:lumOff val="40000"/>
                  </a:schemeClr>
                </a:solidFill>
              </a:rPr>
            </a:br>
            <a:endParaRPr lang="en-US" sz="4000" b="1" dirty="0">
              <a:solidFill>
                <a:schemeClr val="tx2">
                  <a:lumMod val="60000"/>
                  <a:lumOff val="40000"/>
                </a:schemeClr>
              </a:solidFill>
            </a:endParaRPr>
          </a:p>
        </p:txBody>
      </p:sp>
      <p:sp>
        <p:nvSpPr>
          <p:cNvPr id="4" name="Freeform 3"/>
          <p:cNvSpPr/>
          <p:nvPr/>
        </p:nvSpPr>
        <p:spPr>
          <a:xfrm>
            <a:off x="381000" y="2286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p:nvPr/>
        </p:nvSpPr>
        <p:spPr>
          <a:xfrm>
            <a:off x="990600" y="1600200"/>
            <a:ext cx="6248400" cy="369332"/>
          </a:xfrm>
          <a:prstGeom prst="rect">
            <a:avLst/>
          </a:prstGeom>
          <a:noFill/>
        </p:spPr>
        <p:txBody>
          <a:bodyPr wrap="square" rtlCol="0">
            <a:spAutoFit/>
          </a:bodyPr>
          <a:lstStyle/>
          <a:p>
            <a:endParaRPr lang="en-US" dirty="0"/>
          </a:p>
        </p:txBody>
      </p:sp>
      <p:sp>
        <p:nvSpPr>
          <p:cNvPr id="13" name="TextBox 12"/>
          <p:cNvSpPr txBox="1"/>
          <p:nvPr/>
        </p:nvSpPr>
        <p:spPr>
          <a:xfrm>
            <a:off x="457200" y="228600"/>
            <a:ext cx="4191000" cy="707886"/>
          </a:xfrm>
          <a:prstGeom prst="rect">
            <a:avLst/>
          </a:prstGeom>
          <a:noFill/>
        </p:spPr>
        <p:txBody>
          <a:bodyPr wrap="square" rtlCol="0">
            <a:spAutoFit/>
          </a:bodyPr>
          <a:lstStyle/>
          <a:p>
            <a:pPr marL="0" lvl="1"/>
            <a:r>
              <a:rPr lang="en-US" sz="4000" b="1" dirty="0" smtClean="0">
                <a:solidFill>
                  <a:schemeClr val="tx2">
                    <a:lumMod val="60000"/>
                    <a:lumOff val="40000"/>
                  </a:schemeClr>
                </a:solidFill>
              </a:rPr>
              <a:t>  Zoning</a:t>
            </a:r>
            <a:endParaRPr lang="en-US" dirty="0"/>
          </a:p>
        </p:txBody>
      </p:sp>
      <p:sp>
        <p:nvSpPr>
          <p:cNvPr id="9" name="TextBox 8"/>
          <p:cNvSpPr txBox="1"/>
          <p:nvPr/>
        </p:nvSpPr>
        <p:spPr>
          <a:xfrm>
            <a:off x="3505200" y="304800"/>
            <a:ext cx="5105400" cy="646331"/>
          </a:xfrm>
          <a:prstGeom prst="rect">
            <a:avLst/>
          </a:prstGeom>
          <a:noFill/>
        </p:spPr>
        <p:txBody>
          <a:bodyPr wrap="square" rtlCol="0">
            <a:spAutoFit/>
          </a:bodyPr>
          <a:lstStyle/>
          <a:p>
            <a:pPr algn="r"/>
            <a:r>
              <a:rPr lang="en-US" dirty="0" smtClean="0"/>
              <a:t>City of Auburn </a:t>
            </a:r>
          </a:p>
          <a:p>
            <a:pPr algn="r"/>
            <a:r>
              <a:rPr lang="en-US" dirty="0" smtClean="0"/>
              <a:t>   Ordinance No. 6365, June 20, 2011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lstStyle/>
          <a:p>
            <a:r>
              <a:rPr lang="en-US" dirty="0" smtClean="0"/>
              <a:t>EV Sign Standards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0" y="1447800"/>
            <a:ext cx="3143555" cy="3200400"/>
          </a:xfrm>
          <a:prstGeom prst="rect">
            <a:avLst/>
          </a:prstGeom>
          <a:noFill/>
          <a:ln w="9525">
            <a:noFill/>
            <a:miter lim="800000"/>
            <a:headEnd/>
            <a:tailEnd/>
          </a:ln>
        </p:spPr>
      </p:pic>
      <p:sp>
        <p:nvSpPr>
          <p:cNvPr id="5" name="TextBox 4"/>
          <p:cNvSpPr txBox="1"/>
          <p:nvPr/>
        </p:nvSpPr>
        <p:spPr>
          <a:xfrm>
            <a:off x="4114800" y="4343400"/>
            <a:ext cx="2133600" cy="923330"/>
          </a:xfrm>
          <a:prstGeom prst="rect">
            <a:avLst/>
          </a:prstGeom>
          <a:noFill/>
        </p:spPr>
        <p:txBody>
          <a:bodyPr wrap="square" rtlCol="0">
            <a:spAutoFit/>
          </a:bodyPr>
          <a:lstStyle/>
          <a:p>
            <a:r>
              <a:rPr lang="en-US" b="1" dirty="0" smtClean="0"/>
              <a:t>Encourage property owners to use these signs</a:t>
            </a:r>
            <a:endParaRPr lang="en-US" b="1" dirty="0"/>
          </a:p>
        </p:txBody>
      </p:sp>
      <p:pic>
        <p:nvPicPr>
          <p:cNvPr id="3" name="Picture 2"/>
          <p:cNvPicPr>
            <a:picLocks noChangeAspect="1" noChangeArrowheads="1"/>
          </p:cNvPicPr>
          <p:nvPr/>
        </p:nvPicPr>
        <p:blipFill>
          <a:blip r:embed="rId3" cstate="print"/>
          <a:srcRect/>
          <a:stretch>
            <a:fillRect/>
          </a:stretch>
        </p:blipFill>
        <p:spPr bwMode="auto">
          <a:xfrm>
            <a:off x="6553200" y="609600"/>
            <a:ext cx="2349500" cy="5840857"/>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038600" y="1524000"/>
            <a:ext cx="2394140" cy="2699575"/>
          </a:xfrm>
          <a:prstGeom prst="rect">
            <a:avLst/>
          </a:prstGeom>
          <a:noFill/>
        </p:spPr>
      </p:pic>
      <p:sp>
        <p:nvSpPr>
          <p:cNvPr id="7" name="TextBox 6"/>
          <p:cNvSpPr txBox="1"/>
          <p:nvPr/>
        </p:nvSpPr>
        <p:spPr>
          <a:xfrm>
            <a:off x="381000" y="4724400"/>
            <a:ext cx="2971800" cy="369332"/>
          </a:xfrm>
          <a:prstGeom prst="rect">
            <a:avLst/>
          </a:prstGeom>
          <a:noFill/>
        </p:spPr>
        <p:txBody>
          <a:bodyPr wrap="square" rtlCol="0">
            <a:spAutoFit/>
          </a:bodyPr>
          <a:lstStyle/>
          <a:p>
            <a:r>
              <a:rPr lang="en-US" b="1" dirty="0" smtClean="0"/>
              <a:t>Roadways</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6096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4" name="Picture 10"/>
          <p:cNvPicPr>
            <a:picLocks noChangeAspect="1" noChangeArrowheads="1"/>
          </p:cNvPicPr>
          <p:nvPr/>
        </p:nvPicPr>
        <p:blipFill>
          <a:blip r:embed="rId3" cstate="print"/>
          <a:srcRect/>
          <a:stretch>
            <a:fillRect/>
          </a:stretch>
        </p:blipFill>
        <p:spPr bwMode="auto">
          <a:xfrm>
            <a:off x="685800" y="1066800"/>
            <a:ext cx="7625053" cy="5625528"/>
          </a:xfrm>
          <a:prstGeom prst="rect">
            <a:avLst/>
          </a:prstGeom>
          <a:noFill/>
          <a:ln w="9525">
            <a:noFill/>
            <a:miter lim="800000"/>
            <a:headEnd/>
            <a:tailEnd/>
          </a:ln>
        </p:spPr>
      </p:pic>
      <p:sp>
        <p:nvSpPr>
          <p:cNvPr id="9" name="Title 1"/>
          <p:cNvSpPr>
            <a:spLocks noGrp="1"/>
          </p:cNvSpPr>
          <p:nvPr>
            <p:ph type="title"/>
          </p:nvPr>
        </p:nvSpPr>
        <p:spPr>
          <a:xfrm>
            <a:off x="457200" y="228600"/>
            <a:ext cx="8229600" cy="1143000"/>
          </a:xfrm>
        </p:spPr>
        <p:txBody>
          <a:bodyPr>
            <a:normAutofit/>
          </a:bodyPr>
          <a:lstStyle/>
          <a:p>
            <a:pPr marL="398463" algn="l"/>
            <a:r>
              <a:rPr lang="en-US" sz="4000" b="1" dirty="0" smtClean="0">
                <a:solidFill>
                  <a:schemeClr val="tx2">
                    <a:lumMod val="60000"/>
                    <a:lumOff val="40000"/>
                  </a:schemeClr>
                </a:solidFill>
              </a:rPr>
              <a:t>Design Standards</a:t>
            </a:r>
            <a:endParaRPr lang="en-US" sz="4000" b="1" dirty="0">
              <a:solidFill>
                <a:schemeClr val="tx2">
                  <a:lumMod val="60000"/>
                  <a:lumOff val="40000"/>
                </a:schemeClr>
              </a:solidFill>
            </a:endParaRPr>
          </a:p>
        </p:txBody>
      </p:sp>
      <p:sp>
        <p:nvSpPr>
          <p:cNvPr id="10" name="TextBox 9"/>
          <p:cNvSpPr txBox="1"/>
          <p:nvPr/>
        </p:nvSpPr>
        <p:spPr>
          <a:xfrm>
            <a:off x="4724400" y="381000"/>
            <a:ext cx="2667000" cy="707886"/>
          </a:xfrm>
          <a:prstGeom prst="rect">
            <a:avLst/>
          </a:prstGeom>
          <a:noFill/>
        </p:spPr>
        <p:txBody>
          <a:bodyPr wrap="square" rtlCol="0">
            <a:spAutoFit/>
          </a:bodyPr>
          <a:lstStyle/>
          <a:p>
            <a:r>
              <a:rPr lang="en-US" sz="2000" dirty="0" smtClean="0"/>
              <a:t>City of East Wenatchee</a:t>
            </a:r>
          </a:p>
          <a:p>
            <a:r>
              <a:rPr lang="en-US" sz="2000" dirty="0" smtClean="0"/>
              <a:t>Ordinance No. 2011-02</a:t>
            </a:r>
            <a:endParaRPr lang="en-US" sz="2000" dirty="0"/>
          </a:p>
        </p:txBody>
      </p:sp>
      <p:pic>
        <p:nvPicPr>
          <p:cNvPr id="11" name="Picture 10" descr="EVicon_BLUE.png"/>
          <p:cNvPicPr>
            <a:picLocks noChangeAspect="1"/>
          </p:cNvPicPr>
          <p:nvPr/>
        </p:nvPicPr>
        <p:blipFill>
          <a:blip r:embed="rId4" cstate="print"/>
          <a:srcRect/>
          <a:stretch>
            <a:fillRect/>
          </a:stretch>
        </p:blipFill>
        <p:spPr bwMode="auto">
          <a:xfrm>
            <a:off x="7467600" y="152400"/>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Detroit Electric Car.tif"/>
          <p:cNvPicPr>
            <a:picLocks noChangeAspect="1"/>
          </p:cNvPicPr>
          <p:nvPr/>
        </p:nvPicPr>
        <p:blipFill>
          <a:blip r:embed="rId3" cstate="print"/>
          <a:stretch>
            <a:fillRect/>
          </a:stretch>
        </p:blipFill>
        <p:spPr>
          <a:xfrm>
            <a:off x="0" y="-226218"/>
            <a:ext cx="9144000" cy="7084218"/>
          </a:xfrm>
          <a:prstGeom prst="rect">
            <a:avLst/>
          </a:prstGeom>
        </p:spPr>
      </p:pic>
      <p:sp>
        <p:nvSpPr>
          <p:cNvPr id="5" name="Title 1"/>
          <p:cNvSpPr txBox="1">
            <a:spLocks/>
          </p:cNvSpPr>
          <p:nvPr/>
        </p:nvSpPr>
        <p:spPr>
          <a:xfrm>
            <a:off x="7543800" y="5943600"/>
            <a:ext cx="1600200" cy="5334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000" b="0" i="0" u="none" strike="noStrike" kern="1200" cap="none" spc="0" normalizeH="0" baseline="0" noProof="0" dirty="0" smtClean="0">
                <a:ln>
                  <a:noFill/>
                </a:ln>
                <a:solidFill>
                  <a:schemeClr val="bg1"/>
                </a:solidFill>
                <a:effectLst/>
                <a:uLnTx/>
                <a:uFillTx/>
                <a:latin typeface="Berylium" pitchFamily="2" charset="0"/>
                <a:ea typeface="+mj-ea"/>
                <a:cs typeface="+mj-cs"/>
              </a:rPr>
              <a:t>circa 1919</a:t>
            </a:r>
            <a:endParaRPr kumimoji="0" lang="en-US" sz="2000" b="0" i="0" u="none" strike="noStrike" kern="1200" cap="none" spc="0" normalizeH="0" baseline="0" noProof="0" dirty="0">
              <a:ln>
                <a:noFill/>
              </a:ln>
              <a:solidFill>
                <a:schemeClr val="bg1"/>
              </a:solidFill>
              <a:effectLst/>
              <a:uLnTx/>
              <a:uFillTx/>
              <a:latin typeface="Berylium" pitchFamily="2"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4343400" cy="3124200"/>
          </a:xfrm>
        </p:spPr>
        <p:txBody>
          <a:bodyPr>
            <a:normAutofit fontScale="70000" lnSpcReduction="20000"/>
          </a:bodyPr>
          <a:lstStyle/>
          <a:p>
            <a:pPr lvl="1">
              <a:buClr>
                <a:schemeClr val="tx2">
                  <a:lumMod val="60000"/>
                  <a:lumOff val="40000"/>
                </a:schemeClr>
              </a:buClr>
              <a:buNone/>
            </a:pPr>
            <a:endParaRPr lang="en-US" sz="4400" dirty="0" smtClean="0"/>
          </a:p>
          <a:p>
            <a:pPr marL="623888" lvl="1" indent="-279400">
              <a:buClr>
                <a:schemeClr val="tx2">
                  <a:lumMod val="60000"/>
                  <a:lumOff val="40000"/>
                </a:schemeClr>
              </a:buClr>
              <a:buFont typeface="Arial" pitchFamily="34" charset="0"/>
              <a:buChar char="•"/>
            </a:pPr>
            <a:r>
              <a:rPr lang="en-US" sz="3400" b="1" dirty="0" smtClean="0"/>
              <a:t>Public Parking</a:t>
            </a:r>
          </a:p>
          <a:p>
            <a:pPr marL="623888" lvl="1" indent="-279400">
              <a:buClr>
                <a:schemeClr val="tx2">
                  <a:lumMod val="60000"/>
                  <a:lumOff val="40000"/>
                </a:schemeClr>
              </a:buClr>
              <a:buNone/>
            </a:pPr>
            <a:r>
              <a:rPr lang="en-US" sz="3400" b="1" dirty="0" smtClean="0"/>
              <a:t>	 – Station location</a:t>
            </a:r>
          </a:p>
          <a:p>
            <a:pPr marL="623888" lvl="1" indent="-279400">
              <a:buClr>
                <a:schemeClr val="tx2">
                  <a:lumMod val="60000"/>
                  <a:lumOff val="40000"/>
                </a:schemeClr>
              </a:buClr>
              <a:buNone/>
            </a:pPr>
            <a:r>
              <a:rPr lang="en-US" sz="3400" b="1" dirty="0" smtClean="0"/>
              <a:t>    – Parking enforcement</a:t>
            </a:r>
            <a:endParaRPr lang="en-US" sz="3400" i="1" dirty="0" smtClean="0"/>
          </a:p>
          <a:p>
            <a:pPr marL="623888" lvl="1" indent="-279400">
              <a:buClr>
                <a:schemeClr val="tx2">
                  <a:lumMod val="60000"/>
                  <a:lumOff val="40000"/>
                </a:schemeClr>
              </a:buClr>
              <a:buNone/>
            </a:pPr>
            <a:endParaRPr lang="en-US" sz="4400" b="1" dirty="0" smtClean="0"/>
          </a:p>
          <a:p>
            <a:pPr marL="623888" lvl="1" indent="-279400">
              <a:buClr>
                <a:schemeClr val="tx2">
                  <a:lumMod val="60000"/>
                  <a:lumOff val="40000"/>
                </a:schemeClr>
              </a:buClr>
              <a:buNone/>
            </a:pPr>
            <a:endParaRPr lang="en-US" sz="4400" b="1" i="1" dirty="0" smtClean="0">
              <a:solidFill>
                <a:schemeClr val="tx2">
                  <a:lumMod val="60000"/>
                  <a:lumOff val="40000"/>
                </a:schemeClr>
              </a:solidFill>
              <a:hlinkClick r:id="rId3"/>
            </a:endParaRPr>
          </a:p>
          <a:p>
            <a:pPr marL="623888" lvl="1" indent="-279400">
              <a:buClr>
                <a:schemeClr val="tx2">
                  <a:lumMod val="60000"/>
                  <a:lumOff val="40000"/>
                </a:schemeClr>
              </a:buClr>
              <a:buNone/>
            </a:pPr>
            <a:r>
              <a:rPr lang="en-US" sz="4400" b="1" dirty="0" smtClean="0"/>
              <a:t>	</a:t>
            </a:r>
            <a:endParaRPr lang="en-US" sz="4400" b="1" i="1" dirty="0" smtClean="0">
              <a:solidFill>
                <a:schemeClr val="tx2">
                  <a:lumMod val="60000"/>
                  <a:lumOff val="40000"/>
                </a:schemeClr>
              </a:solidFill>
            </a:endParaRPr>
          </a:p>
          <a:p>
            <a:pPr marL="58738" lvl="1" indent="-58738">
              <a:buClr>
                <a:schemeClr val="tx2">
                  <a:lumMod val="60000"/>
                  <a:lumOff val="40000"/>
                </a:schemeClr>
              </a:buClr>
              <a:buNone/>
            </a:pPr>
            <a:endParaRPr lang="en-US" sz="4400" b="1" i="1" dirty="0" smtClean="0">
              <a:solidFill>
                <a:schemeClr val="tx2">
                  <a:lumMod val="60000"/>
                  <a:lumOff val="40000"/>
                </a:schemeClr>
              </a:solidFill>
            </a:endParaRPr>
          </a:p>
          <a:p>
            <a:pPr marL="290513" lvl="1">
              <a:buClr>
                <a:schemeClr val="tx2">
                  <a:lumMod val="60000"/>
                  <a:lumOff val="40000"/>
                </a:schemeClr>
              </a:buClr>
              <a:buNone/>
            </a:pPr>
            <a:endParaRPr lang="en-US" sz="2900" b="1" dirty="0" smtClean="0"/>
          </a:p>
        </p:txBody>
      </p:sp>
      <p:sp>
        <p:nvSpPr>
          <p:cNvPr id="4" name="Freeform 3"/>
          <p:cNvSpPr/>
          <p:nvPr/>
        </p:nvSpPr>
        <p:spPr>
          <a:xfrm>
            <a:off x="609600" y="4572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4"/>
          <p:cNvPicPr>
            <a:picLocks noChangeAspect="1" noChangeArrowheads="1"/>
          </p:cNvPicPr>
          <p:nvPr/>
        </p:nvPicPr>
        <p:blipFill>
          <a:blip r:embed="rId4" cstate="print"/>
          <a:srcRect/>
          <a:stretch>
            <a:fillRect/>
          </a:stretch>
        </p:blipFill>
        <p:spPr bwMode="auto">
          <a:xfrm>
            <a:off x="4572000" y="1219200"/>
            <a:ext cx="4101308" cy="5113456"/>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219200" y="2590800"/>
            <a:ext cx="3200400" cy="2770158"/>
          </a:xfrm>
          <a:prstGeom prst="rect">
            <a:avLst/>
          </a:prstGeom>
          <a:noFill/>
          <a:ln w="9525">
            <a:noFill/>
            <a:miter lim="800000"/>
            <a:headEnd/>
            <a:tailEnd/>
          </a:ln>
        </p:spPr>
      </p:pic>
      <p:sp>
        <p:nvSpPr>
          <p:cNvPr id="8"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On-Street Charging Stations</a:t>
            </a:r>
            <a:endParaRPr kumimoji="0" lang="en-US" sz="32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7" name="TextBox 6"/>
          <p:cNvSpPr txBox="1"/>
          <p:nvPr/>
        </p:nvSpPr>
        <p:spPr>
          <a:xfrm>
            <a:off x="6324600" y="381000"/>
            <a:ext cx="2209800" cy="646331"/>
          </a:xfrm>
          <a:prstGeom prst="rect">
            <a:avLst/>
          </a:prstGeom>
          <a:noFill/>
        </p:spPr>
        <p:txBody>
          <a:bodyPr wrap="square" rtlCol="0">
            <a:spAutoFit/>
          </a:bodyPr>
          <a:lstStyle/>
          <a:p>
            <a:r>
              <a:rPr lang="en-US" dirty="0" smtClean="0"/>
              <a:t>City of Tukwila, </a:t>
            </a:r>
          </a:p>
          <a:p>
            <a:r>
              <a:rPr lang="en-US" dirty="0" smtClean="0"/>
              <a:t>Ordinance  9.28.037</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457200" y="0"/>
            <a:ext cx="8572500" cy="6858000"/>
          </a:xfrm>
          <a:prstGeom prst="rect">
            <a:avLst/>
          </a:prstGeom>
          <a:noFill/>
          <a:ln w="9525">
            <a:noFill/>
            <a:miter lim="800000"/>
            <a:headEnd/>
            <a:tailEnd/>
          </a:ln>
        </p:spPr>
      </p:pic>
      <p:sp>
        <p:nvSpPr>
          <p:cNvPr id="3" name="TextBox 2"/>
          <p:cNvSpPr txBox="1"/>
          <p:nvPr/>
        </p:nvSpPr>
        <p:spPr>
          <a:xfrm>
            <a:off x="4114800" y="457200"/>
            <a:ext cx="4191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smtClean="0"/>
              <a:t>Appendices to Model</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8229600" cy="762000"/>
          </a:xfrm>
        </p:spPr>
        <p:txBody>
          <a:bodyPr>
            <a:normAutofit/>
          </a:bodyPr>
          <a:lstStyle/>
          <a:p>
            <a:pPr algn="l"/>
            <a:r>
              <a:rPr lang="en-US" sz="3600" b="1" u="sng" dirty="0" smtClean="0">
                <a:solidFill>
                  <a:schemeClr val="tx2">
                    <a:lumMod val="60000"/>
                    <a:lumOff val="40000"/>
                  </a:schemeClr>
                </a:solidFill>
                <a:latin typeface="+mn-lt"/>
              </a:rPr>
              <a:t>2SHB 1481 </a:t>
            </a:r>
            <a:r>
              <a:rPr lang="en-US" sz="2700" b="1" dirty="0" smtClean="0">
                <a:latin typeface="+mn-lt"/>
              </a:rPr>
              <a:t>Laws of 2009  </a:t>
            </a:r>
            <a:endParaRPr lang="en-US" sz="3100" b="1" dirty="0">
              <a:latin typeface="+mn-lt"/>
            </a:endParaRPr>
          </a:p>
        </p:txBody>
      </p:sp>
      <p:sp>
        <p:nvSpPr>
          <p:cNvPr id="3" name="Content Placeholder 2"/>
          <p:cNvSpPr>
            <a:spLocks noGrp="1"/>
          </p:cNvSpPr>
          <p:nvPr>
            <p:ph idx="1"/>
          </p:nvPr>
        </p:nvSpPr>
        <p:spPr>
          <a:xfrm>
            <a:off x="609600" y="1676400"/>
            <a:ext cx="8077200" cy="4876800"/>
          </a:xfrm>
        </p:spPr>
        <p:txBody>
          <a:bodyPr>
            <a:normAutofit fontScale="92500" lnSpcReduction="10000"/>
          </a:bodyPr>
          <a:lstStyle/>
          <a:p>
            <a:pPr>
              <a:buClr>
                <a:schemeClr val="tx2">
                  <a:lumMod val="60000"/>
                  <a:lumOff val="40000"/>
                </a:schemeClr>
              </a:buClr>
            </a:pPr>
            <a:r>
              <a:rPr lang="en-US" sz="2400" b="1" dirty="0" smtClean="0"/>
              <a:t>RCW 82.08.816 – Electric vehicle batteries and infrastructure </a:t>
            </a:r>
            <a:r>
              <a:rPr lang="en-US" sz="2400" b="1" dirty="0" smtClean="0">
                <a:solidFill>
                  <a:schemeClr val="tx2">
                    <a:lumMod val="60000"/>
                    <a:lumOff val="40000"/>
                  </a:schemeClr>
                </a:solidFill>
              </a:rPr>
              <a:t>exempt from retail sales and use tax</a:t>
            </a:r>
            <a:r>
              <a:rPr lang="en-US" sz="2400" b="1" dirty="0" smtClean="0"/>
              <a:t>.</a:t>
            </a:r>
          </a:p>
          <a:p>
            <a:pPr>
              <a:buClr>
                <a:schemeClr val="tx2">
                  <a:lumMod val="60000"/>
                  <a:lumOff val="40000"/>
                </a:schemeClr>
              </a:buClr>
            </a:pPr>
            <a:endParaRPr lang="en-US" sz="2400" b="1" dirty="0" smtClean="0"/>
          </a:p>
          <a:p>
            <a:pPr>
              <a:buClr>
                <a:schemeClr val="tx2">
                  <a:lumMod val="60000"/>
                  <a:lumOff val="40000"/>
                </a:schemeClr>
              </a:buClr>
            </a:pPr>
            <a:r>
              <a:rPr lang="en-US" sz="2400" b="1" dirty="0" smtClean="0"/>
              <a:t>RCW 43.21C.410 – EV Battery charging station installation </a:t>
            </a:r>
            <a:r>
              <a:rPr lang="en-US" sz="2400" b="1" dirty="0" smtClean="0">
                <a:solidFill>
                  <a:schemeClr val="tx2">
                    <a:lumMod val="60000"/>
                    <a:lumOff val="40000"/>
                  </a:schemeClr>
                </a:solidFill>
              </a:rPr>
              <a:t>exempt from SEPA.</a:t>
            </a:r>
          </a:p>
          <a:p>
            <a:pPr>
              <a:buClr>
                <a:schemeClr val="tx2">
                  <a:lumMod val="60000"/>
                  <a:lumOff val="40000"/>
                </a:schemeClr>
              </a:buClr>
            </a:pPr>
            <a:endParaRPr lang="en-US" sz="2400" b="1" dirty="0" smtClean="0"/>
          </a:p>
          <a:p>
            <a:pPr>
              <a:buClr>
                <a:schemeClr val="tx2">
                  <a:lumMod val="60000"/>
                  <a:lumOff val="40000"/>
                </a:schemeClr>
              </a:buClr>
            </a:pPr>
            <a:r>
              <a:rPr lang="en-US" sz="2400" b="1" dirty="0" smtClean="0"/>
              <a:t>RCW 82.29A.125 – State and local governments may lease land for electric vehicle infrastructure, </a:t>
            </a:r>
            <a:r>
              <a:rPr lang="en-US" sz="2400" b="1" dirty="0" smtClean="0">
                <a:solidFill>
                  <a:schemeClr val="tx2">
                    <a:lumMod val="60000"/>
                    <a:lumOff val="40000"/>
                  </a:schemeClr>
                </a:solidFill>
              </a:rPr>
              <a:t>exempt from leasehold tax.</a:t>
            </a:r>
          </a:p>
          <a:p>
            <a:pPr>
              <a:buClr>
                <a:schemeClr val="tx2">
                  <a:lumMod val="60000"/>
                  <a:lumOff val="40000"/>
                </a:schemeClr>
              </a:buClr>
              <a:buNone/>
            </a:pPr>
            <a:endParaRPr lang="en-US" sz="2400" b="1" dirty="0" smtClean="0"/>
          </a:p>
          <a:p>
            <a:pPr>
              <a:buClr>
                <a:schemeClr val="tx2">
                  <a:lumMod val="60000"/>
                  <a:lumOff val="40000"/>
                </a:schemeClr>
              </a:buClr>
            </a:pPr>
            <a:r>
              <a:rPr lang="en-US" sz="2400" b="1" dirty="0" smtClean="0"/>
              <a:t>Cities may adopt incentive programs to encourage EVI.</a:t>
            </a:r>
          </a:p>
          <a:p>
            <a:pPr>
              <a:buClr>
                <a:schemeClr val="tx2">
                  <a:lumMod val="60000"/>
                  <a:lumOff val="40000"/>
                </a:schemeClr>
              </a:buClr>
            </a:pPr>
            <a:endParaRPr lang="en-US" sz="2400" b="1" dirty="0" smtClean="0"/>
          </a:p>
          <a:p>
            <a:pPr>
              <a:buClr>
                <a:schemeClr val="tx2">
                  <a:lumMod val="60000"/>
                  <a:lumOff val="40000"/>
                </a:schemeClr>
              </a:buClr>
            </a:pPr>
            <a:r>
              <a:rPr lang="en-US" sz="2400" b="1" dirty="0" smtClean="0"/>
              <a:t>2018  all cities, </a:t>
            </a:r>
            <a:r>
              <a:rPr lang="en-US" sz="2400" b="1" dirty="0" smtClean="0">
                <a:solidFill>
                  <a:schemeClr val="tx2">
                    <a:lumMod val="60000"/>
                    <a:lumOff val="40000"/>
                  </a:schemeClr>
                </a:solidFill>
              </a:rPr>
              <a:t>100% of fuel from renewable sources  </a:t>
            </a:r>
          </a:p>
          <a:p>
            <a:pPr>
              <a:buClr>
                <a:schemeClr val="tx2">
                  <a:lumMod val="60000"/>
                  <a:lumOff val="40000"/>
                </a:schemeClr>
              </a:buClr>
              <a:buNone/>
            </a:pPr>
            <a:r>
              <a:rPr lang="en-US" sz="2400" b="1" dirty="0" smtClean="0">
                <a:solidFill>
                  <a:schemeClr val="tx2">
                    <a:lumMod val="60000"/>
                    <a:lumOff val="40000"/>
                  </a:schemeClr>
                </a:solidFill>
              </a:rPr>
              <a:t>	</a:t>
            </a:r>
            <a:r>
              <a:rPr lang="en-US" sz="1900" b="1" dirty="0" smtClean="0"/>
              <a:t>(RCW 43.19.648  - revised from 2015 by HB 1478  - laws of 2011)</a:t>
            </a:r>
          </a:p>
          <a:p>
            <a:pPr>
              <a:buClr>
                <a:schemeClr val="tx2">
                  <a:lumMod val="60000"/>
                  <a:lumOff val="40000"/>
                </a:schemeClr>
              </a:buClr>
            </a:pPr>
            <a:endParaRPr lang="en-US" sz="2600" b="1" dirty="0" smtClean="0"/>
          </a:p>
          <a:p>
            <a:pPr>
              <a:buClr>
                <a:schemeClr val="tx2">
                  <a:lumMod val="60000"/>
                  <a:lumOff val="40000"/>
                </a:schemeClr>
              </a:buClr>
            </a:pPr>
            <a:endParaRPr lang="en-US" sz="2600" b="1" dirty="0" smtClean="0"/>
          </a:p>
          <a:p>
            <a:pPr lvl="1">
              <a:buNone/>
            </a:pPr>
            <a:endParaRPr lang="en-US" sz="1600" dirty="0" smtClean="0"/>
          </a:p>
          <a:p>
            <a:endParaRPr lang="en-US" dirty="0" smtClean="0"/>
          </a:p>
          <a:p>
            <a:endParaRPr lang="en-US" dirty="0" smtClean="0"/>
          </a:p>
          <a:p>
            <a:endParaRPr lang="en-US" dirty="0"/>
          </a:p>
        </p:txBody>
      </p:sp>
      <p:sp>
        <p:nvSpPr>
          <p:cNvPr id="8" name="Freeform 7"/>
          <p:cNvSpPr/>
          <p:nvPr/>
        </p:nvSpPr>
        <p:spPr>
          <a:xfrm flipH="1">
            <a:off x="5334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txBox="1">
            <a:spLocks/>
          </p:cNvSpPr>
          <p:nvPr/>
        </p:nvSpPr>
        <p:spPr>
          <a:xfrm>
            <a:off x="533400" y="381000"/>
            <a:ext cx="6858000" cy="685800"/>
          </a:xfrm>
          <a:prstGeom prst="rect">
            <a:avLst/>
          </a:prstGeom>
        </p:spPr>
        <p:txBody>
          <a:bodyPr>
            <a:normAutofit lnSpcReduction="10000"/>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State Support for EVs</a:t>
            </a: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990600"/>
            <a:ext cx="8610600" cy="430887"/>
          </a:xfrm>
          <a:prstGeom prst="rect">
            <a:avLst/>
          </a:prstGeom>
          <a:noFill/>
        </p:spPr>
        <p:txBody>
          <a:bodyPr wrap="square" rtlCol="0">
            <a:spAutoFit/>
          </a:bodyPr>
          <a:lstStyle/>
          <a:p>
            <a:pPr marL="342900" indent="-342900"/>
            <a:r>
              <a:rPr lang="en-US" sz="2200" b="1" dirty="0" smtClean="0"/>
              <a:t>Federal Investment in Electric Vehicle Charging Infrastructure  </a:t>
            </a:r>
          </a:p>
        </p:txBody>
      </p:sp>
      <p:pic>
        <p:nvPicPr>
          <p:cNvPr id="7" name="Picture 3" descr="The EV Project"/>
          <p:cNvPicPr>
            <a:picLocks noChangeAspect="1" noChangeArrowheads="1"/>
          </p:cNvPicPr>
          <p:nvPr/>
        </p:nvPicPr>
        <p:blipFill>
          <a:blip r:embed="rId3" cstate="print"/>
          <a:srcRect/>
          <a:stretch>
            <a:fillRect/>
          </a:stretch>
        </p:blipFill>
        <p:spPr bwMode="auto">
          <a:xfrm>
            <a:off x="6400800" y="1447800"/>
            <a:ext cx="2057400" cy="587828"/>
          </a:xfrm>
          <a:prstGeom prst="rect">
            <a:avLst/>
          </a:prstGeom>
          <a:noFill/>
          <a:ln w="9525">
            <a:noFill/>
            <a:miter lim="800000"/>
            <a:headEnd/>
            <a:tailEnd/>
          </a:ln>
        </p:spPr>
      </p:pic>
      <p:pic>
        <p:nvPicPr>
          <p:cNvPr id="9" name="Picture 8" descr="US-Map-300-dpi-for-print.jpg"/>
          <p:cNvPicPr>
            <a:picLocks noChangeAspect="1"/>
          </p:cNvPicPr>
          <p:nvPr/>
        </p:nvPicPr>
        <p:blipFill>
          <a:blip r:embed="rId4" cstate="print"/>
          <a:srcRect/>
          <a:stretch>
            <a:fillRect/>
          </a:stretch>
        </p:blipFill>
        <p:spPr bwMode="auto">
          <a:xfrm>
            <a:off x="5715000" y="2057400"/>
            <a:ext cx="2794393" cy="1734219"/>
          </a:xfrm>
          <a:prstGeom prst="rect">
            <a:avLst/>
          </a:prstGeom>
          <a:noFill/>
          <a:ln w="9525">
            <a:noFill/>
            <a:miter lim="800000"/>
            <a:headEnd/>
            <a:tailEnd/>
          </a:ln>
        </p:spPr>
      </p:pic>
      <p:sp>
        <p:nvSpPr>
          <p:cNvPr id="11" name="Rectangle 5"/>
          <p:cNvSpPr txBox="1">
            <a:spLocks/>
          </p:cNvSpPr>
          <p:nvPr/>
        </p:nvSpPr>
        <p:spPr>
          <a:xfrm>
            <a:off x="457200" y="1524000"/>
            <a:ext cx="4724400" cy="4876800"/>
          </a:xfrm>
          <a:prstGeom prst="rect">
            <a:avLst/>
          </a:prstGeom>
        </p:spPr>
        <p:txBody>
          <a:bodyPr>
            <a:normAutofit fontScale="77500" lnSpcReduction="20000"/>
          </a:bodyPr>
          <a:lstStyle/>
          <a:p>
            <a:pPr marL="228600" indent="-228600"/>
            <a:r>
              <a:rPr lang="en-US" sz="2400" b="1" dirty="0" smtClean="0"/>
              <a:t>The EV Project</a:t>
            </a:r>
          </a:p>
          <a:p>
            <a:pPr marL="228600" indent="-228600">
              <a:buFont typeface="Arial" pitchFamily="34" charset="0"/>
              <a:buChar char="•"/>
            </a:pPr>
            <a:r>
              <a:rPr lang="en-US" sz="2400" dirty="0" err="1" smtClean="0"/>
              <a:t>ECOtality</a:t>
            </a:r>
            <a:r>
              <a:rPr lang="en-US" sz="2400" dirty="0" smtClean="0"/>
              <a:t> awarded $20M in U.S. DOE funds to install charging infrastructure in Puget Sound</a:t>
            </a:r>
          </a:p>
          <a:p>
            <a:pPr marL="228600" indent="-228600">
              <a:buFont typeface="Arial" pitchFamily="34" charset="0"/>
              <a:buChar char="•"/>
            </a:pPr>
            <a:r>
              <a:rPr lang="en-US" sz="2400" dirty="0" smtClean="0"/>
              <a:t>1,200 public and fleet charging stations, including 22 fast-chargers</a:t>
            </a:r>
          </a:p>
          <a:p>
            <a:pPr marL="228600" indent="-228600">
              <a:buFont typeface="Arial" pitchFamily="34" charset="0"/>
              <a:buChar char="•"/>
            </a:pPr>
            <a:r>
              <a:rPr lang="en-US" sz="2400" dirty="0" smtClean="0"/>
              <a:t>1,000 private charging stations for Nissan LEAF owners</a:t>
            </a:r>
          </a:p>
          <a:p>
            <a:pPr marL="228600" indent="-228600">
              <a:spcBef>
                <a:spcPts val="1200"/>
              </a:spcBef>
            </a:pPr>
            <a:r>
              <a:rPr lang="en-US" sz="2400" b="1" dirty="0" smtClean="0"/>
              <a:t>Charge America</a:t>
            </a:r>
          </a:p>
          <a:p>
            <a:pPr marL="228600" indent="-228600">
              <a:buFont typeface="Arial" pitchFamily="34" charset="0"/>
              <a:buChar char="•"/>
            </a:pPr>
            <a:r>
              <a:rPr lang="en-US" sz="2400" dirty="0" smtClean="0"/>
              <a:t>Charge Northwest/</a:t>
            </a:r>
            <a:r>
              <a:rPr lang="en-US" sz="2400" dirty="0" err="1" smtClean="0"/>
              <a:t>Coloumb</a:t>
            </a:r>
            <a:r>
              <a:rPr lang="en-US" sz="2400" dirty="0" smtClean="0"/>
              <a:t> awarded $37M to install 5,000 charging stations in 37 regions, including eastern King County (Bellevue). </a:t>
            </a:r>
          </a:p>
          <a:p>
            <a:pPr marL="228600" indent="-228600">
              <a:spcBef>
                <a:spcPts val="1200"/>
              </a:spcBef>
            </a:pPr>
            <a:r>
              <a:rPr lang="en-US" sz="2400" b="1" dirty="0" smtClean="0"/>
              <a:t>Cities and Counties</a:t>
            </a:r>
          </a:p>
          <a:p>
            <a:pPr marL="228600" indent="-228600">
              <a:buFont typeface="Arial" pitchFamily="34" charset="0"/>
              <a:buChar char="•"/>
            </a:pPr>
            <a:r>
              <a:rPr lang="en-US" sz="2400" dirty="0" smtClean="0"/>
              <a:t>Puget Sound Clean Cities Coalition awarded $15M to install charging stations and purchase fleet vehicles.  Other cities used EECBG funds to purchase and install EV chargers.</a:t>
            </a:r>
          </a:p>
        </p:txBody>
      </p:sp>
      <p:pic>
        <p:nvPicPr>
          <p:cNvPr id="15" name="Picture 7" descr="NISSAN_EV6.jpg"/>
          <p:cNvPicPr>
            <a:picLocks noChangeAspect="1"/>
          </p:cNvPicPr>
          <p:nvPr/>
        </p:nvPicPr>
        <p:blipFill>
          <a:blip r:embed="rId5" cstate="print"/>
          <a:srcRect/>
          <a:stretch>
            <a:fillRect/>
          </a:stretch>
        </p:blipFill>
        <p:spPr bwMode="auto">
          <a:xfrm>
            <a:off x="5715000" y="4038600"/>
            <a:ext cx="2514600" cy="1673799"/>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pPr>
              <a:defRPr/>
            </a:pPr>
            <a:fld id="{A6AC673C-BF9B-452D-8C7E-A19040C8E6D8}" type="slidenum">
              <a:rPr lang="en-US" smtClean="0"/>
              <a:pPr>
                <a:defRPr/>
              </a:pPr>
              <a:t>23</a:t>
            </a:fld>
            <a:endParaRPr lang="en-US"/>
          </a:p>
        </p:txBody>
      </p:sp>
      <p:sp>
        <p:nvSpPr>
          <p:cNvPr id="16" name="Title 1"/>
          <p:cNvSpPr txBox="1">
            <a:spLocks/>
          </p:cNvSpPr>
          <p:nvPr/>
        </p:nvSpPr>
        <p:spPr>
          <a:xfrm>
            <a:off x="304800" y="304800"/>
            <a:ext cx="8229600" cy="1143000"/>
          </a:xfrm>
          <a:prstGeom prst="rect">
            <a:avLst/>
          </a:prstGeom>
        </p:spPr>
        <p:txBody>
          <a:bodyPr>
            <a:normAutofit/>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Federal Support for EVs</a:t>
            </a: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17" name="Freeform 16"/>
          <p:cNvSpPr/>
          <p:nvPr/>
        </p:nvSpPr>
        <p:spPr>
          <a:xfrm>
            <a:off x="457200" y="2286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pPr>
              <a:defRPr/>
            </a:pPr>
            <a:fld id="{A6AC673C-BF9B-452D-8C7E-A19040C8E6D8}" type="slidenum">
              <a:rPr lang="en-US" smtClean="0"/>
              <a:pPr>
                <a:defRPr/>
              </a:pPr>
              <a:t>24</a:t>
            </a:fld>
            <a:endParaRPr lang="en-US"/>
          </a:p>
        </p:txBody>
      </p:sp>
      <p:pic>
        <p:nvPicPr>
          <p:cNvPr id="6" name="Picture 5" descr="I5corridor_map.png"/>
          <p:cNvPicPr>
            <a:picLocks noChangeAspect="1"/>
          </p:cNvPicPr>
          <p:nvPr/>
        </p:nvPicPr>
        <p:blipFill>
          <a:blip r:embed="rId3" cstate="print"/>
          <a:stretch>
            <a:fillRect/>
          </a:stretch>
        </p:blipFill>
        <p:spPr>
          <a:xfrm>
            <a:off x="304800" y="304800"/>
            <a:ext cx="2712917" cy="6290956"/>
          </a:xfrm>
          <a:prstGeom prst="rect">
            <a:avLst/>
          </a:prstGeom>
        </p:spPr>
      </p:pic>
      <p:pic>
        <p:nvPicPr>
          <p:cNvPr id="9" name="Picture 4" descr="pcgh_01.png"/>
          <p:cNvPicPr>
            <a:picLocks noChangeAspect="1"/>
          </p:cNvPicPr>
          <p:nvPr/>
        </p:nvPicPr>
        <p:blipFill>
          <a:blip r:embed="rId4" cstate="print"/>
          <a:srcRect/>
          <a:stretch>
            <a:fillRect/>
          </a:stretch>
        </p:blipFill>
        <p:spPr bwMode="auto">
          <a:xfrm>
            <a:off x="2971800" y="609600"/>
            <a:ext cx="3868925" cy="1295400"/>
          </a:xfrm>
          <a:prstGeom prst="rect">
            <a:avLst/>
          </a:prstGeom>
          <a:noFill/>
          <a:ln w="9525">
            <a:noFill/>
            <a:miter lim="800000"/>
            <a:headEnd/>
            <a:tailEnd/>
          </a:ln>
        </p:spPr>
      </p:pic>
      <p:sp>
        <p:nvSpPr>
          <p:cNvPr id="10" name="Rectangle 2"/>
          <p:cNvSpPr txBox="1">
            <a:spLocks noChangeArrowheads="1"/>
          </p:cNvSpPr>
          <p:nvPr/>
        </p:nvSpPr>
        <p:spPr>
          <a:xfrm>
            <a:off x="2895600" y="2133600"/>
            <a:ext cx="5791200" cy="3581400"/>
          </a:xfrm>
          <a:prstGeom prst="rect">
            <a:avLst/>
          </a:prstGeom>
          <a:noFill/>
          <a:ln/>
        </p:spPr>
        <p:txBody>
          <a:bodyPr/>
          <a:lstStyle/>
          <a:p>
            <a:pPr marL="228600" indent="-228600" defTabSz="457200" eaLnBrk="0" hangingPunct="0">
              <a:lnSpc>
                <a:spcPct val="80000"/>
              </a:lnSpc>
              <a:spcBef>
                <a:spcPts val="1200"/>
              </a:spcBef>
              <a:buFont typeface="Arial" pitchFamily="34" charset="0"/>
              <a:buChar char="•"/>
            </a:pPr>
            <a:r>
              <a:rPr lang="en-US" dirty="0" smtClean="0">
                <a:latin typeface="+mn-lt"/>
                <a:ea typeface="ＭＳ Ｐゴシック" charset="0"/>
                <a:cs typeface="ＭＳ Ｐゴシック" charset="0"/>
              </a:rPr>
              <a:t>Public/private partnerships to promote sustainable transportation solutions in the I-5 corridor</a:t>
            </a:r>
          </a:p>
          <a:p>
            <a:pPr marL="228600" marR="0" lvl="0" indent="-228600" algn="l" defTabSz="457200" rtl="0" eaLnBrk="0" fontAlgn="base" latinLnBrk="0" hangingPunct="0">
              <a:lnSpc>
                <a:spcPct val="80000"/>
              </a:lnSpc>
              <a:spcBef>
                <a:spcPts val="1200"/>
              </a:spcBef>
              <a:spcAft>
                <a:spcPct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Provide travelers with alternative fuels, “BC to Baja”</a:t>
            </a:r>
          </a:p>
          <a:p>
            <a:pPr marL="228600" marR="0" lvl="0" indent="-228600" algn="l" defTabSz="457200" rtl="0" eaLnBrk="0" fontAlgn="base" latinLnBrk="0" hangingPunct="0">
              <a:lnSpc>
                <a:spcPct val="80000"/>
              </a:lnSpc>
              <a:spcBef>
                <a:spcPts val="1200"/>
              </a:spcBef>
              <a:spcAft>
                <a:spcPct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Tri-State initiative (Washington, Oregon, and California) with agreement with BC Province</a:t>
            </a:r>
          </a:p>
          <a:p>
            <a:pPr marL="228600" marR="0" lvl="0" indent="-228600" algn="l" defTabSz="457200" rtl="0" eaLnBrk="0" fontAlgn="base" latinLnBrk="0" hangingPunct="0">
              <a:lnSpc>
                <a:spcPct val="80000"/>
              </a:lnSpc>
              <a:spcBef>
                <a:spcPts val="1200"/>
              </a:spcBef>
              <a:spcAft>
                <a:spcPct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Partnership with state DOTs, existing businesses and fuel providers, emerging technologies, and travelers</a:t>
            </a:r>
          </a:p>
          <a:p>
            <a:pPr marL="228600" indent="-228600" defTabSz="457200" eaLnBrk="0" hangingPunct="0">
              <a:lnSpc>
                <a:spcPct val="80000"/>
              </a:lnSpc>
              <a:spcBef>
                <a:spcPts val="1200"/>
              </a:spcBef>
              <a:buFont typeface="Arial" pitchFamily="34" charset="0"/>
              <a:buChar char="•"/>
              <a:defRPr/>
            </a:pPr>
            <a:r>
              <a:rPr lang="en-US" dirty="0" smtClean="0">
                <a:solidFill>
                  <a:srgbClr val="000000"/>
                </a:solidFill>
              </a:rPr>
              <a:t>Collaborate with Oregon and California on joint EV infrastructure development, signage, and funding</a:t>
            </a:r>
          </a:p>
          <a:p>
            <a:pPr marL="228600" marR="0" lvl="0" indent="-228600" algn="l" defTabSz="457200" rtl="0" eaLnBrk="0" fontAlgn="base" latinLnBrk="0" hangingPunct="0">
              <a:lnSpc>
                <a:spcPct val="80000"/>
              </a:lnSpc>
              <a:spcBef>
                <a:spcPts val="1200"/>
              </a:spcBef>
              <a:spcAft>
                <a:spcPct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ＭＳ Ｐゴシック" charset="0"/>
                <a:cs typeface="ＭＳ Ｐゴシック" charset="0"/>
              </a:rPr>
              <a:t>Components: alliance, business and marketing assistance, branding, fueling and charging stations.</a:t>
            </a:r>
          </a:p>
          <a:p>
            <a:pPr marL="228600" marR="0" lvl="0" indent="-228600" algn="l" defTabSz="457200" rtl="0" eaLnBrk="0" fontAlgn="base" latinLnBrk="0" hangingPunct="0">
              <a:lnSpc>
                <a:spcPct val="80000"/>
              </a:lnSpc>
              <a:spcBef>
                <a:spcPts val="1200"/>
              </a:spcBef>
              <a:spcAft>
                <a:spcPct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WSDOTLogoGreen.tiff"/>
          <p:cNvPicPr>
            <a:picLocks noChangeAspect="1"/>
          </p:cNvPicPr>
          <p:nvPr/>
        </p:nvPicPr>
        <p:blipFill>
          <a:blip r:embed="rId3" cstate="print"/>
          <a:stretch>
            <a:fillRect/>
          </a:stretch>
        </p:blipFill>
        <p:spPr>
          <a:xfrm>
            <a:off x="685800" y="5410200"/>
            <a:ext cx="2474129" cy="399770"/>
          </a:xfrm>
          <a:prstGeom prst="rect">
            <a:avLst/>
          </a:prstGeom>
        </p:spPr>
      </p:pic>
      <p:pic>
        <p:nvPicPr>
          <p:cNvPr id="19" name="Picture 18" descr="Map update 122010.jpg"/>
          <p:cNvPicPr>
            <a:picLocks noChangeAspect="1"/>
          </p:cNvPicPr>
          <p:nvPr/>
        </p:nvPicPr>
        <p:blipFill>
          <a:blip r:embed="rId4" cstate="print"/>
          <a:stretch>
            <a:fillRect/>
          </a:stretch>
        </p:blipFill>
        <p:spPr>
          <a:xfrm>
            <a:off x="3581400" y="0"/>
            <a:ext cx="5350048" cy="6811612"/>
          </a:xfrm>
          <a:prstGeom prst="rect">
            <a:avLst/>
          </a:prstGeom>
        </p:spPr>
      </p:pic>
      <p:sp>
        <p:nvSpPr>
          <p:cNvPr id="14" name="Rectangle 5"/>
          <p:cNvSpPr txBox="1">
            <a:spLocks noChangeArrowheads="1"/>
          </p:cNvSpPr>
          <p:nvPr/>
        </p:nvSpPr>
        <p:spPr>
          <a:xfrm>
            <a:off x="381000" y="1371600"/>
            <a:ext cx="4572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1" indent="-228600">
              <a:spcBef>
                <a:spcPts val="1200"/>
              </a:spcBef>
              <a:buFont typeface="Arial" pitchFamily="34" charset="0"/>
              <a:buChar char="•"/>
              <a:defRPr/>
            </a:pPr>
            <a:r>
              <a:rPr lang="en-US" dirty="0" smtClean="0">
                <a:solidFill>
                  <a:srgbClr val="000000"/>
                </a:solidFill>
              </a:rPr>
              <a:t>WSDOT/Commerce Project funded with $1.32M through State Energy Program, US Department of Energy</a:t>
            </a:r>
          </a:p>
          <a:p>
            <a:pPr marL="228600" lvl="1" indent="-228600">
              <a:spcBef>
                <a:spcPts val="1200"/>
              </a:spcBef>
              <a:buFont typeface="Arial" pitchFamily="34" charset="0"/>
              <a:buChar char="•"/>
              <a:defRPr/>
            </a:pPr>
            <a:r>
              <a:rPr lang="en-US" dirty="0" smtClean="0">
                <a:solidFill>
                  <a:srgbClr val="000000"/>
                </a:solidFill>
              </a:rPr>
              <a:t>Goal: Develop safety net of EV Fast-Charging stations throughout un-served locations along I-5 with additional stations along US 2</a:t>
            </a:r>
          </a:p>
          <a:p>
            <a:pPr marL="228600" lvl="1" indent="-228600">
              <a:spcBef>
                <a:spcPts val="1200"/>
              </a:spcBef>
              <a:buFont typeface="Arial" pitchFamily="34" charset="0"/>
              <a:buChar char="•"/>
              <a:defRPr/>
            </a:pPr>
            <a:r>
              <a:rPr lang="en-US" dirty="0" smtClean="0">
                <a:solidFill>
                  <a:srgbClr val="000000"/>
                </a:solidFill>
              </a:rPr>
              <a:t>Contract with provider of level 3 chargers.  Seek partnerships with retail businesses located in critical recharge zones</a:t>
            </a:r>
          </a:p>
          <a:p>
            <a:pPr marL="228600" lvl="1" indent="-228600">
              <a:spcBef>
                <a:spcPts val="1200"/>
              </a:spcBef>
              <a:buFont typeface="Arial" pitchFamily="34" charset="0"/>
              <a:buChar char="•"/>
              <a:defRPr/>
            </a:pPr>
            <a:r>
              <a:rPr lang="en-US" dirty="0" smtClean="0">
                <a:solidFill>
                  <a:srgbClr val="000000"/>
                </a:solidFill>
              </a:rPr>
              <a:t>Coordinate EV infrastructure investments with other planned investments in Puget Sound Region</a:t>
            </a:r>
            <a:endParaRPr lang="en-US" sz="2000" dirty="0" smtClean="0">
              <a:solidFill>
                <a:srgbClr val="000000"/>
              </a:solidFill>
            </a:endParaRPr>
          </a:p>
          <a:p>
            <a:pPr marL="117475" marR="0" lvl="1" indent="-4763" defTabSz="914400" latinLnBrk="0">
              <a:spcBef>
                <a:spcPct val="20000"/>
              </a:spcBef>
              <a:buClrTx/>
              <a:buSzTx/>
              <a:tabLst/>
              <a:defRPr/>
            </a:pPr>
            <a:endParaRPr lang="en-US" sz="2000" dirty="0" smtClean="0">
              <a:solidFill>
                <a:srgbClr val="000000"/>
              </a:solidFill>
            </a:endParaRPr>
          </a:p>
        </p:txBody>
      </p:sp>
      <p:sp>
        <p:nvSpPr>
          <p:cNvPr id="7" name="Slide Number Placeholder 6"/>
          <p:cNvSpPr>
            <a:spLocks noGrp="1"/>
          </p:cNvSpPr>
          <p:nvPr>
            <p:ph type="sldNum" sz="quarter" idx="12"/>
          </p:nvPr>
        </p:nvSpPr>
        <p:spPr/>
        <p:txBody>
          <a:bodyPr/>
          <a:lstStyle/>
          <a:p>
            <a:pPr>
              <a:defRPr/>
            </a:pPr>
            <a:fld id="{A6AC673C-BF9B-452D-8C7E-A19040C8E6D8}" type="slidenum">
              <a:rPr lang="en-US" smtClean="0"/>
              <a:pPr>
                <a:defRPr/>
              </a:pPr>
              <a:t>25</a:t>
            </a:fld>
            <a:endParaRPr lang="en-US" dirty="0"/>
          </a:p>
        </p:txBody>
      </p:sp>
      <p:pic>
        <p:nvPicPr>
          <p:cNvPr id="12" name="Picture 11" descr="USDOE logo.png"/>
          <p:cNvPicPr>
            <a:picLocks noChangeAspect="1"/>
          </p:cNvPicPr>
          <p:nvPr/>
        </p:nvPicPr>
        <p:blipFill>
          <a:blip r:embed="rId5" cstate="print"/>
          <a:stretch>
            <a:fillRect/>
          </a:stretch>
        </p:blipFill>
        <p:spPr>
          <a:xfrm>
            <a:off x="1600200" y="6019800"/>
            <a:ext cx="686226" cy="682409"/>
          </a:xfrm>
          <a:prstGeom prst="rect">
            <a:avLst/>
          </a:prstGeom>
        </p:spPr>
      </p:pic>
      <p:pic>
        <p:nvPicPr>
          <p:cNvPr id="15" name="Picture 14" descr="circle_recovery_logo.jpg"/>
          <p:cNvPicPr>
            <a:picLocks noChangeAspect="1"/>
          </p:cNvPicPr>
          <p:nvPr/>
        </p:nvPicPr>
        <p:blipFill>
          <a:blip r:embed="rId6" cstate="print"/>
          <a:stretch>
            <a:fillRect/>
          </a:stretch>
        </p:blipFill>
        <p:spPr>
          <a:xfrm>
            <a:off x="609600" y="5943600"/>
            <a:ext cx="725055" cy="765658"/>
          </a:xfrm>
          <a:prstGeom prst="rect">
            <a:avLst/>
          </a:prstGeom>
        </p:spPr>
      </p:pic>
      <p:sp>
        <p:nvSpPr>
          <p:cNvPr id="20" name="Freeform 19"/>
          <p:cNvSpPr/>
          <p:nvPr/>
        </p:nvSpPr>
        <p:spPr>
          <a:xfrm>
            <a:off x="457200" y="6858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itle 1"/>
          <p:cNvSpPr txBox="1">
            <a:spLocks/>
          </p:cNvSpPr>
          <p:nvPr/>
        </p:nvSpPr>
        <p:spPr>
          <a:xfrm>
            <a:off x="304800" y="685800"/>
            <a:ext cx="4953000" cy="685800"/>
          </a:xfrm>
          <a:prstGeom prst="rect">
            <a:avLst/>
          </a:prstGeom>
        </p:spPr>
        <p:txBody>
          <a:bodyPr>
            <a:normAutofit fontScale="92500"/>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2">
                    <a:lumMod val="60000"/>
                    <a:lumOff val="40000"/>
                  </a:schemeClr>
                </a:solidFill>
                <a:latin typeface="+mj-lt"/>
                <a:ea typeface="+mj-ea"/>
                <a:cs typeface="+mj-cs"/>
              </a:rPr>
              <a:t>WA Electric Highways </a:t>
            </a:r>
          </a:p>
          <a:p>
            <a:pPr marL="398463"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762000"/>
            <a:ext cx="8382000" cy="369332"/>
          </a:xfrm>
          <a:prstGeom prst="rect">
            <a:avLst/>
          </a:prstGeom>
          <a:noFill/>
        </p:spPr>
        <p:txBody>
          <a:bodyPr wrap="square" rtlCol="0">
            <a:spAutoFit/>
          </a:bodyPr>
          <a:lstStyle/>
          <a:p>
            <a:pPr marL="342900" indent="-342900"/>
            <a:r>
              <a:rPr lang="en-US" b="1" dirty="0" smtClean="0">
                <a:latin typeface="+mj-lt"/>
              </a:rPr>
              <a:t>Host Sites and Retail Partnerships</a:t>
            </a:r>
          </a:p>
        </p:txBody>
      </p:sp>
      <p:sp>
        <p:nvSpPr>
          <p:cNvPr id="7" name="Slide Number Placeholder 6"/>
          <p:cNvSpPr>
            <a:spLocks noGrp="1"/>
          </p:cNvSpPr>
          <p:nvPr>
            <p:ph type="sldNum" sz="quarter" idx="12"/>
          </p:nvPr>
        </p:nvSpPr>
        <p:spPr/>
        <p:txBody>
          <a:bodyPr/>
          <a:lstStyle/>
          <a:p>
            <a:pPr>
              <a:defRPr/>
            </a:pPr>
            <a:fld id="{A6AC673C-BF9B-452D-8C7E-A19040C8E6D8}" type="slidenum">
              <a:rPr lang="en-US" smtClean="0"/>
              <a:pPr>
                <a:defRPr/>
              </a:pPr>
              <a:t>26</a:t>
            </a:fld>
            <a:endParaRPr lang="en-US" dirty="0"/>
          </a:p>
        </p:txBody>
      </p:sp>
      <p:sp>
        <p:nvSpPr>
          <p:cNvPr id="9" name="TextBox 9"/>
          <p:cNvSpPr txBox="1">
            <a:spLocks noChangeArrowheads="1"/>
          </p:cNvSpPr>
          <p:nvPr/>
        </p:nvSpPr>
        <p:spPr bwMode="auto">
          <a:xfrm>
            <a:off x="457200" y="3200400"/>
            <a:ext cx="4800600" cy="2800767"/>
          </a:xfrm>
          <a:prstGeom prst="rect">
            <a:avLst/>
          </a:prstGeom>
          <a:noFill/>
          <a:ln w="9525">
            <a:noFill/>
            <a:miter lim="800000"/>
            <a:headEnd/>
            <a:tailEnd/>
          </a:ln>
        </p:spPr>
        <p:txBody>
          <a:bodyPr wrap="square">
            <a:spAutoFit/>
          </a:bodyPr>
          <a:lstStyle/>
          <a:p>
            <a:pPr marL="685800" lvl="1" indent="-228600">
              <a:buFont typeface="Arial" pitchFamily="34" charset="0"/>
              <a:buChar char="•"/>
              <a:defRPr/>
            </a:pPr>
            <a:endParaRPr lang="en-US" sz="1400" dirty="0" smtClean="0">
              <a:cs typeface="Arial" pitchFamily="34" charset="0"/>
            </a:endParaRPr>
          </a:p>
          <a:p>
            <a:pPr>
              <a:tabLst>
                <a:tab pos="346075" algn="l"/>
              </a:tabLst>
              <a:defRPr/>
            </a:pPr>
            <a:r>
              <a:rPr lang="en-US" b="1" dirty="0" smtClean="0">
                <a:cs typeface="Arial" pitchFamily="34" charset="0"/>
              </a:rPr>
              <a:t>	Fast-Charge Site Criteria:</a:t>
            </a:r>
            <a:endParaRPr lang="en-US" dirty="0" smtClean="0">
              <a:cs typeface="Arial" pitchFamily="34" charset="0"/>
            </a:endParaRPr>
          </a:p>
          <a:p>
            <a:pPr marL="346075" lvl="1" indent="-346075">
              <a:buFont typeface="Arial" pitchFamily="34" charset="0"/>
              <a:buChar char="•"/>
              <a:defRPr/>
            </a:pPr>
            <a:r>
              <a:rPr lang="en-US" dirty="0" smtClean="0">
                <a:solidFill>
                  <a:srgbClr val="000000"/>
                </a:solidFill>
                <a:cs typeface="Arial" pitchFamily="34" charset="0"/>
              </a:rPr>
              <a:t>Within ½  mile of highway interchange</a:t>
            </a:r>
          </a:p>
          <a:p>
            <a:pPr marL="346075" lvl="1" indent="-346075">
              <a:buFont typeface="Arial" pitchFamily="34" charset="0"/>
              <a:buChar char="•"/>
              <a:defRPr/>
            </a:pPr>
            <a:r>
              <a:rPr lang="en-US" dirty="0" smtClean="0">
                <a:solidFill>
                  <a:srgbClr val="000000"/>
                </a:solidFill>
                <a:cs typeface="Arial" pitchFamily="34" charset="0"/>
              </a:rPr>
              <a:t>Safe and convenient access</a:t>
            </a:r>
          </a:p>
          <a:p>
            <a:pPr marL="346075" lvl="1" indent="-346075">
              <a:buFont typeface="Arial" pitchFamily="34" charset="0"/>
              <a:buChar char="•"/>
              <a:defRPr/>
            </a:pPr>
            <a:r>
              <a:rPr lang="en-US" dirty="0" smtClean="0">
                <a:solidFill>
                  <a:srgbClr val="000000"/>
                </a:solidFill>
                <a:cs typeface="Arial" pitchFamily="34" charset="0"/>
              </a:rPr>
              <a:t>Restrooms and drinking water</a:t>
            </a:r>
          </a:p>
          <a:p>
            <a:pPr marL="346075" lvl="1" indent="-346075">
              <a:buFont typeface="Arial" pitchFamily="34" charset="0"/>
              <a:buChar char="•"/>
              <a:defRPr/>
            </a:pPr>
            <a:r>
              <a:rPr lang="en-US" dirty="0" smtClean="0">
                <a:solidFill>
                  <a:srgbClr val="000000"/>
                </a:solidFill>
                <a:cs typeface="Arial" pitchFamily="34" charset="0"/>
              </a:rPr>
              <a:t>Parking space</a:t>
            </a:r>
          </a:p>
          <a:p>
            <a:pPr marL="346075" lvl="1" indent="-346075">
              <a:buFont typeface="Arial" pitchFamily="34" charset="0"/>
              <a:buChar char="•"/>
              <a:defRPr/>
            </a:pPr>
            <a:r>
              <a:rPr lang="en-US" dirty="0" smtClean="0">
                <a:solidFill>
                  <a:srgbClr val="000000"/>
                </a:solidFill>
                <a:cs typeface="Arial" pitchFamily="34" charset="0"/>
              </a:rPr>
              <a:t>Shelter and lighting</a:t>
            </a:r>
          </a:p>
          <a:p>
            <a:pPr marL="346075" lvl="1" indent="-346075">
              <a:buFont typeface="Arial" pitchFamily="34" charset="0"/>
              <a:buChar char="•"/>
              <a:defRPr/>
            </a:pPr>
            <a:r>
              <a:rPr lang="en-US" dirty="0" smtClean="0">
                <a:solidFill>
                  <a:srgbClr val="000000"/>
                </a:solidFill>
                <a:cs typeface="Arial" pitchFamily="34" charset="0"/>
              </a:rPr>
              <a:t>480V 3-phase electric power supply</a:t>
            </a:r>
          </a:p>
          <a:p>
            <a:pPr marL="346075" lvl="1" indent="-346075">
              <a:buFont typeface="Arial" pitchFamily="34" charset="0"/>
              <a:buChar char="•"/>
              <a:defRPr/>
            </a:pPr>
            <a:r>
              <a:rPr lang="en-US" dirty="0" smtClean="0">
                <a:solidFill>
                  <a:srgbClr val="000000"/>
                </a:solidFill>
                <a:cs typeface="Arial" pitchFamily="34" charset="0"/>
              </a:rPr>
              <a:t>Customer amenities (food, traveler info)</a:t>
            </a:r>
          </a:p>
          <a:p>
            <a:pPr marL="346075" lvl="1" indent="-346075">
              <a:buFont typeface="Arial" pitchFamily="34" charset="0"/>
              <a:buChar char="•"/>
              <a:defRPr/>
            </a:pPr>
            <a:r>
              <a:rPr lang="en-US" dirty="0" smtClean="0">
                <a:solidFill>
                  <a:srgbClr val="000000"/>
                </a:solidFill>
                <a:cs typeface="Arial" pitchFamily="34" charset="0"/>
              </a:rPr>
              <a:t>Financial  and non-financial contributions</a:t>
            </a:r>
          </a:p>
        </p:txBody>
      </p:sp>
      <p:pic>
        <p:nvPicPr>
          <p:cNvPr id="14" name="Picture 2"/>
          <p:cNvPicPr>
            <a:picLocks noChangeAspect="1"/>
          </p:cNvPicPr>
          <p:nvPr/>
        </p:nvPicPr>
        <p:blipFill>
          <a:blip r:embed="rId3" cstate="print"/>
          <a:srcRect/>
          <a:stretch>
            <a:fillRect/>
          </a:stretch>
        </p:blipFill>
        <p:spPr bwMode="auto">
          <a:xfrm>
            <a:off x="6705600" y="228600"/>
            <a:ext cx="2167176" cy="6171293"/>
          </a:xfrm>
          <a:prstGeom prst="rect">
            <a:avLst/>
          </a:prstGeom>
          <a:noFill/>
          <a:ln w="9525">
            <a:noFill/>
            <a:miter lim="800000"/>
            <a:headEnd/>
            <a:tailEnd/>
          </a:ln>
        </p:spPr>
      </p:pic>
      <p:pic>
        <p:nvPicPr>
          <p:cNvPr id="11" name="Picture 10" descr="Cropped artist rendering of EV charging site.jpg"/>
          <p:cNvPicPr>
            <a:picLocks noChangeAspect="1"/>
          </p:cNvPicPr>
          <p:nvPr/>
        </p:nvPicPr>
        <p:blipFill>
          <a:blip r:embed="rId4" cstate="print"/>
          <a:stretch>
            <a:fillRect/>
          </a:stretch>
        </p:blipFill>
        <p:spPr>
          <a:xfrm>
            <a:off x="4191000" y="838199"/>
            <a:ext cx="3585274" cy="2390759"/>
          </a:xfrm>
          <a:prstGeom prst="rect">
            <a:avLst/>
          </a:prstGeom>
        </p:spPr>
      </p:pic>
      <p:sp>
        <p:nvSpPr>
          <p:cNvPr id="15" name="Content Placeholder 2"/>
          <p:cNvSpPr txBox="1">
            <a:spLocks/>
          </p:cNvSpPr>
          <p:nvPr/>
        </p:nvSpPr>
        <p:spPr>
          <a:xfrm>
            <a:off x="457200" y="1066800"/>
            <a:ext cx="38100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auto">
              <a:spcAft>
                <a:spcPts val="0"/>
              </a:spcAft>
              <a:buFont typeface="Arial" pitchFamily="34" charset="0"/>
              <a:buChar char="•"/>
              <a:defRPr/>
            </a:pPr>
            <a:r>
              <a:rPr lang="en-US" dirty="0" smtClean="0">
                <a:solidFill>
                  <a:srgbClr val="000000"/>
                </a:solidFill>
                <a:ea typeface="+mn-ea"/>
              </a:rPr>
              <a:t>Selected contractor through </a:t>
            </a:r>
            <a:r>
              <a:rPr lang="en-US" dirty="0" smtClean="0">
                <a:solidFill>
                  <a:srgbClr val="000000"/>
                </a:solidFill>
              </a:rPr>
              <a:t>c</a:t>
            </a:r>
            <a:r>
              <a:rPr lang="en-US" dirty="0" smtClean="0">
                <a:solidFill>
                  <a:srgbClr val="000000"/>
                </a:solidFill>
                <a:ea typeface="+mn-ea"/>
              </a:rPr>
              <a:t>ompetitive </a:t>
            </a:r>
            <a:r>
              <a:rPr lang="en-US" dirty="0" smtClean="0">
                <a:solidFill>
                  <a:srgbClr val="000000"/>
                </a:solidFill>
              </a:rPr>
              <a:t>p</a:t>
            </a:r>
            <a:r>
              <a:rPr lang="en-US" dirty="0" smtClean="0">
                <a:solidFill>
                  <a:srgbClr val="000000"/>
                </a:solidFill>
                <a:ea typeface="+mn-ea"/>
              </a:rPr>
              <a:t>rocess</a:t>
            </a:r>
          </a:p>
          <a:p>
            <a:pPr marL="342900" indent="-342900">
              <a:buFont typeface="Arial" pitchFamily="34" charset="0"/>
              <a:buChar char="•"/>
              <a:defRPr/>
            </a:pPr>
            <a:r>
              <a:rPr lang="en-US" dirty="0" smtClean="0">
                <a:solidFill>
                  <a:srgbClr val="000000"/>
                </a:solidFill>
              </a:rPr>
              <a:t>Identified recharge zones due to distance, etc.</a:t>
            </a:r>
          </a:p>
          <a:p>
            <a:pPr marL="342900" indent="-342900">
              <a:buFont typeface="Arial" pitchFamily="34" charset="0"/>
              <a:buChar char="•"/>
              <a:defRPr/>
            </a:pPr>
            <a:r>
              <a:rPr lang="en-US" dirty="0" smtClean="0">
                <a:solidFill>
                  <a:srgbClr val="000000"/>
                </a:solidFill>
              </a:rPr>
              <a:t>Finalizing locations</a:t>
            </a:r>
            <a:endParaRPr kumimoji="0" lang="en-US" b="0" i="0" u="none" strike="noStrike" kern="1200" cap="none" spc="0" normalizeH="0" baseline="0" noProof="0" dirty="0" smtClean="0">
              <a:ln>
                <a:noFill/>
              </a:ln>
              <a:solidFill>
                <a:srgbClr val="000000"/>
              </a:solidFill>
              <a:effectLst/>
              <a:uLnTx/>
              <a:uFillTx/>
              <a:ea typeface="+mn-ea"/>
              <a:cs typeface="+mn-cs"/>
            </a:endParaRPr>
          </a:p>
          <a:p>
            <a:pPr marL="342900" marR="0" lvl="0" indent="-342900" algn="l" defTabSz="914400" rtl="0" eaLnBrk="1" fontAlgn="auto" latinLnBrk="0" hangingPunct="1">
              <a:spcAft>
                <a:spcPts val="0"/>
              </a:spcAft>
              <a:buClrTx/>
              <a:buSzTx/>
              <a:buFont typeface="Arial" pitchFamily="34" charset="0"/>
              <a:buChar char="•"/>
              <a:tabLst/>
              <a:defRPr/>
            </a:pPr>
            <a:r>
              <a:rPr lang="en-US" dirty="0" smtClean="0">
                <a:solidFill>
                  <a:srgbClr val="000000"/>
                </a:solidFill>
                <a:ea typeface="+mn-ea"/>
              </a:rPr>
              <a:t>Installing EV fast chargers by December 2011</a:t>
            </a:r>
            <a:endParaRPr kumimoji="0" lang="en-US" b="0" i="0" u="none" strike="noStrike" kern="1200" cap="none" spc="0" normalizeH="0" baseline="0" noProof="0" dirty="0" smtClean="0">
              <a:ln>
                <a:noFill/>
              </a:ln>
              <a:solidFill>
                <a:srgbClr val="000000"/>
              </a:solidFill>
              <a:effectLst/>
              <a:uLnTx/>
              <a:uFillTx/>
              <a:ea typeface="+mn-ea"/>
              <a:cs typeface="+mn-cs"/>
            </a:endParaRPr>
          </a:p>
        </p:txBody>
      </p:sp>
      <p:sp>
        <p:nvSpPr>
          <p:cNvPr id="16" name="Freeform 15"/>
          <p:cNvSpPr/>
          <p:nvPr/>
        </p:nvSpPr>
        <p:spPr>
          <a:xfrm>
            <a:off x="533400" y="2286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itle 1"/>
          <p:cNvSpPr txBox="1">
            <a:spLocks/>
          </p:cNvSpPr>
          <p:nvPr/>
        </p:nvSpPr>
        <p:spPr>
          <a:xfrm>
            <a:off x="381000" y="304800"/>
            <a:ext cx="5715000" cy="838200"/>
          </a:xfrm>
          <a:prstGeom prst="rect">
            <a:avLst/>
          </a:prstGeom>
        </p:spPr>
        <p:txBody>
          <a:bodyPr>
            <a:normAutofit fontScale="77500" lnSpcReduction="20000"/>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tx2">
                    <a:lumMod val="60000"/>
                    <a:lumOff val="40000"/>
                  </a:schemeClr>
                </a:solidFill>
                <a:latin typeface="+mj-lt"/>
                <a:ea typeface="+mj-ea"/>
                <a:cs typeface="+mj-cs"/>
              </a:rPr>
              <a:t>Washington Electric Highways </a:t>
            </a:r>
          </a:p>
          <a:p>
            <a:pPr marL="398463" marR="0" lvl="0" indent="0" algn="l"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752600"/>
            <a:ext cx="8229600" cy="769441"/>
          </a:xfrm>
          <a:prstGeom prst="rect">
            <a:avLst/>
          </a:prstGeom>
          <a:noFill/>
        </p:spPr>
        <p:txBody>
          <a:bodyPr wrap="square" rtlCol="0">
            <a:spAutoFit/>
          </a:bodyPr>
          <a:lstStyle/>
          <a:p>
            <a:pPr marL="342900" indent="-342900"/>
            <a:endParaRPr lang="en-US" sz="2200" dirty="0" smtClean="0"/>
          </a:p>
          <a:p>
            <a:pPr marL="342900" indent="-342900"/>
            <a:endParaRPr lang="en-US" sz="2200" dirty="0"/>
          </a:p>
        </p:txBody>
      </p:sp>
      <p:sp>
        <p:nvSpPr>
          <p:cNvPr id="11" name="Content Placeholder 6"/>
          <p:cNvSpPr txBox="1">
            <a:spLocks/>
          </p:cNvSpPr>
          <p:nvPr/>
        </p:nvSpPr>
        <p:spPr>
          <a:xfrm>
            <a:off x="609600" y="990600"/>
            <a:ext cx="4648200" cy="3810000"/>
          </a:xfrm>
          <a:prstGeom prst="rect">
            <a:avLst/>
          </a:prstGeom>
        </p:spPr>
        <p:txBody>
          <a:bodyPr vert="horz" lIns="91440" tIns="45720" rIns="91440" bIns="45720" rtlCol="0">
            <a:normAutofit/>
          </a:bodyPr>
          <a:lstStyle/>
          <a:p>
            <a:r>
              <a:rPr lang="en-US" b="1" dirty="0" smtClean="0"/>
              <a:t>State Planning Assistance </a:t>
            </a:r>
          </a:p>
          <a:p>
            <a:r>
              <a:rPr lang="en-US" b="1" dirty="0" smtClean="0"/>
              <a:t>for Cities and Counties</a:t>
            </a:r>
            <a:endParaRPr lang="en-US" dirty="0" smtClean="0"/>
          </a:p>
          <a:p>
            <a:r>
              <a:rPr lang="en-US" sz="1500" dirty="0" smtClean="0"/>
              <a:t>Anne Fritzel, Senior Planner</a:t>
            </a:r>
          </a:p>
          <a:p>
            <a:r>
              <a:rPr lang="en-US" sz="1500" dirty="0" smtClean="0"/>
              <a:t>Growth Management Services</a:t>
            </a:r>
          </a:p>
          <a:p>
            <a:r>
              <a:rPr lang="en-US" sz="1500" dirty="0" smtClean="0"/>
              <a:t>Washington State Department of Commerce</a:t>
            </a:r>
          </a:p>
          <a:p>
            <a:r>
              <a:rPr lang="en-US" sz="1500" dirty="0" smtClean="0"/>
              <a:t>360-725-3064,    anne.fritzel@commerce.wa.gov</a:t>
            </a:r>
          </a:p>
          <a:p>
            <a:r>
              <a:rPr lang="en-US" sz="1500" i="1" u="sng" dirty="0" smtClean="0">
                <a:hlinkClick r:id="rId3"/>
              </a:rPr>
              <a:t>www.ElectricDrive.wa.gov</a:t>
            </a:r>
            <a:endParaRPr lang="en-US" sz="1500" dirty="0" smtClean="0"/>
          </a:p>
          <a:p>
            <a:endParaRPr lang="en-US" b="1" dirty="0" smtClean="0"/>
          </a:p>
          <a:p>
            <a:r>
              <a:rPr lang="en-US" b="1" dirty="0" smtClean="0"/>
              <a:t>West Coast Green Highway </a:t>
            </a:r>
            <a:endParaRPr lang="en-US" dirty="0" smtClean="0"/>
          </a:p>
          <a:p>
            <a:r>
              <a:rPr lang="en-US" sz="1500" dirty="0" smtClean="0"/>
              <a:t>Tonia Buell, Project Development </a:t>
            </a:r>
          </a:p>
          <a:p>
            <a:r>
              <a:rPr lang="en-US" sz="1500" dirty="0" smtClean="0"/>
              <a:t>and Communications Manager</a:t>
            </a:r>
          </a:p>
          <a:p>
            <a:r>
              <a:rPr lang="en-US" sz="1500" dirty="0" smtClean="0"/>
              <a:t>Public-Private Partnerships Office</a:t>
            </a:r>
          </a:p>
          <a:p>
            <a:r>
              <a:rPr lang="en-US" sz="1500" dirty="0" smtClean="0"/>
              <a:t>Washington State Department of Transportation</a:t>
            </a:r>
          </a:p>
          <a:p>
            <a:r>
              <a:rPr lang="en-US" sz="1500" dirty="0" smtClean="0"/>
              <a:t>360-705-7439,  buellt@wsdot.wa.gov</a:t>
            </a:r>
          </a:p>
          <a:p>
            <a:r>
              <a:rPr lang="en-US" sz="1500" i="1" u="sng" dirty="0" smtClean="0">
                <a:hlinkClick r:id="rId4"/>
              </a:rPr>
              <a:t>www.westcoastgreenhighway.com/electrichighways.htm</a:t>
            </a:r>
            <a:endParaRPr lang="en-US" sz="1400" dirty="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baseline="0" dirty="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3" name="Slide Number Placeholder 12"/>
          <p:cNvSpPr>
            <a:spLocks noGrp="1"/>
          </p:cNvSpPr>
          <p:nvPr>
            <p:ph type="sldNum" sz="quarter" idx="12"/>
          </p:nvPr>
        </p:nvSpPr>
        <p:spPr/>
        <p:txBody>
          <a:bodyPr/>
          <a:lstStyle/>
          <a:p>
            <a:pPr>
              <a:defRPr/>
            </a:pPr>
            <a:fld id="{A6AC673C-BF9B-452D-8C7E-A19040C8E6D8}" type="slidenum">
              <a:rPr lang="en-US" smtClean="0"/>
              <a:pPr>
                <a:defRPr/>
              </a:pPr>
              <a:t>27</a:t>
            </a:fld>
            <a:endParaRPr lang="en-US" dirty="0"/>
          </a:p>
        </p:txBody>
      </p:sp>
      <p:sp>
        <p:nvSpPr>
          <p:cNvPr id="15" name="Freeform 14"/>
          <p:cNvSpPr/>
          <p:nvPr/>
        </p:nvSpPr>
        <p:spPr>
          <a:xfrm>
            <a:off x="381000" y="304800"/>
            <a:ext cx="76200" cy="7620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itle 1"/>
          <p:cNvSpPr txBox="1">
            <a:spLocks/>
          </p:cNvSpPr>
          <p:nvPr/>
        </p:nvSpPr>
        <p:spPr>
          <a:xfrm>
            <a:off x="152400" y="381000"/>
            <a:ext cx="5029200" cy="685800"/>
          </a:xfrm>
          <a:prstGeom prst="rect">
            <a:avLst/>
          </a:prstGeom>
        </p:spPr>
        <p:txBody>
          <a:bodyPr>
            <a:normAutofit fontScale="85000" lnSpcReduction="10000"/>
          </a:bodyPr>
          <a:lstStyle/>
          <a:p>
            <a:pPr marL="398463"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Electric Vehicle Contacts</a:t>
            </a: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7" name="Title 1"/>
          <p:cNvSpPr txBox="1">
            <a:spLocks/>
          </p:cNvSpPr>
          <p:nvPr/>
        </p:nvSpPr>
        <p:spPr>
          <a:xfrm>
            <a:off x="5791200" y="5181600"/>
            <a:ext cx="3581400" cy="609600"/>
          </a:xfrm>
          <a:prstGeom prst="rect">
            <a:avLst/>
          </a:prstGeom>
        </p:spPr>
        <p:txBody>
          <a:bodyPr>
            <a:normAutofit fontScale="92500" lnSpcReduction="10000"/>
          </a:bodyPr>
          <a:lstStyle/>
          <a:p>
            <a:pPr marL="398463"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chemeClr val="tx2">
                  <a:lumMod val="60000"/>
                  <a:lumOff val="40000"/>
                </a:schemeClr>
              </a:solidFill>
              <a:effectLst/>
              <a:uLnTx/>
              <a:uFillTx/>
              <a:latin typeface="+mj-lt"/>
              <a:ea typeface="+mj-ea"/>
              <a:cs typeface="+mj-cs"/>
            </a:endParaRPr>
          </a:p>
        </p:txBody>
      </p:sp>
      <p:sp>
        <p:nvSpPr>
          <p:cNvPr id="8" name="Content Placeholder 6"/>
          <p:cNvSpPr txBox="1">
            <a:spLocks/>
          </p:cNvSpPr>
          <p:nvPr/>
        </p:nvSpPr>
        <p:spPr>
          <a:xfrm>
            <a:off x="685800" y="4800600"/>
            <a:ext cx="4191000" cy="1905000"/>
          </a:xfrm>
          <a:prstGeom prst="rect">
            <a:avLst/>
          </a:prstGeom>
        </p:spPr>
        <p:txBody>
          <a:bodyPr vert="horz" lIns="91440" tIns="45720" rIns="91440" bIns="45720" rtlCol="0">
            <a:normAutofit/>
          </a:bodyPr>
          <a:lstStyle/>
          <a:p>
            <a:r>
              <a:rPr lang="en-US" sz="2800" b="1" dirty="0" smtClean="0">
                <a:solidFill>
                  <a:schemeClr val="tx2">
                    <a:lumMod val="60000"/>
                    <a:lumOff val="40000"/>
                  </a:schemeClr>
                </a:solidFill>
              </a:rPr>
              <a:t>Consumer Resources</a:t>
            </a:r>
          </a:p>
          <a:p>
            <a:r>
              <a:rPr lang="en-US" sz="1400" b="1" dirty="0" smtClean="0">
                <a:latin typeface="Arial" pitchFamily="34" charset="0"/>
                <a:cs typeface="Arial" pitchFamily="34" charset="0"/>
                <a:hlinkClick r:id="rId5"/>
              </a:rPr>
              <a:t>www.AmericanGarageMagazine.com</a:t>
            </a: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hlinkClick r:id="rId6"/>
              </a:rPr>
              <a:t>www.PlugInAmerica.org</a:t>
            </a: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hlinkClick r:id="rId7"/>
              </a:rPr>
              <a:t>www.leviton.com</a:t>
            </a:r>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endParaRPr lang="en-US" sz="1400" b="1" dirty="0" smtClean="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baseline="0" dirty="0">
              <a:latin typeface="Arial" pitchFamily="34" charset="0"/>
              <a:cs typeface="Arial" pitchFamily="34" charset="0"/>
            </a:endParaRPr>
          </a:p>
          <a:p>
            <a:pPr marL="342900" indent="-342900" algn="ctr">
              <a:spcBef>
                <a:spcPct val="20000"/>
              </a:spcBef>
            </a:pPr>
            <a:endParaRPr lang="en-US" sz="1500" dirty="0">
              <a:latin typeface="Arial" pitchFamily="34" charset="0"/>
              <a:cs typeface="Arial" pitchFamily="34" charset="0"/>
            </a:endParaRPr>
          </a:p>
          <a:p>
            <a:pPr marL="342900" indent="-342900" algn="ctr">
              <a:spcBef>
                <a:spcPct val="20000"/>
              </a:spcBef>
            </a:pPr>
            <a:endParaRPr lang="en-US" sz="1400" dirty="0" smtClean="0">
              <a:latin typeface="Arial" pitchFamily="34" charset="0"/>
              <a:cs typeface="Arial" pitchFamily="34" charset="0"/>
            </a:endParaRPr>
          </a:p>
          <a:p>
            <a:pPr marL="342900" indent="-342900" algn="ctr">
              <a:spcBef>
                <a:spcPct val="20000"/>
              </a:spcBef>
            </a:pPr>
            <a:endParaRPr lang="en-US" sz="1400" dirty="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500" baseline="0" dirty="0">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i="0" u="none" strike="noStrike" kern="1200" cap="none" spc="0" normalizeH="0" baseline="0" noProof="0" dirty="0" smtClean="0">
              <a:ln>
                <a:noFill/>
              </a:ln>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10" name="Picture 9" descr="EV- Think - Space Needle.JPG"/>
          <p:cNvPicPr>
            <a:picLocks noChangeAspect="1"/>
          </p:cNvPicPr>
          <p:nvPr/>
        </p:nvPicPr>
        <p:blipFill>
          <a:blip r:embed="rId8" cstate="print">
            <a:lum bright="10000" contrast="8000"/>
          </a:blip>
          <a:stretch>
            <a:fillRect/>
          </a:stretch>
        </p:blipFill>
        <p:spPr>
          <a:xfrm>
            <a:off x="5486400" y="762000"/>
            <a:ext cx="3284857" cy="5334000"/>
          </a:xfrm>
          <a:prstGeom prst="rect">
            <a:avLst/>
          </a:prstGeom>
          <a:ln cmpd="dbl">
            <a:solidFill>
              <a:schemeClr val="tx1"/>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AC673C-BF9B-452D-8C7E-A19040C8E6D8}" type="slidenum">
              <a:rPr lang="en-US" smtClean="0"/>
              <a:pPr>
                <a:defRPr/>
              </a:pPr>
              <a:t>28</a:t>
            </a:fld>
            <a:endParaRPr lang="en-US" dirty="0"/>
          </a:p>
        </p:txBody>
      </p:sp>
      <p:graphicFrame>
        <p:nvGraphicFramePr>
          <p:cNvPr id="3" name="Table 2"/>
          <p:cNvGraphicFramePr>
            <a:graphicFrameLocks noGrp="1"/>
          </p:cNvGraphicFramePr>
          <p:nvPr/>
        </p:nvGraphicFramePr>
        <p:xfrm>
          <a:off x="1143001" y="1397000"/>
          <a:ext cx="6705599" cy="4270320"/>
        </p:xfrm>
        <a:graphic>
          <a:graphicData uri="http://schemas.openxmlformats.org/drawingml/2006/table">
            <a:tbl>
              <a:tblPr firstRow="1" bandRow="1">
                <a:tableStyleId>{5C22544A-7EE6-4342-B048-85BDC9FD1C3A}</a:tableStyleId>
              </a:tblPr>
              <a:tblGrid>
                <a:gridCol w="3276599"/>
                <a:gridCol w="1738273"/>
                <a:gridCol w="1690727"/>
              </a:tblGrid>
              <a:tr h="461989">
                <a:tc>
                  <a:txBody>
                    <a:bodyPr/>
                    <a:lstStyle/>
                    <a:p>
                      <a:pPr algn="ctr" fontAlgn="b"/>
                      <a:r>
                        <a:rPr lang="en-US" sz="1800" b="1" i="0" u="none" strike="noStrike" dirty="0">
                          <a:solidFill>
                            <a:schemeClr val="bg1"/>
                          </a:solidFill>
                          <a:latin typeface="Calibri"/>
                        </a:rPr>
                        <a:t>Car Charging</a:t>
                      </a:r>
                    </a:p>
                  </a:txBody>
                  <a:tcPr marL="7620" marR="7620" marT="7620" marB="0" anchor="b"/>
                </a:tc>
                <a:tc>
                  <a:txBody>
                    <a:bodyPr/>
                    <a:lstStyle/>
                    <a:p>
                      <a:pPr algn="ctr" fontAlgn="b"/>
                      <a:r>
                        <a:rPr lang="en-US" sz="1800" b="1" i="0" u="none" strike="noStrike">
                          <a:solidFill>
                            <a:schemeClr val="bg1"/>
                          </a:solidFill>
                          <a:latin typeface="Calibri"/>
                        </a:rPr>
                        <a:t>Level 1</a:t>
                      </a:r>
                    </a:p>
                  </a:txBody>
                  <a:tcPr marL="7620" marR="7620" marT="7620" marB="0" anchor="b"/>
                </a:tc>
                <a:tc>
                  <a:txBody>
                    <a:bodyPr/>
                    <a:lstStyle/>
                    <a:p>
                      <a:pPr algn="ctr" fontAlgn="b"/>
                      <a:r>
                        <a:rPr lang="en-US" sz="1800" b="1" i="0" u="none" strike="noStrike" dirty="0">
                          <a:solidFill>
                            <a:schemeClr val="bg1"/>
                          </a:solidFill>
                          <a:latin typeface="Calibri"/>
                        </a:rPr>
                        <a:t>Level 2</a:t>
                      </a:r>
                    </a:p>
                  </a:txBody>
                  <a:tcPr marL="7620" marR="7620" marT="7620" marB="0" anchor="b"/>
                </a:tc>
              </a:tr>
              <a:tr h="461989">
                <a:tc>
                  <a:txBody>
                    <a:bodyPr/>
                    <a:lstStyle/>
                    <a:p>
                      <a:pPr algn="l" fontAlgn="b"/>
                      <a:r>
                        <a:rPr lang="en-US" sz="1600" b="1" i="0" u="none" strike="noStrike">
                          <a:solidFill>
                            <a:srgbClr val="000000"/>
                          </a:solidFill>
                          <a:latin typeface="Calibri"/>
                        </a:rPr>
                        <a:t>Cost of Charger</a:t>
                      </a:r>
                    </a:p>
                  </a:txBody>
                  <a:tcPr marL="7620" marR="7620" marT="7620" marB="0" anchor="b"/>
                </a:tc>
                <a:tc>
                  <a:txBody>
                    <a:bodyPr/>
                    <a:lstStyle/>
                    <a:p>
                      <a:pPr algn="ctr" fontAlgn="b"/>
                      <a:r>
                        <a:rPr lang="en-US" sz="1600" b="0" i="0" u="none" strike="noStrike">
                          <a:solidFill>
                            <a:srgbClr val="000000"/>
                          </a:solidFill>
                          <a:latin typeface="Calibri"/>
                        </a:rPr>
                        <a:t>$12 </a:t>
                      </a:r>
                    </a:p>
                  </a:txBody>
                  <a:tcPr marL="7620" marR="7620" marT="7620" marB="0" anchor="b"/>
                </a:tc>
                <a:tc>
                  <a:txBody>
                    <a:bodyPr/>
                    <a:lstStyle/>
                    <a:p>
                      <a:pPr algn="ctr" fontAlgn="b"/>
                      <a:r>
                        <a:rPr lang="en-US" sz="1600" b="0" i="0" u="none" strike="noStrike" dirty="0" smtClean="0">
                          <a:solidFill>
                            <a:srgbClr val="000000"/>
                          </a:solidFill>
                          <a:latin typeface="Calibri"/>
                        </a:rPr>
                        <a:t>$1,500 </a:t>
                      </a:r>
                      <a:endParaRPr lang="en-US" sz="1600" b="0" i="0" u="none" strike="noStrike" dirty="0">
                        <a:solidFill>
                          <a:srgbClr val="000000"/>
                        </a:solidFill>
                        <a:latin typeface="Calibri"/>
                      </a:endParaRPr>
                    </a:p>
                  </a:txBody>
                  <a:tcPr marL="7620" marR="7620" marT="7620" marB="0" anchor="b"/>
                </a:tc>
              </a:tr>
              <a:tr h="461989">
                <a:tc>
                  <a:txBody>
                    <a:bodyPr/>
                    <a:lstStyle/>
                    <a:p>
                      <a:pPr algn="l" fontAlgn="b"/>
                      <a:r>
                        <a:rPr lang="en-US" sz="1600" b="1" i="0" u="none" strike="noStrike">
                          <a:solidFill>
                            <a:srgbClr val="000000"/>
                          </a:solidFill>
                          <a:latin typeface="Calibri"/>
                        </a:rPr>
                        <a:t>"EV Charging Sign"</a:t>
                      </a:r>
                    </a:p>
                  </a:txBody>
                  <a:tcPr marL="7620" marR="7620" marT="7620" marB="0" anchor="b"/>
                </a:tc>
                <a:tc>
                  <a:txBody>
                    <a:bodyPr/>
                    <a:lstStyle/>
                    <a:p>
                      <a:pPr algn="ctr" fontAlgn="b"/>
                      <a:r>
                        <a:rPr lang="en-US" sz="1600" b="0" i="0" u="none" strike="noStrike">
                          <a:solidFill>
                            <a:srgbClr val="000000"/>
                          </a:solidFill>
                          <a:latin typeface="Calibri"/>
                        </a:rPr>
                        <a:t>$40 </a:t>
                      </a:r>
                    </a:p>
                  </a:txBody>
                  <a:tcPr marL="7620" marR="7620" marT="7620" marB="0" anchor="b"/>
                </a:tc>
                <a:tc>
                  <a:txBody>
                    <a:bodyPr/>
                    <a:lstStyle/>
                    <a:p>
                      <a:pPr algn="ctr" fontAlgn="b"/>
                      <a:r>
                        <a:rPr lang="en-US" sz="1600" b="0" i="0" u="none" strike="noStrike" dirty="0">
                          <a:solidFill>
                            <a:srgbClr val="000000"/>
                          </a:solidFill>
                          <a:latin typeface="Calibri"/>
                        </a:rPr>
                        <a:t>$40 </a:t>
                      </a:r>
                    </a:p>
                  </a:txBody>
                  <a:tcPr marL="7620" marR="7620" marT="7620" marB="0" anchor="b"/>
                </a:tc>
              </a:tr>
              <a:tr h="461989">
                <a:tc>
                  <a:txBody>
                    <a:bodyPr/>
                    <a:lstStyle/>
                    <a:p>
                      <a:pPr algn="l" fontAlgn="b"/>
                      <a:r>
                        <a:rPr lang="en-US" sz="1600" b="1" i="0" u="none" strike="noStrike">
                          <a:solidFill>
                            <a:srgbClr val="000000"/>
                          </a:solidFill>
                          <a:latin typeface="Calibri"/>
                        </a:rPr>
                        <a:t>Installation</a:t>
                      </a:r>
                    </a:p>
                  </a:txBody>
                  <a:tcPr marL="7620" marR="7620" marT="7620" marB="0" anchor="b"/>
                </a:tc>
                <a:tc>
                  <a:txBody>
                    <a:bodyPr/>
                    <a:lstStyle/>
                    <a:p>
                      <a:pPr algn="ctr" fontAlgn="b"/>
                      <a:r>
                        <a:rPr lang="en-US" sz="1600" b="0" i="0" u="none" strike="noStrike">
                          <a:solidFill>
                            <a:srgbClr val="000000"/>
                          </a:solidFill>
                          <a:latin typeface="Calibri"/>
                        </a:rPr>
                        <a:t>$120 </a:t>
                      </a:r>
                    </a:p>
                  </a:txBody>
                  <a:tcPr marL="7620" marR="7620" marT="7620" marB="0" anchor="b"/>
                </a:tc>
                <a:tc>
                  <a:txBody>
                    <a:bodyPr/>
                    <a:lstStyle/>
                    <a:p>
                      <a:pPr algn="ctr" fontAlgn="b"/>
                      <a:r>
                        <a:rPr lang="en-US" sz="1600" b="0" i="0" u="none" strike="noStrike" dirty="0" smtClean="0">
                          <a:solidFill>
                            <a:srgbClr val="000000"/>
                          </a:solidFill>
                          <a:latin typeface="Calibri"/>
                        </a:rPr>
                        <a:t>$200</a:t>
                      </a:r>
                      <a:endParaRPr lang="en-US" sz="1600" b="0" i="0" u="none" strike="noStrike" dirty="0">
                        <a:solidFill>
                          <a:srgbClr val="000000"/>
                        </a:solidFill>
                        <a:latin typeface="Calibri"/>
                      </a:endParaRPr>
                    </a:p>
                  </a:txBody>
                  <a:tcPr marL="7620" marR="7620" marT="7620" marB="0" anchor="b"/>
                </a:tc>
              </a:tr>
              <a:tr h="461989">
                <a:tc>
                  <a:txBody>
                    <a:bodyPr/>
                    <a:lstStyle/>
                    <a:p>
                      <a:pPr algn="l" fontAlgn="b"/>
                      <a:r>
                        <a:rPr lang="en-US" sz="1600" b="1" i="0" u="none" strike="noStrike" dirty="0" smtClean="0">
                          <a:solidFill>
                            <a:srgbClr val="000000"/>
                          </a:solidFill>
                          <a:latin typeface="Calibri"/>
                        </a:rPr>
                        <a:t>Tax</a:t>
                      </a:r>
                      <a:r>
                        <a:rPr lang="en-US" sz="1600" b="1" i="0" u="none" strike="noStrike" baseline="0" dirty="0" smtClean="0">
                          <a:solidFill>
                            <a:srgbClr val="000000"/>
                          </a:solidFill>
                          <a:latin typeface="Calibri"/>
                        </a:rPr>
                        <a:t> Credit</a:t>
                      </a:r>
                      <a:endParaRPr lang="en-US" sz="1600" b="1" i="0" u="none" strike="noStrike" dirty="0">
                        <a:solidFill>
                          <a:srgbClr val="000000"/>
                        </a:solidFill>
                        <a:latin typeface="Calibri"/>
                      </a:endParaRPr>
                    </a:p>
                  </a:txBody>
                  <a:tcPr marL="7620" marR="7620" marT="7620" marB="0" anchor="b"/>
                </a:tc>
                <a:tc>
                  <a:txBody>
                    <a:bodyPr/>
                    <a:lstStyle/>
                    <a:p>
                      <a:pPr algn="ctr" fontAlgn="b"/>
                      <a:r>
                        <a:rPr lang="en-US" sz="1600" b="0" i="0" u="none" strike="noStrike" dirty="0" smtClean="0">
                          <a:solidFill>
                            <a:srgbClr val="000000"/>
                          </a:solidFill>
                          <a:latin typeface="Calibri"/>
                        </a:rPr>
                        <a:t>30%</a:t>
                      </a:r>
                      <a:r>
                        <a:rPr lang="en-US" sz="1600" b="0" i="0" u="none" strike="noStrike" baseline="0" dirty="0" smtClean="0">
                          <a:solidFill>
                            <a:srgbClr val="000000"/>
                          </a:solidFill>
                          <a:latin typeface="Calibri"/>
                        </a:rPr>
                        <a:t> of purchase</a:t>
                      </a:r>
                    </a:p>
                    <a:p>
                      <a:pPr algn="ctr" fontAlgn="b"/>
                      <a:r>
                        <a:rPr lang="en-US" sz="1600" b="0" i="0" u="none" strike="noStrike" baseline="0" dirty="0" smtClean="0">
                          <a:solidFill>
                            <a:srgbClr val="000000"/>
                          </a:solidFill>
                          <a:latin typeface="Calibri"/>
                        </a:rPr>
                        <a:t> and installation</a:t>
                      </a:r>
                      <a:endParaRPr lang="en-US" sz="1600" b="0" i="0" u="none" strike="noStrike" dirty="0">
                        <a:solidFill>
                          <a:srgbClr val="000000"/>
                        </a:solidFill>
                        <a:latin typeface="Calibri"/>
                      </a:endParaRPr>
                    </a:p>
                  </a:txBody>
                  <a:tcPr marL="7620" marR="7620" marT="7620" marB="0" anchor="b"/>
                </a:tc>
                <a:tc>
                  <a:txBody>
                    <a:bodyPr/>
                    <a:lstStyle/>
                    <a:p>
                      <a:pPr algn="ctr" fontAlgn="b"/>
                      <a:r>
                        <a:rPr lang="en-US" sz="1600" b="0" i="0" u="none" strike="noStrike" dirty="0" smtClean="0">
                          <a:solidFill>
                            <a:srgbClr val="000000"/>
                          </a:solidFill>
                          <a:latin typeface="+mn-lt"/>
                        </a:rPr>
                        <a:t>30%</a:t>
                      </a:r>
                      <a:r>
                        <a:rPr lang="en-US" sz="1600" b="0" i="0" u="none" strike="noStrike" baseline="0" dirty="0" smtClean="0">
                          <a:solidFill>
                            <a:srgbClr val="000000"/>
                          </a:solidFill>
                          <a:latin typeface="+mn-lt"/>
                        </a:rPr>
                        <a:t> of purchase</a:t>
                      </a:r>
                    </a:p>
                    <a:p>
                      <a:pPr algn="ctr" fontAlgn="b"/>
                      <a:r>
                        <a:rPr lang="en-US" sz="1600" b="0" i="0" u="none" strike="noStrike" baseline="0" dirty="0" smtClean="0">
                          <a:solidFill>
                            <a:srgbClr val="000000"/>
                          </a:solidFill>
                          <a:latin typeface="+mn-lt"/>
                        </a:rPr>
                        <a:t> and installation</a:t>
                      </a:r>
                      <a:endParaRPr lang="en-US" sz="1600" b="0" i="0" u="none" strike="noStrike" dirty="0">
                        <a:solidFill>
                          <a:srgbClr val="000000"/>
                        </a:solidFill>
                        <a:latin typeface="+mn-lt"/>
                      </a:endParaRPr>
                    </a:p>
                  </a:txBody>
                  <a:tcPr marL="7620" marR="7620" marT="7620" marB="0" anchor="b"/>
                </a:tc>
              </a:tr>
              <a:tr h="461989">
                <a:tc>
                  <a:txBody>
                    <a:bodyPr/>
                    <a:lstStyle/>
                    <a:p>
                      <a:pPr algn="l" fontAlgn="b"/>
                      <a:r>
                        <a:rPr lang="en-US" sz="1600" b="1" i="0" u="none" strike="noStrike" dirty="0" smtClean="0">
                          <a:solidFill>
                            <a:srgbClr val="000000"/>
                          </a:solidFill>
                          <a:latin typeface="Calibri"/>
                        </a:rPr>
                        <a:t>Estimated</a:t>
                      </a:r>
                      <a:r>
                        <a:rPr lang="en-US" sz="1600" b="1" i="0" u="none" strike="noStrike" baseline="0" dirty="0" smtClean="0">
                          <a:solidFill>
                            <a:srgbClr val="000000"/>
                          </a:solidFill>
                          <a:latin typeface="Calibri"/>
                        </a:rPr>
                        <a:t> d</a:t>
                      </a:r>
                      <a:r>
                        <a:rPr lang="en-US" sz="1600" b="1" i="0" u="none" strike="noStrike" dirty="0" smtClean="0">
                          <a:solidFill>
                            <a:srgbClr val="000000"/>
                          </a:solidFill>
                          <a:latin typeface="Calibri"/>
                        </a:rPr>
                        <a:t>istance </a:t>
                      </a:r>
                      <a:r>
                        <a:rPr lang="en-US" sz="1600" b="1" i="0" u="none" strike="noStrike" dirty="0">
                          <a:solidFill>
                            <a:srgbClr val="000000"/>
                          </a:solidFill>
                          <a:latin typeface="Calibri"/>
                        </a:rPr>
                        <a:t>per 2 hour charge</a:t>
                      </a:r>
                    </a:p>
                  </a:txBody>
                  <a:tcPr marL="7620" marR="7620" marT="7620" marB="0" anchor="b"/>
                </a:tc>
                <a:tc>
                  <a:txBody>
                    <a:bodyPr/>
                    <a:lstStyle/>
                    <a:p>
                      <a:pPr algn="ctr" fontAlgn="b"/>
                      <a:r>
                        <a:rPr lang="en-US" sz="1600" b="0" i="0" u="none" strike="noStrike" dirty="0">
                          <a:solidFill>
                            <a:srgbClr val="000000"/>
                          </a:solidFill>
                          <a:latin typeface="Calibri"/>
                        </a:rPr>
                        <a:t>10 miles</a:t>
                      </a:r>
                    </a:p>
                  </a:txBody>
                  <a:tcPr marL="7620" marR="7620" marT="7620" marB="0" anchor="b"/>
                </a:tc>
                <a:tc>
                  <a:txBody>
                    <a:bodyPr/>
                    <a:lstStyle/>
                    <a:p>
                      <a:pPr algn="ctr" fontAlgn="b"/>
                      <a:r>
                        <a:rPr lang="en-US" sz="1600" b="0" i="0" u="none" strike="noStrike" dirty="0">
                          <a:solidFill>
                            <a:srgbClr val="000000"/>
                          </a:solidFill>
                          <a:latin typeface="Calibri"/>
                        </a:rPr>
                        <a:t>40 miles</a:t>
                      </a:r>
                    </a:p>
                  </a:txBody>
                  <a:tcPr marL="7620" marR="7620" marT="7620" marB="0" anchor="b"/>
                </a:tc>
              </a:tr>
              <a:tr h="461989">
                <a:tc>
                  <a:txBody>
                    <a:bodyPr/>
                    <a:lstStyle/>
                    <a:p>
                      <a:pPr algn="l" fontAlgn="b"/>
                      <a:r>
                        <a:rPr lang="en-US" sz="1600" b="1" i="0" u="none" strike="noStrike" dirty="0" smtClean="0">
                          <a:solidFill>
                            <a:srgbClr val="000000"/>
                          </a:solidFill>
                          <a:latin typeface="Calibri"/>
                        </a:rPr>
                        <a:t>Estimate of cost </a:t>
                      </a:r>
                      <a:r>
                        <a:rPr lang="en-US" sz="1600" b="1" i="0" u="none" strike="noStrike" dirty="0">
                          <a:solidFill>
                            <a:srgbClr val="000000"/>
                          </a:solidFill>
                          <a:latin typeface="Calibri"/>
                        </a:rPr>
                        <a:t>per 2 hours charge</a:t>
                      </a:r>
                    </a:p>
                  </a:txBody>
                  <a:tcPr marL="7620" marR="7620" marT="7620" marB="0" anchor="b"/>
                </a:tc>
                <a:tc>
                  <a:txBody>
                    <a:bodyPr/>
                    <a:lstStyle/>
                    <a:p>
                      <a:pPr algn="ctr" fontAlgn="b"/>
                      <a:r>
                        <a:rPr lang="en-US" sz="1600" b="0" i="0" u="none" strike="noStrike" dirty="0" smtClean="0">
                          <a:solidFill>
                            <a:srgbClr val="000000"/>
                          </a:solidFill>
                          <a:latin typeface="Calibri"/>
                        </a:rPr>
                        <a:t>$0.30</a:t>
                      </a:r>
                      <a:endParaRPr lang="en-US" sz="1600" b="0" i="0" u="none" strike="noStrike" dirty="0">
                        <a:solidFill>
                          <a:srgbClr val="000000"/>
                        </a:solidFill>
                        <a:latin typeface="Calibri"/>
                      </a:endParaRPr>
                    </a:p>
                  </a:txBody>
                  <a:tcPr marL="7620" marR="7620" marT="7620" marB="0" anchor="b"/>
                </a:tc>
                <a:tc>
                  <a:txBody>
                    <a:bodyPr/>
                    <a:lstStyle/>
                    <a:p>
                      <a:pPr algn="ctr" fontAlgn="b"/>
                      <a:r>
                        <a:rPr lang="en-US" sz="1600" b="0" i="0" u="none" strike="noStrike" dirty="0" smtClean="0">
                          <a:solidFill>
                            <a:srgbClr val="000000"/>
                          </a:solidFill>
                          <a:latin typeface="Calibri"/>
                        </a:rPr>
                        <a:t>$1.20</a:t>
                      </a:r>
                      <a:endParaRPr lang="en-US" sz="1600" b="0" i="0" u="none" strike="noStrike" dirty="0">
                        <a:solidFill>
                          <a:srgbClr val="000000"/>
                        </a:solidFill>
                        <a:latin typeface="Calibri"/>
                      </a:endParaRPr>
                    </a:p>
                  </a:txBody>
                  <a:tcPr marL="7620" marR="7620" marT="7620" marB="0" anchor="b"/>
                </a:tc>
              </a:tr>
              <a:tr h="461989">
                <a:tc>
                  <a:txBody>
                    <a:bodyPr/>
                    <a:lstStyle/>
                    <a:p>
                      <a:pPr algn="l" fontAlgn="b"/>
                      <a:endParaRPr lang="en-US" sz="1600" b="1" i="0" u="none" strike="noStrike" dirty="0">
                        <a:solidFill>
                          <a:srgbClr val="000000"/>
                        </a:solidFill>
                        <a:latin typeface="Calibri"/>
                      </a:endParaRPr>
                    </a:p>
                  </a:txBody>
                  <a:tcPr marL="7620" marR="7620" marT="7620" marB="0" anchor="b"/>
                </a:tc>
                <a:tc>
                  <a:txBody>
                    <a:bodyPr/>
                    <a:lstStyle/>
                    <a:p>
                      <a:pPr algn="ctr" fontAlgn="b"/>
                      <a:endParaRPr lang="en-US" sz="1600" b="0" i="0" u="none" strike="noStrike" dirty="0">
                        <a:solidFill>
                          <a:srgbClr val="000000"/>
                        </a:solidFill>
                        <a:latin typeface="Calibri"/>
                      </a:endParaRPr>
                    </a:p>
                  </a:txBody>
                  <a:tcPr marL="7620" marR="7620" marT="7620" marB="0" anchor="b"/>
                </a:tc>
                <a:tc>
                  <a:txBody>
                    <a:bodyPr/>
                    <a:lstStyle/>
                    <a:p>
                      <a:pPr algn="ctr" fontAlgn="b"/>
                      <a:r>
                        <a:rPr lang="en-US" sz="1600" b="0" i="0" u="none" strike="noStrike" dirty="0" smtClean="0">
                          <a:solidFill>
                            <a:srgbClr val="000000"/>
                          </a:solidFill>
                          <a:latin typeface="Calibri"/>
                        </a:rPr>
                        <a:t>$0 for Kiosk</a:t>
                      </a:r>
                      <a:endParaRPr lang="en-US" sz="1600" b="0" i="0" u="none" strike="noStrike" dirty="0">
                        <a:solidFill>
                          <a:srgbClr val="000000"/>
                        </a:solidFill>
                        <a:latin typeface="Calibri"/>
                      </a:endParaRPr>
                    </a:p>
                  </a:txBody>
                  <a:tcPr marL="7620" marR="7620" marT="7620" marB="0" anchor="b"/>
                </a:tc>
              </a:tr>
              <a:tr h="5410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rgbClr val="000000"/>
                          </a:solidFill>
                          <a:latin typeface="Calibri"/>
                        </a:rPr>
                        <a:t>Cost per year </a:t>
                      </a:r>
                      <a:r>
                        <a:rPr lang="en-US" sz="1600" b="1" i="0" u="none" strike="noStrike" dirty="0" smtClean="0">
                          <a:solidFill>
                            <a:srgbClr val="000000"/>
                          </a:solidFill>
                          <a:latin typeface="+mn-lt"/>
                        </a:rPr>
                        <a:t>3 charges/day/ 250 days/year  Assuming 8 cents /kWh</a:t>
                      </a:r>
                    </a:p>
                  </a:txBody>
                  <a:tcPr marL="7620" marR="7620" marT="7620" marB="0" anchor="b"/>
                </a:tc>
                <a:tc>
                  <a:txBody>
                    <a:bodyPr/>
                    <a:lstStyle/>
                    <a:p>
                      <a:pPr algn="ctr" fontAlgn="b"/>
                      <a:r>
                        <a:rPr lang="en-US" sz="1600" b="0" i="0" u="none" strike="noStrike" dirty="0">
                          <a:solidFill>
                            <a:srgbClr val="000000"/>
                          </a:solidFill>
                          <a:latin typeface="Calibri"/>
                        </a:rPr>
                        <a:t> $      </a:t>
                      </a:r>
                      <a:r>
                        <a:rPr lang="en-US" sz="1600" b="0" i="0" u="none" strike="noStrike" dirty="0" smtClean="0">
                          <a:solidFill>
                            <a:srgbClr val="000000"/>
                          </a:solidFill>
                          <a:latin typeface="Calibri"/>
                        </a:rPr>
                        <a:t>225.00 </a:t>
                      </a:r>
                      <a:endParaRPr lang="en-US" sz="1600" b="0" i="0" u="none" strike="noStrike" dirty="0">
                        <a:solidFill>
                          <a:srgbClr val="000000"/>
                        </a:solidFill>
                        <a:latin typeface="Calibri"/>
                      </a:endParaRPr>
                    </a:p>
                  </a:txBody>
                  <a:tcPr marL="7620" marR="7620" marT="7620" marB="0" anchor="b"/>
                </a:tc>
                <a:tc>
                  <a:txBody>
                    <a:bodyPr/>
                    <a:lstStyle/>
                    <a:p>
                      <a:pPr algn="ctr" fontAlgn="b"/>
                      <a:r>
                        <a:rPr lang="en-US" sz="1600" b="0" i="0" u="none" strike="noStrike" dirty="0">
                          <a:solidFill>
                            <a:srgbClr val="000000"/>
                          </a:solidFill>
                          <a:latin typeface="Calibri"/>
                        </a:rPr>
                        <a:t> $ </a:t>
                      </a:r>
                      <a:r>
                        <a:rPr lang="en-US" sz="1600" b="0" i="0" u="none" strike="noStrike" dirty="0" smtClean="0">
                          <a:solidFill>
                            <a:srgbClr val="000000"/>
                          </a:solidFill>
                          <a:latin typeface="Calibri"/>
                        </a:rPr>
                        <a:t>900.00 </a:t>
                      </a:r>
                      <a:endParaRPr lang="en-US" sz="1600" b="0" i="0" u="none" strike="noStrike" dirty="0">
                        <a:solidFill>
                          <a:srgbClr val="000000"/>
                        </a:solidFill>
                        <a:latin typeface="Calibri"/>
                      </a:endParaRPr>
                    </a:p>
                  </a:txBody>
                  <a:tcPr marL="7620" marR="7620" marT="7620" marB="0" anchor="b"/>
                </a:tc>
              </a:tr>
            </a:tbl>
          </a:graphicData>
        </a:graphic>
      </p:graphicFrame>
      <p:sp>
        <p:nvSpPr>
          <p:cNvPr id="4" name="Title 1"/>
          <p:cNvSpPr txBox="1">
            <a:spLocks/>
          </p:cNvSpPr>
          <p:nvPr/>
        </p:nvSpPr>
        <p:spPr>
          <a:xfrm>
            <a:off x="1066800" y="457200"/>
            <a:ext cx="7086600" cy="1143000"/>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smtClean="0">
                <a:ln>
                  <a:noFill/>
                </a:ln>
                <a:solidFill>
                  <a:schemeClr val="tx2">
                    <a:lumMod val="60000"/>
                    <a:lumOff val="40000"/>
                  </a:schemeClr>
                </a:solidFill>
                <a:effectLst/>
                <a:uLnTx/>
                <a:uFillTx/>
                <a:latin typeface="+mj-lt"/>
                <a:ea typeface="ＭＳ Ｐゴシック" charset="0"/>
                <a:cs typeface="ＭＳ Ｐゴシック" charset="0"/>
              </a:rPr>
              <a:t>Stop, Shop and Recharge</a:t>
            </a:r>
            <a:endParaRPr kumimoji="0" lang="en-US" sz="4400" b="1" i="0" u="none" strike="noStrike" kern="1200" cap="none" spc="0" normalizeH="0" baseline="0" noProof="0" dirty="0">
              <a:ln>
                <a:noFill/>
              </a:ln>
              <a:solidFill>
                <a:schemeClr val="tx2">
                  <a:lumMod val="60000"/>
                  <a:lumOff val="40000"/>
                </a:schemeClr>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609600" y="420469"/>
            <a:ext cx="8229600" cy="646331"/>
          </a:xfrm>
          <a:prstGeom prst="rect">
            <a:avLst/>
          </a:prstGeom>
          <a:noFill/>
        </p:spPr>
        <p:txBody>
          <a:bodyPr wrap="square" rtlCol="0">
            <a:spAutoFit/>
          </a:bodyPr>
          <a:lstStyle/>
          <a:p>
            <a:pPr marL="342900" indent="-342900" algn="l"/>
            <a:r>
              <a:rPr lang="en-US" sz="2000" b="1" dirty="0" smtClean="0">
                <a:solidFill>
                  <a:schemeClr val="accent1"/>
                </a:solidFill>
              </a:rPr>
              <a:t> </a:t>
            </a:r>
            <a:r>
              <a:rPr lang="en-US" sz="3600" b="1" dirty="0" smtClean="0">
                <a:solidFill>
                  <a:schemeClr val="tx2">
                    <a:lumMod val="60000"/>
                    <a:lumOff val="40000"/>
                  </a:schemeClr>
                </a:solidFill>
              </a:rPr>
              <a:t>Summary: Types</a:t>
            </a:r>
            <a:r>
              <a:rPr lang="en-US" sz="2000" b="1" dirty="0" smtClean="0">
                <a:solidFill>
                  <a:schemeClr val="accent1"/>
                </a:solidFill>
              </a:rPr>
              <a:t> </a:t>
            </a:r>
            <a:r>
              <a:rPr lang="en-US" sz="3600" b="1" dirty="0" smtClean="0">
                <a:solidFill>
                  <a:schemeClr val="tx2">
                    <a:lumMod val="60000"/>
                    <a:lumOff val="40000"/>
                  </a:schemeClr>
                </a:solidFill>
              </a:rPr>
              <a:t>of</a:t>
            </a:r>
            <a:r>
              <a:rPr lang="en-US" sz="2000" b="1" dirty="0" smtClean="0">
                <a:solidFill>
                  <a:schemeClr val="accent1"/>
                </a:solidFill>
              </a:rPr>
              <a:t> </a:t>
            </a:r>
            <a:r>
              <a:rPr lang="en-US" sz="3600" b="1" dirty="0" smtClean="0">
                <a:solidFill>
                  <a:schemeClr val="tx2">
                    <a:lumMod val="60000"/>
                    <a:lumOff val="40000"/>
                  </a:schemeClr>
                </a:solidFill>
              </a:rPr>
              <a:t>Electric</a:t>
            </a:r>
            <a:r>
              <a:rPr lang="en-US" sz="2000" b="1" dirty="0" smtClean="0">
                <a:solidFill>
                  <a:schemeClr val="accent1"/>
                </a:solidFill>
              </a:rPr>
              <a:t> </a:t>
            </a:r>
            <a:r>
              <a:rPr lang="en-US" sz="3600" b="1" dirty="0" smtClean="0">
                <a:solidFill>
                  <a:schemeClr val="tx2">
                    <a:lumMod val="60000"/>
                    <a:lumOff val="40000"/>
                  </a:schemeClr>
                </a:solidFill>
              </a:rPr>
              <a:t>Vehicles</a:t>
            </a:r>
            <a:endParaRPr lang="en-US" sz="3600" dirty="0">
              <a:solidFill>
                <a:schemeClr val="tx2">
                  <a:lumMod val="60000"/>
                  <a:lumOff val="40000"/>
                </a:schemeClr>
              </a:solidFill>
            </a:endParaRPr>
          </a:p>
        </p:txBody>
      </p:sp>
      <p:sp>
        <p:nvSpPr>
          <p:cNvPr id="4" name="Freeform 3"/>
          <p:cNvSpPr/>
          <p:nvPr/>
        </p:nvSpPr>
        <p:spPr>
          <a:xfrm flipH="1">
            <a:off x="3810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Table 5"/>
          <p:cNvGraphicFramePr>
            <a:graphicFrameLocks noGrp="1"/>
          </p:cNvGraphicFramePr>
          <p:nvPr/>
        </p:nvGraphicFramePr>
        <p:xfrm>
          <a:off x="609600" y="1143000"/>
          <a:ext cx="8001000" cy="5481913"/>
        </p:xfrm>
        <a:graphic>
          <a:graphicData uri="http://schemas.openxmlformats.org/drawingml/2006/table">
            <a:tbl>
              <a:tblPr firstRow="1" bandRow="1">
                <a:tableStyleId>{5C22544A-7EE6-4342-B048-85BDC9FD1C3A}</a:tableStyleId>
              </a:tblPr>
              <a:tblGrid>
                <a:gridCol w="1219200"/>
                <a:gridCol w="1066800"/>
                <a:gridCol w="1219200"/>
                <a:gridCol w="1295400"/>
                <a:gridCol w="1752600"/>
                <a:gridCol w="1447800"/>
              </a:tblGrid>
              <a:tr h="766917">
                <a:tc>
                  <a:txBody>
                    <a:bodyPr/>
                    <a:lstStyle/>
                    <a:p>
                      <a:pPr algn="ctr"/>
                      <a:r>
                        <a:rPr lang="en-US" sz="2000" b="1" dirty="0" smtClean="0"/>
                        <a:t>Make</a:t>
                      </a:r>
                      <a:endParaRPr lang="en-US" sz="2000" b="1" dirty="0"/>
                    </a:p>
                  </a:txBody>
                  <a:tcPr/>
                </a:tc>
                <a:tc>
                  <a:txBody>
                    <a:bodyPr/>
                    <a:lstStyle/>
                    <a:p>
                      <a:pPr algn="ctr"/>
                      <a:r>
                        <a:rPr lang="en-US" sz="2000" b="1" dirty="0" smtClean="0"/>
                        <a:t>Price</a:t>
                      </a:r>
                      <a:endParaRPr lang="en-US" sz="2000" b="1" dirty="0"/>
                    </a:p>
                  </a:txBody>
                  <a:tcPr/>
                </a:tc>
                <a:tc>
                  <a:txBody>
                    <a:bodyPr/>
                    <a:lstStyle/>
                    <a:p>
                      <a:pPr algn="ctr"/>
                      <a:r>
                        <a:rPr lang="en-US" sz="2000" b="1" dirty="0" smtClean="0"/>
                        <a:t>Battery</a:t>
                      </a:r>
                      <a:r>
                        <a:rPr lang="en-US" b="1" dirty="0" smtClean="0"/>
                        <a:t> </a:t>
                      </a:r>
                      <a:r>
                        <a:rPr lang="en-US" sz="2000" b="1" dirty="0" smtClean="0"/>
                        <a:t>Type</a:t>
                      </a:r>
                      <a:endParaRPr lang="en-US" sz="2000" b="1" dirty="0"/>
                    </a:p>
                  </a:txBody>
                  <a:tcPr/>
                </a:tc>
                <a:tc>
                  <a:txBody>
                    <a:bodyPr/>
                    <a:lstStyle/>
                    <a:p>
                      <a:pPr algn="ctr"/>
                      <a:r>
                        <a:rPr lang="en-US" sz="2000" b="1" dirty="0" smtClean="0"/>
                        <a:t>Electric</a:t>
                      </a:r>
                      <a:r>
                        <a:rPr lang="en-US" b="1" dirty="0" smtClean="0"/>
                        <a:t> Range</a:t>
                      </a:r>
                      <a:endParaRPr lang="en-US" b="1" dirty="0"/>
                    </a:p>
                  </a:txBody>
                  <a:tcPr/>
                </a:tc>
                <a:tc>
                  <a:txBody>
                    <a:bodyPr/>
                    <a:lstStyle/>
                    <a:p>
                      <a:pPr algn="ctr"/>
                      <a:r>
                        <a:rPr lang="en-US" sz="2000" b="1" dirty="0" smtClean="0"/>
                        <a:t>Charge Time </a:t>
                      </a:r>
                    </a:p>
                    <a:p>
                      <a:pPr algn="ctr"/>
                      <a:r>
                        <a:rPr lang="en-US" sz="2000" b="1" dirty="0" smtClean="0"/>
                        <a:t>240 V</a:t>
                      </a:r>
                      <a:r>
                        <a:rPr lang="en-US" sz="2000" b="1" baseline="0" dirty="0" smtClean="0"/>
                        <a:t>   (120 V</a:t>
                      </a:r>
                      <a:r>
                        <a:rPr lang="en-US" sz="2000" b="1" dirty="0" smtClean="0"/>
                        <a:t>)</a:t>
                      </a:r>
                      <a:endParaRPr lang="en-US" sz="2000" b="1" dirty="0"/>
                    </a:p>
                  </a:txBody>
                  <a:tcPr/>
                </a:tc>
                <a:tc>
                  <a:txBody>
                    <a:bodyPr/>
                    <a:lstStyle/>
                    <a:p>
                      <a:pPr algn="ctr"/>
                      <a:r>
                        <a:rPr lang="en-US" sz="2000" b="1" dirty="0" smtClean="0"/>
                        <a:t>Charge</a:t>
                      </a:r>
                      <a:r>
                        <a:rPr lang="en-US" sz="2000" b="1" baseline="0" dirty="0" smtClean="0"/>
                        <a:t> Time 480 V</a:t>
                      </a:r>
                      <a:endParaRPr lang="en-US" sz="2000" b="1" dirty="0"/>
                    </a:p>
                  </a:txBody>
                  <a:tcPr/>
                </a:tc>
              </a:tr>
              <a:tr h="771243">
                <a:tc>
                  <a:txBody>
                    <a:bodyPr/>
                    <a:lstStyle/>
                    <a:p>
                      <a:pPr algn="ctr"/>
                      <a:r>
                        <a:rPr lang="en-US" sz="2000" b="0" dirty="0" smtClean="0"/>
                        <a:t>Nissan</a:t>
                      </a:r>
                    </a:p>
                    <a:p>
                      <a:pPr algn="ctr"/>
                      <a:r>
                        <a:rPr lang="en-US" sz="2000" b="0" dirty="0" smtClean="0"/>
                        <a:t>Leaf</a:t>
                      </a:r>
                      <a:r>
                        <a:rPr lang="en-US" b="0" dirty="0" smtClean="0"/>
                        <a:t> </a:t>
                      </a:r>
                      <a:endParaRPr lang="en-US" b="0" dirty="0"/>
                    </a:p>
                  </a:txBody>
                  <a:tcPr/>
                </a:tc>
                <a:tc>
                  <a:txBody>
                    <a:bodyPr/>
                    <a:lstStyle/>
                    <a:p>
                      <a:pPr algn="ctr"/>
                      <a:r>
                        <a:rPr lang="en-US" b="0" dirty="0" smtClean="0"/>
                        <a:t> $32,780</a:t>
                      </a:r>
                      <a:endParaRPr lang="en-US" b="0" dirty="0"/>
                    </a:p>
                  </a:txBody>
                  <a:tcPr/>
                </a:tc>
                <a:tc>
                  <a:txBody>
                    <a:bodyPr/>
                    <a:lstStyle/>
                    <a:p>
                      <a:pPr algn="ctr"/>
                      <a:r>
                        <a:rPr lang="en-US" b="0" dirty="0" smtClean="0"/>
                        <a:t>24kWh</a:t>
                      </a:r>
                      <a:r>
                        <a:rPr lang="en-US" b="0" baseline="0" dirty="0" smtClean="0"/>
                        <a:t> </a:t>
                      </a:r>
                      <a:r>
                        <a:rPr lang="en-US" sz="1600" b="0" baseline="0" dirty="0" smtClean="0"/>
                        <a:t>Lithium-ion</a:t>
                      </a:r>
                      <a:endParaRPr lang="en-US" sz="1600" b="0" dirty="0"/>
                    </a:p>
                  </a:txBody>
                  <a:tcPr/>
                </a:tc>
                <a:tc>
                  <a:txBody>
                    <a:bodyPr/>
                    <a:lstStyle/>
                    <a:p>
                      <a:pPr algn="ctr"/>
                      <a:r>
                        <a:rPr lang="en-US" b="0" dirty="0" smtClean="0"/>
                        <a:t>100 miles</a:t>
                      </a:r>
                      <a:endParaRPr lang="en-US" b="0" dirty="0"/>
                    </a:p>
                  </a:txBody>
                  <a:tcPr/>
                </a:tc>
                <a:tc>
                  <a:txBody>
                    <a:bodyPr/>
                    <a:lstStyle/>
                    <a:p>
                      <a:pPr algn="ctr"/>
                      <a:r>
                        <a:rPr lang="en-US" b="0" dirty="0" smtClean="0"/>
                        <a:t>8 hours</a:t>
                      </a:r>
                    </a:p>
                    <a:p>
                      <a:pPr algn="ctr"/>
                      <a:r>
                        <a:rPr lang="en-US" b="0" dirty="0" smtClean="0"/>
                        <a:t>(24 hours)</a:t>
                      </a:r>
                      <a:endParaRPr lang="en-US" b="0" dirty="0"/>
                    </a:p>
                  </a:txBody>
                  <a:tcPr/>
                </a:tc>
                <a:tc>
                  <a:txBody>
                    <a:bodyPr/>
                    <a:lstStyle/>
                    <a:p>
                      <a:pPr algn="ctr"/>
                      <a:r>
                        <a:rPr lang="en-US" b="0" dirty="0" smtClean="0"/>
                        <a:t> 30 min</a:t>
                      </a:r>
                      <a:endParaRPr lang="en-US" b="0" dirty="0"/>
                    </a:p>
                  </a:txBody>
                  <a:tcPr/>
                </a:tc>
              </a:tr>
              <a:tr h="728602">
                <a:tc>
                  <a:txBody>
                    <a:bodyPr/>
                    <a:lstStyle/>
                    <a:p>
                      <a:pPr algn="ctr"/>
                      <a:r>
                        <a:rPr lang="en-US" b="0" dirty="0" smtClean="0"/>
                        <a:t>Chevy </a:t>
                      </a:r>
                    </a:p>
                    <a:p>
                      <a:pPr algn="ctr"/>
                      <a:r>
                        <a:rPr lang="en-US" b="0" dirty="0" smtClean="0"/>
                        <a:t>Volt</a:t>
                      </a:r>
                      <a:endParaRPr lang="en-US" b="0" dirty="0"/>
                    </a:p>
                  </a:txBody>
                  <a:tcPr/>
                </a:tc>
                <a:tc>
                  <a:txBody>
                    <a:bodyPr/>
                    <a:lstStyle/>
                    <a:p>
                      <a:pPr algn="ctr"/>
                      <a:r>
                        <a:rPr lang="en-US" b="0" dirty="0" smtClean="0"/>
                        <a:t>$41,000</a:t>
                      </a:r>
                      <a:endParaRPr lang="en-US" b="0" dirty="0"/>
                    </a:p>
                  </a:txBody>
                  <a:tcPr/>
                </a:tc>
                <a:tc>
                  <a:txBody>
                    <a:bodyPr/>
                    <a:lstStyle/>
                    <a:p>
                      <a:pPr algn="ctr"/>
                      <a:r>
                        <a:rPr lang="en-US" b="0" dirty="0" smtClean="0"/>
                        <a:t>16kWh </a:t>
                      </a:r>
                      <a:r>
                        <a:rPr lang="en-US" sz="1600" b="0" dirty="0" smtClean="0"/>
                        <a:t>Lithium-ion</a:t>
                      </a:r>
                      <a:endParaRPr lang="en-US" sz="1600" b="0" dirty="0"/>
                    </a:p>
                  </a:txBody>
                  <a:tcPr/>
                </a:tc>
                <a:tc>
                  <a:txBody>
                    <a:bodyPr/>
                    <a:lstStyle/>
                    <a:p>
                      <a:pPr algn="ctr"/>
                      <a:r>
                        <a:rPr lang="en-US" b="0" dirty="0" smtClean="0"/>
                        <a:t>40 miles</a:t>
                      </a:r>
                      <a:endParaRPr lang="en-US" b="0" dirty="0"/>
                    </a:p>
                  </a:txBody>
                  <a:tcPr/>
                </a:tc>
                <a:tc>
                  <a:txBody>
                    <a:bodyPr/>
                    <a:lstStyle/>
                    <a:p>
                      <a:pPr algn="ctr"/>
                      <a:r>
                        <a:rPr lang="en-US" b="0" dirty="0" smtClean="0"/>
                        <a:t>4 hours</a:t>
                      </a:r>
                    </a:p>
                    <a:p>
                      <a:pPr algn="ctr"/>
                      <a:r>
                        <a:rPr lang="en-US" b="0" dirty="0" smtClean="0"/>
                        <a:t>(10 hours)</a:t>
                      </a:r>
                      <a:endParaRPr lang="en-US" b="0" dirty="0"/>
                    </a:p>
                  </a:txBody>
                  <a:tcPr/>
                </a:tc>
                <a:tc>
                  <a:txBody>
                    <a:bodyPr/>
                    <a:lstStyle/>
                    <a:p>
                      <a:pPr algn="ctr"/>
                      <a:r>
                        <a:rPr lang="en-US" b="0" dirty="0" smtClean="0"/>
                        <a:t>N/A</a:t>
                      </a:r>
                      <a:endParaRPr lang="en-US" b="0" dirty="0"/>
                    </a:p>
                  </a:txBody>
                  <a:tcPr/>
                </a:tc>
              </a:tr>
              <a:tr h="766917">
                <a:tc>
                  <a:txBody>
                    <a:bodyPr/>
                    <a:lstStyle/>
                    <a:p>
                      <a:pPr algn="ctr"/>
                      <a:r>
                        <a:rPr lang="en-US" b="0" dirty="0" smtClean="0"/>
                        <a:t>Mitsubishi</a:t>
                      </a:r>
                    </a:p>
                    <a:p>
                      <a:pPr algn="ctr"/>
                      <a:r>
                        <a:rPr lang="en-US" b="0" dirty="0" err="1" smtClean="0"/>
                        <a:t>i-MiEV</a:t>
                      </a:r>
                      <a:r>
                        <a:rPr lang="en-US" b="0" dirty="0" smtClean="0"/>
                        <a:t> </a:t>
                      </a:r>
                      <a:endParaRPr lang="en-US" b="0" dirty="0"/>
                    </a:p>
                  </a:txBody>
                  <a:tcPr/>
                </a:tc>
                <a:tc>
                  <a:txBody>
                    <a:bodyPr/>
                    <a:lstStyle/>
                    <a:p>
                      <a:pPr algn="ctr"/>
                      <a:r>
                        <a:rPr lang="en-US" b="0" dirty="0" smtClean="0"/>
                        <a:t>$30,000</a:t>
                      </a:r>
                      <a:endParaRPr lang="en-US" b="0" dirty="0"/>
                    </a:p>
                  </a:txBody>
                  <a:tcPr/>
                </a:tc>
                <a:tc>
                  <a:txBody>
                    <a:bodyPr/>
                    <a:lstStyle/>
                    <a:p>
                      <a:pPr algn="ctr"/>
                      <a:r>
                        <a:rPr lang="en-US" b="0" dirty="0" smtClean="0"/>
                        <a:t>16kWh </a:t>
                      </a:r>
                      <a:r>
                        <a:rPr lang="en-US" sz="1600" b="0" dirty="0" smtClean="0"/>
                        <a:t>Lithium</a:t>
                      </a:r>
                      <a:r>
                        <a:rPr lang="en-US" sz="1600" b="0" baseline="0" dirty="0" smtClean="0"/>
                        <a:t>-ion</a:t>
                      </a:r>
                      <a:endParaRPr lang="en-US" sz="1600" b="0" dirty="0"/>
                    </a:p>
                  </a:txBody>
                  <a:tcPr/>
                </a:tc>
                <a:tc>
                  <a:txBody>
                    <a:bodyPr/>
                    <a:lstStyle/>
                    <a:p>
                      <a:pPr algn="ctr"/>
                      <a:r>
                        <a:rPr lang="en-US" b="0" dirty="0" smtClean="0"/>
                        <a:t>45-75 miles</a:t>
                      </a:r>
                      <a:endParaRPr lang="en-US" b="0" dirty="0"/>
                    </a:p>
                  </a:txBody>
                  <a:tcPr/>
                </a:tc>
                <a:tc>
                  <a:txBody>
                    <a:bodyPr/>
                    <a:lstStyle/>
                    <a:p>
                      <a:pPr algn="ctr"/>
                      <a:r>
                        <a:rPr lang="en-US" b="0" dirty="0" smtClean="0"/>
                        <a:t>7 hours</a:t>
                      </a:r>
                    </a:p>
                    <a:p>
                      <a:pPr algn="ctr"/>
                      <a:r>
                        <a:rPr lang="en-US" b="0" dirty="0" smtClean="0"/>
                        <a:t>(16 hours)</a:t>
                      </a:r>
                      <a:endParaRPr lang="en-US" b="0" dirty="0"/>
                    </a:p>
                  </a:txBody>
                  <a:tcPr/>
                </a:tc>
                <a:tc>
                  <a:txBody>
                    <a:bodyPr/>
                    <a:lstStyle/>
                    <a:p>
                      <a:pPr algn="ctr"/>
                      <a:r>
                        <a:rPr lang="en-US" b="0" dirty="0" smtClean="0"/>
                        <a:t>30 min</a:t>
                      </a:r>
                      <a:endParaRPr lang="en-US" b="0" dirty="0"/>
                    </a:p>
                  </a:txBody>
                  <a:tcPr/>
                </a:tc>
              </a:tr>
              <a:tr h="690287">
                <a:tc>
                  <a:txBody>
                    <a:bodyPr/>
                    <a:lstStyle/>
                    <a:p>
                      <a:pPr algn="ctr"/>
                      <a:r>
                        <a:rPr lang="en-US" b="0" dirty="0" smtClean="0"/>
                        <a:t>Ford </a:t>
                      </a:r>
                    </a:p>
                    <a:p>
                      <a:pPr algn="ctr"/>
                      <a:r>
                        <a:rPr lang="en-US" b="0" dirty="0" smtClean="0"/>
                        <a:t>Transit</a:t>
                      </a:r>
                      <a:r>
                        <a:rPr lang="en-US" b="0" baseline="0" dirty="0" smtClean="0"/>
                        <a:t> Connect</a:t>
                      </a:r>
                      <a:endParaRPr lang="en-US" b="0" dirty="0"/>
                    </a:p>
                  </a:txBody>
                  <a:tcPr/>
                </a:tc>
                <a:tc>
                  <a:txBody>
                    <a:bodyPr/>
                    <a:lstStyle/>
                    <a:p>
                      <a:pPr algn="ctr"/>
                      <a:r>
                        <a:rPr lang="en-US" b="0" dirty="0" smtClean="0"/>
                        <a:t>$50,000</a:t>
                      </a:r>
                      <a:endParaRPr lang="en-US" b="0" dirty="0"/>
                    </a:p>
                  </a:txBody>
                  <a:tcPr/>
                </a:tc>
                <a:tc>
                  <a:txBody>
                    <a:bodyPr/>
                    <a:lstStyle/>
                    <a:p>
                      <a:pPr algn="ctr"/>
                      <a:r>
                        <a:rPr lang="en-US" b="0" dirty="0" smtClean="0"/>
                        <a:t>28kWh </a:t>
                      </a:r>
                      <a:r>
                        <a:rPr lang="en-US" sz="1600" b="0" dirty="0" smtClean="0"/>
                        <a:t>Lithium-ion</a:t>
                      </a:r>
                      <a:endParaRPr lang="en-US" sz="1600" b="0" dirty="0"/>
                    </a:p>
                  </a:txBody>
                  <a:tcPr/>
                </a:tc>
                <a:tc>
                  <a:txBody>
                    <a:bodyPr/>
                    <a:lstStyle/>
                    <a:p>
                      <a:pPr algn="ctr"/>
                      <a:r>
                        <a:rPr lang="en-US" b="0" dirty="0" smtClean="0"/>
                        <a:t>80 miles</a:t>
                      </a:r>
                      <a:endParaRPr lang="en-US" b="0" dirty="0"/>
                    </a:p>
                  </a:txBody>
                  <a:tcPr/>
                </a:tc>
                <a:tc>
                  <a:txBody>
                    <a:bodyPr/>
                    <a:lstStyle/>
                    <a:p>
                      <a:pPr algn="ctr"/>
                      <a:r>
                        <a:rPr lang="en-US" b="0" dirty="0" smtClean="0"/>
                        <a:t>6-8 hours</a:t>
                      </a:r>
                    </a:p>
                    <a:p>
                      <a:pPr algn="ctr"/>
                      <a:r>
                        <a:rPr lang="en-US" b="0" dirty="0" smtClean="0"/>
                        <a:t>(24 hours)</a:t>
                      </a:r>
                      <a:endParaRPr lang="en-US" b="0" dirty="0"/>
                    </a:p>
                  </a:txBody>
                  <a:tcPr/>
                </a:tc>
                <a:tc>
                  <a:txBody>
                    <a:bodyPr/>
                    <a:lstStyle/>
                    <a:p>
                      <a:pPr algn="ctr"/>
                      <a:r>
                        <a:rPr lang="en-US" b="0" dirty="0" smtClean="0"/>
                        <a:t>N/A</a:t>
                      </a:r>
                      <a:endParaRPr lang="en-US" b="0" dirty="0"/>
                    </a:p>
                  </a:txBody>
                  <a:tcPr/>
                </a:tc>
              </a:tr>
              <a:tr h="766917">
                <a:tc>
                  <a:txBody>
                    <a:bodyPr/>
                    <a:lstStyle/>
                    <a:p>
                      <a:pPr algn="ctr"/>
                      <a:r>
                        <a:rPr lang="en-US" b="0" dirty="0" smtClean="0"/>
                        <a:t>Toyota </a:t>
                      </a:r>
                    </a:p>
                    <a:p>
                      <a:pPr algn="ctr"/>
                      <a:r>
                        <a:rPr lang="en-US" b="0" dirty="0" err="1" smtClean="0"/>
                        <a:t>Prius</a:t>
                      </a:r>
                      <a:r>
                        <a:rPr lang="en-US" b="0" dirty="0" smtClean="0"/>
                        <a:t> PI=H</a:t>
                      </a:r>
                      <a:endParaRPr lang="en-US" b="0" dirty="0"/>
                    </a:p>
                  </a:txBody>
                  <a:tcPr/>
                </a:tc>
                <a:tc>
                  <a:txBody>
                    <a:bodyPr/>
                    <a:lstStyle/>
                    <a:p>
                      <a:pPr algn="ctr"/>
                      <a:r>
                        <a:rPr lang="en-US" b="0" dirty="0" smtClean="0"/>
                        <a:t>TBD</a:t>
                      </a:r>
                      <a:endParaRPr lang="en-US" b="0" dirty="0"/>
                    </a:p>
                  </a:txBody>
                  <a:tcPr/>
                </a:tc>
                <a:tc>
                  <a:txBody>
                    <a:bodyPr/>
                    <a:lstStyle/>
                    <a:p>
                      <a:pPr algn="ctr"/>
                      <a:r>
                        <a:rPr lang="en-US" b="0" dirty="0" smtClean="0"/>
                        <a:t>5.2kWh </a:t>
                      </a:r>
                      <a:r>
                        <a:rPr lang="en-US" sz="1600" b="0" dirty="0" smtClean="0"/>
                        <a:t>Lithium-ion</a:t>
                      </a:r>
                      <a:endParaRPr lang="en-US" sz="1600" b="0" dirty="0"/>
                    </a:p>
                  </a:txBody>
                  <a:tcPr/>
                </a:tc>
                <a:tc>
                  <a:txBody>
                    <a:bodyPr/>
                    <a:lstStyle/>
                    <a:p>
                      <a:pPr algn="ctr"/>
                      <a:r>
                        <a:rPr lang="en-US" b="0" dirty="0" smtClean="0"/>
                        <a:t>13 miles</a:t>
                      </a:r>
                      <a:endParaRPr lang="en-US" b="0" dirty="0"/>
                    </a:p>
                  </a:txBody>
                  <a:tcPr/>
                </a:tc>
                <a:tc>
                  <a:txBody>
                    <a:bodyPr/>
                    <a:lstStyle/>
                    <a:p>
                      <a:pPr algn="ctr"/>
                      <a:r>
                        <a:rPr lang="en-US" b="0" dirty="0" smtClean="0"/>
                        <a:t>1.5 hours</a:t>
                      </a:r>
                    </a:p>
                    <a:p>
                      <a:pPr algn="ctr"/>
                      <a:r>
                        <a:rPr lang="en-US" b="0" dirty="0" smtClean="0"/>
                        <a:t>( 5hours)</a:t>
                      </a:r>
                      <a:endParaRPr lang="en-US" b="0" dirty="0"/>
                    </a:p>
                  </a:txBody>
                  <a:tcPr/>
                </a:tc>
                <a:tc>
                  <a:txBody>
                    <a:bodyPr/>
                    <a:lstStyle/>
                    <a:p>
                      <a:pPr algn="ctr"/>
                      <a:r>
                        <a:rPr lang="en-US" b="0" dirty="0" smtClean="0"/>
                        <a:t>N/A</a:t>
                      </a:r>
                      <a:endParaRPr lang="en-US" b="0" dirty="0"/>
                    </a:p>
                  </a:txBody>
                  <a:tcPr/>
                </a:tc>
              </a:tr>
              <a:tr h="766917">
                <a:tc>
                  <a:txBody>
                    <a:bodyPr/>
                    <a:lstStyle/>
                    <a:p>
                      <a:pPr algn="ctr"/>
                      <a:r>
                        <a:rPr lang="en-US" b="0" dirty="0" smtClean="0"/>
                        <a:t>Tesla</a:t>
                      </a:r>
                    </a:p>
                    <a:p>
                      <a:pPr algn="ctr"/>
                      <a:r>
                        <a:rPr lang="en-US" b="0" dirty="0" smtClean="0"/>
                        <a:t>Roadster</a:t>
                      </a:r>
                      <a:endParaRPr lang="en-US" b="0" dirty="0"/>
                    </a:p>
                  </a:txBody>
                  <a:tcPr/>
                </a:tc>
                <a:tc>
                  <a:txBody>
                    <a:bodyPr/>
                    <a:lstStyle/>
                    <a:p>
                      <a:pPr algn="ctr"/>
                      <a:r>
                        <a:rPr lang="en-US" b="0" dirty="0" smtClean="0"/>
                        <a:t>$109,000</a:t>
                      </a:r>
                      <a:endParaRPr lang="en-US" b="0" dirty="0"/>
                    </a:p>
                  </a:txBody>
                  <a:tcPr/>
                </a:tc>
                <a:tc>
                  <a:txBody>
                    <a:bodyPr/>
                    <a:lstStyle/>
                    <a:p>
                      <a:pPr algn="ctr"/>
                      <a:r>
                        <a:rPr lang="en-US" b="0" dirty="0" smtClean="0"/>
                        <a:t>56kWh </a:t>
                      </a:r>
                      <a:r>
                        <a:rPr lang="en-US" sz="1600" b="0" dirty="0" smtClean="0"/>
                        <a:t>Lithium-ion</a:t>
                      </a:r>
                      <a:endParaRPr lang="en-US" sz="1600" b="0" dirty="0"/>
                    </a:p>
                  </a:txBody>
                  <a:tcPr/>
                </a:tc>
                <a:tc>
                  <a:txBody>
                    <a:bodyPr/>
                    <a:lstStyle/>
                    <a:p>
                      <a:pPr algn="ctr"/>
                      <a:r>
                        <a:rPr lang="en-US" b="0" dirty="0" smtClean="0"/>
                        <a:t>245 miles</a:t>
                      </a:r>
                      <a:endParaRPr lang="en-US" b="0" dirty="0"/>
                    </a:p>
                  </a:txBody>
                  <a:tcPr/>
                </a:tc>
                <a:tc>
                  <a:txBody>
                    <a:bodyPr/>
                    <a:lstStyle/>
                    <a:p>
                      <a:pPr algn="ctr"/>
                      <a:r>
                        <a:rPr lang="en-US" b="0" dirty="0" smtClean="0"/>
                        <a:t>6 hours</a:t>
                      </a:r>
                      <a:endParaRPr lang="en-US" b="0" dirty="0"/>
                    </a:p>
                  </a:txBody>
                  <a:tcPr/>
                </a:tc>
                <a:tc>
                  <a:txBody>
                    <a:bodyPr/>
                    <a:lstStyle/>
                    <a:p>
                      <a:pPr algn="ctr"/>
                      <a:r>
                        <a:rPr lang="en-US" b="0" dirty="0" smtClean="0"/>
                        <a:t>N/A</a:t>
                      </a:r>
                      <a:endParaRPr lang="en-US" b="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6172200" cy="914400"/>
          </a:xfrm>
        </p:spPr>
        <p:txBody>
          <a:bodyPr>
            <a:normAutofit fontScale="90000"/>
          </a:bodyPr>
          <a:lstStyle/>
          <a:p>
            <a:pPr algn="l"/>
            <a:r>
              <a:rPr lang="en-US" sz="3600" b="1" u="sng" dirty="0" smtClean="0">
                <a:solidFill>
                  <a:schemeClr val="tx2">
                    <a:lumMod val="60000"/>
                    <a:lumOff val="40000"/>
                  </a:schemeClr>
                </a:solidFill>
                <a:latin typeface="+mn-lt"/>
              </a:rPr>
              <a:t>2SHB 1481 </a:t>
            </a:r>
            <a:r>
              <a:rPr lang="en-US" sz="3100" b="1" dirty="0" smtClean="0">
                <a:latin typeface="+mn-lt"/>
              </a:rPr>
              <a:t> (2009) Electric Vehicle Bill</a:t>
            </a:r>
            <a:endParaRPr lang="en-US" sz="3100" b="1" dirty="0">
              <a:latin typeface="+mn-lt"/>
            </a:endParaRPr>
          </a:p>
        </p:txBody>
      </p:sp>
      <p:sp>
        <p:nvSpPr>
          <p:cNvPr id="8" name="Freeform 7"/>
          <p:cNvSpPr/>
          <p:nvPr/>
        </p:nvSpPr>
        <p:spPr>
          <a:xfrm flipH="1">
            <a:off x="838200" y="15240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85800" y="2362200"/>
            <a:ext cx="7315200" cy="3471720"/>
          </a:xfrm>
          <a:prstGeom prst="rect">
            <a:avLst/>
          </a:prstGeom>
        </p:spPr>
        <p:txBody>
          <a:bodyPr wrap="square">
            <a:spAutoFit/>
          </a:bodyPr>
          <a:lstStyle/>
          <a:p>
            <a:pPr marL="381000" indent="-381000">
              <a:lnSpc>
                <a:spcPct val="90000"/>
              </a:lnSpc>
            </a:pPr>
            <a:r>
              <a:rPr lang="en-US" sz="2800" b="1" dirty="0" smtClean="0"/>
              <a:t>Why Support Electric Vehicles</a:t>
            </a:r>
            <a:r>
              <a:rPr lang="en-US" sz="2400" b="1" dirty="0" smtClean="0"/>
              <a:t>?</a:t>
            </a:r>
          </a:p>
          <a:p>
            <a:pPr marL="381000" indent="-381000">
              <a:lnSpc>
                <a:spcPct val="90000"/>
              </a:lnSpc>
              <a:buFont typeface="Arial" pitchFamily="34" charset="0"/>
              <a:buChar char="•"/>
            </a:pPr>
            <a:endParaRPr lang="en-US" sz="2400" b="1" dirty="0" smtClean="0"/>
          </a:p>
          <a:p>
            <a:pPr marL="381000" indent="-381000">
              <a:lnSpc>
                <a:spcPct val="90000"/>
              </a:lnSpc>
              <a:buFont typeface="Arial" pitchFamily="34" charset="0"/>
              <a:buChar char="•"/>
            </a:pPr>
            <a:r>
              <a:rPr lang="en-US" sz="2400" b="1" dirty="0" smtClean="0"/>
              <a:t>Electricity prices are stable</a:t>
            </a:r>
          </a:p>
          <a:p>
            <a:pPr marL="381000" indent="-381000">
              <a:lnSpc>
                <a:spcPct val="90000"/>
              </a:lnSpc>
              <a:buFont typeface="Arial" pitchFamily="34" charset="0"/>
              <a:buChar char="•"/>
            </a:pPr>
            <a:endParaRPr lang="en-US" sz="2400" b="1" dirty="0" smtClean="0"/>
          </a:p>
          <a:p>
            <a:pPr marL="381000" indent="-381000">
              <a:lnSpc>
                <a:spcPct val="90000"/>
              </a:lnSpc>
              <a:buFont typeface="Arial" pitchFamily="34" charset="0"/>
              <a:buChar char="•"/>
            </a:pPr>
            <a:r>
              <a:rPr lang="en-US" sz="2400" b="1" dirty="0" smtClean="0"/>
              <a:t>Locally produced clean power </a:t>
            </a:r>
          </a:p>
          <a:p>
            <a:pPr marL="381000" indent="-381000">
              <a:lnSpc>
                <a:spcPct val="90000"/>
              </a:lnSpc>
              <a:buFont typeface="Arial" pitchFamily="34" charset="0"/>
              <a:buChar char="•"/>
            </a:pPr>
            <a:endParaRPr lang="en-US" sz="2400" b="1" dirty="0" smtClean="0"/>
          </a:p>
          <a:p>
            <a:pPr marL="381000" indent="-381000">
              <a:lnSpc>
                <a:spcPct val="90000"/>
              </a:lnSpc>
              <a:buFont typeface="Arial" pitchFamily="34" charset="0"/>
              <a:buChar char="•"/>
            </a:pPr>
            <a:r>
              <a:rPr lang="en-US" sz="2400" b="1" dirty="0" smtClean="0"/>
              <a:t>Transportation sector largest source of emissions</a:t>
            </a:r>
          </a:p>
          <a:p>
            <a:pPr marL="381000" indent="-381000">
              <a:lnSpc>
                <a:spcPct val="90000"/>
              </a:lnSpc>
              <a:buFont typeface="Arial" pitchFamily="34" charset="0"/>
              <a:buChar char="•"/>
            </a:pPr>
            <a:endParaRPr lang="en-US" sz="2400" b="1" dirty="0" smtClean="0"/>
          </a:p>
          <a:p>
            <a:pPr marL="381000" indent="-381000">
              <a:lnSpc>
                <a:spcPct val="90000"/>
              </a:lnSpc>
              <a:buFont typeface="Arial" pitchFamily="34" charset="0"/>
              <a:buChar char="•"/>
            </a:pPr>
            <a:r>
              <a:rPr lang="en-US" sz="2400" b="1" dirty="0" smtClean="0"/>
              <a:t>Create green jobs, support green economy tourism, local EV industry</a:t>
            </a:r>
            <a:endParaRPr lang="en-US" sz="2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382000" cy="3429000"/>
          </a:xfrm>
        </p:spPr>
        <p:txBody>
          <a:bodyPr>
            <a:normAutofit/>
          </a:bodyPr>
          <a:lstStyle/>
          <a:p>
            <a:pPr>
              <a:buClr>
                <a:schemeClr val="tx2">
                  <a:lumMod val="60000"/>
                  <a:lumOff val="40000"/>
                </a:schemeClr>
              </a:buClr>
            </a:pPr>
            <a:endParaRPr lang="en-US" sz="2600" b="1" dirty="0" smtClean="0"/>
          </a:p>
          <a:p>
            <a:pPr lvl="1">
              <a:buNone/>
            </a:pPr>
            <a:endParaRPr lang="en-US" sz="1600" dirty="0" smtClean="0"/>
          </a:p>
          <a:p>
            <a:endParaRPr lang="en-US" dirty="0" smtClean="0"/>
          </a:p>
          <a:p>
            <a:endParaRPr lang="en-US" dirty="0" smtClean="0"/>
          </a:p>
          <a:p>
            <a:endParaRPr lang="en-US" dirty="0"/>
          </a:p>
        </p:txBody>
      </p:sp>
      <p:sp>
        <p:nvSpPr>
          <p:cNvPr id="8" name="Freeform 7"/>
          <p:cNvSpPr/>
          <p:nvPr/>
        </p:nvSpPr>
        <p:spPr>
          <a:xfrm flipH="1">
            <a:off x="6096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5"/>
          <p:cNvPicPr>
            <a:picLocks noChangeAspect="1" noChangeArrowheads="1"/>
          </p:cNvPicPr>
          <p:nvPr/>
        </p:nvPicPr>
        <p:blipFill>
          <a:blip r:embed="rId4" cstate="print"/>
          <a:stretch>
            <a:fillRect/>
          </a:stretch>
        </p:blipFill>
        <p:spPr bwMode="auto">
          <a:xfrm>
            <a:off x="838200" y="1600200"/>
            <a:ext cx="7162800" cy="4191000"/>
          </a:xfrm>
          <a:prstGeom prst="rect">
            <a:avLst/>
          </a:prstGeom>
          <a:noFill/>
          <a:ln>
            <a:noFill/>
          </a:ln>
        </p:spPr>
      </p:pic>
      <p:sp>
        <p:nvSpPr>
          <p:cNvPr id="15" name="Title 1"/>
          <p:cNvSpPr txBox="1">
            <a:spLocks/>
          </p:cNvSpPr>
          <p:nvPr/>
        </p:nvSpPr>
        <p:spPr>
          <a:xfrm>
            <a:off x="914400" y="533400"/>
            <a:ext cx="8229600" cy="914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Charging EV Batteries</a:t>
            </a:r>
            <a:r>
              <a:rPr kumimoji="0" lang="en-US" sz="3600" b="1" i="0" u="none" strike="noStrike" kern="1200" cap="none" spc="0" normalizeH="0" noProof="0" dirty="0" smtClean="0">
                <a:ln>
                  <a:noFill/>
                </a:ln>
                <a:solidFill>
                  <a:schemeClr val="tx2">
                    <a:lumMod val="60000"/>
                    <a:lumOff val="40000"/>
                  </a:schemeClr>
                </a:solidFill>
                <a:effectLst/>
                <a:uLnTx/>
                <a:uFillTx/>
                <a:latin typeface="+mj-lt"/>
                <a:ea typeface="+mj-ea"/>
                <a:cs typeface="+mj-cs"/>
              </a:rPr>
              <a:t> Summary</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43200"/>
            <a:ext cx="6019800" cy="3505200"/>
          </a:xfrm>
        </p:spPr>
        <p:txBody>
          <a:bodyPr>
            <a:normAutofit/>
          </a:bodyPr>
          <a:lstStyle/>
          <a:p>
            <a:pPr marL="457200" indent="0">
              <a:buClr>
                <a:schemeClr val="tx2">
                  <a:lumMod val="60000"/>
                  <a:lumOff val="40000"/>
                </a:schemeClr>
              </a:buClr>
              <a:buNone/>
            </a:pPr>
            <a:r>
              <a:rPr lang="en-US" sz="2600" b="1" dirty="0" smtClean="0"/>
              <a:t>By July 1, 2011, </a:t>
            </a:r>
            <a:r>
              <a:rPr lang="en-US" sz="2600" b="1" u="sng" dirty="0" smtClean="0"/>
              <a:t>all</a:t>
            </a:r>
            <a:r>
              <a:rPr lang="en-US" sz="2600" b="1" dirty="0" smtClean="0"/>
              <a:t> cities and counties  in Washington must allow </a:t>
            </a:r>
            <a:r>
              <a:rPr lang="en-US" sz="2600" b="1" dirty="0" smtClean="0">
                <a:solidFill>
                  <a:srgbClr val="C00000"/>
                </a:solidFill>
              </a:rPr>
              <a:t>electric vehicle </a:t>
            </a:r>
            <a:r>
              <a:rPr lang="en-US" sz="2600" b="1" dirty="0" smtClean="0"/>
              <a:t>battery charging facilities as a use in all areas. . </a:t>
            </a:r>
            <a:r>
              <a:rPr lang="en-US" sz="3000" b="1" dirty="0" smtClean="0"/>
              <a:t>. </a:t>
            </a:r>
            <a:r>
              <a:rPr lang="en-US" sz="2400" dirty="0" smtClean="0"/>
              <a:t>Except for residential or resource zones or critical areas.  </a:t>
            </a:r>
          </a:p>
          <a:p>
            <a:pPr marL="457200" indent="0">
              <a:buClr>
                <a:schemeClr val="tx2">
                  <a:lumMod val="60000"/>
                  <a:lumOff val="40000"/>
                </a:schemeClr>
              </a:buClr>
              <a:buNone/>
            </a:pPr>
            <a:r>
              <a:rPr lang="en-US" sz="2400" dirty="0" smtClean="0"/>
              <a:t>		</a:t>
            </a:r>
            <a:endParaRPr lang="en-US" sz="800" dirty="0" smtClean="0"/>
          </a:p>
          <a:p>
            <a:pPr marL="457200" indent="0">
              <a:buClr>
                <a:schemeClr val="tx2">
                  <a:lumMod val="60000"/>
                  <a:lumOff val="40000"/>
                </a:schemeClr>
              </a:buClr>
              <a:buNone/>
            </a:pPr>
            <a:r>
              <a:rPr lang="en-US" sz="2400" dirty="0" smtClean="0"/>
              <a:t>		</a:t>
            </a:r>
            <a:r>
              <a:rPr lang="en-US" sz="2000" dirty="0" smtClean="0"/>
              <a:t>RCW 36.70A.695 and other statutes</a:t>
            </a:r>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marL="800100" indent="-503238">
              <a:buClr>
                <a:schemeClr val="tx2">
                  <a:lumMod val="60000"/>
                  <a:lumOff val="40000"/>
                </a:schemeClr>
              </a:buClr>
              <a:buFont typeface="Wingdings" pitchFamily="2" charset="2"/>
              <a:buChar char="§"/>
            </a:pPr>
            <a:endParaRPr lang="en-US" sz="2200" b="1" dirty="0" smtClean="0"/>
          </a:p>
          <a:p>
            <a:pPr>
              <a:buClr>
                <a:schemeClr val="tx2">
                  <a:lumMod val="60000"/>
                  <a:lumOff val="40000"/>
                </a:schemeClr>
              </a:buClr>
            </a:pPr>
            <a:endParaRPr lang="en-US" sz="2600" b="1" dirty="0" smtClean="0"/>
          </a:p>
          <a:p>
            <a:pPr>
              <a:buClr>
                <a:schemeClr val="tx2">
                  <a:lumMod val="60000"/>
                  <a:lumOff val="40000"/>
                </a:schemeClr>
              </a:buClr>
            </a:pPr>
            <a:endParaRPr lang="en-US" sz="2600" b="1" dirty="0" smtClean="0"/>
          </a:p>
          <a:p>
            <a:pPr lvl="1">
              <a:buNone/>
            </a:pPr>
            <a:endParaRPr lang="en-US" sz="1600" dirty="0" smtClean="0"/>
          </a:p>
          <a:p>
            <a:endParaRPr lang="en-US" dirty="0" smtClean="0"/>
          </a:p>
          <a:p>
            <a:endParaRPr lang="en-US" dirty="0" smtClean="0"/>
          </a:p>
          <a:p>
            <a:endParaRPr lang="en-US" dirty="0"/>
          </a:p>
        </p:txBody>
      </p:sp>
      <p:sp>
        <p:nvSpPr>
          <p:cNvPr id="2" name="Title 1"/>
          <p:cNvSpPr>
            <a:spLocks noGrp="1"/>
          </p:cNvSpPr>
          <p:nvPr>
            <p:ph type="title"/>
          </p:nvPr>
        </p:nvSpPr>
        <p:spPr>
          <a:xfrm>
            <a:off x="1447800" y="990600"/>
            <a:ext cx="5410200" cy="1676400"/>
          </a:xfrm>
        </p:spPr>
        <p:txBody>
          <a:bodyPr>
            <a:normAutofit/>
          </a:bodyPr>
          <a:lstStyle/>
          <a:p>
            <a:pPr algn="l"/>
            <a:r>
              <a:rPr lang="en-US" sz="3600" b="1" u="sng" dirty="0" smtClean="0">
                <a:solidFill>
                  <a:schemeClr val="tx2">
                    <a:lumMod val="60000"/>
                    <a:lumOff val="40000"/>
                  </a:schemeClr>
                </a:solidFill>
                <a:latin typeface="+mn-lt"/>
              </a:rPr>
              <a:t>2SHB 1481 </a:t>
            </a:r>
            <a:r>
              <a:rPr lang="en-US" sz="3100" b="1" dirty="0" smtClean="0">
                <a:latin typeface="+mn-lt"/>
              </a:rPr>
              <a:t> (2009) </a:t>
            </a:r>
            <a:br>
              <a:rPr lang="en-US" sz="3100" b="1" dirty="0" smtClean="0">
                <a:latin typeface="+mn-lt"/>
              </a:rPr>
            </a:br>
            <a:r>
              <a:rPr lang="en-US" sz="3100" b="1" dirty="0" smtClean="0">
                <a:latin typeface="+mn-lt"/>
              </a:rPr>
              <a:t>Regarding Electric Vehicles</a:t>
            </a:r>
            <a:endParaRPr lang="en-US" sz="3100" b="1" dirty="0">
              <a:latin typeface="+mn-lt"/>
            </a:endParaRPr>
          </a:p>
        </p:txBody>
      </p:sp>
      <p:sp>
        <p:nvSpPr>
          <p:cNvPr id="8" name="Freeform 7"/>
          <p:cNvSpPr/>
          <p:nvPr/>
        </p:nvSpPr>
        <p:spPr>
          <a:xfrm flipH="1">
            <a:off x="1219200" y="1371600"/>
            <a:ext cx="76200" cy="9144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420469"/>
            <a:ext cx="8839200" cy="646331"/>
          </a:xfrm>
          <a:prstGeom prst="rect">
            <a:avLst/>
          </a:prstGeom>
          <a:noFill/>
        </p:spPr>
        <p:txBody>
          <a:bodyPr wrap="square" rtlCol="0">
            <a:spAutoFit/>
          </a:bodyPr>
          <a:lstStyle/>
          <a:p>
            <a:pPr marL="342900" indent="-342900"/>
            <a:r>
              <a:rPr lang="en-US" sz="2000" b="1" dirty="0" smtClean="0">
                <a:solidFill>
                  <a:schemeClr val="accent1"/>
                </a:solidFill>
              </a:rPr>
              <a:t> </a:t>
            </a:r>
            <a:r>
              <a:rPr lang="en-US" sz="3600" b="1" dirty="0" smtClean="0">
                <a:solidFill>
                  <a:schemeClr val="tx2">
                    <a:lumMod val="60000"/>
                    <a:lumOff val="40000"/>
                  </a:schemeClr>
                </a:solidFill>
              </a:rPr>
              <a:t>Types</a:t>
            </a:r>
            <a:r>
              <a:rPr lang="en-US" sz="2000" b="1" dirty="0" smtClean="0">
                <a:solidFill>
                  <a:schemeClr val="accent1"/>
                </a:solidFill>
              </a:rPr>
              <a:t> </a:t>
            </a:r>
            <a:r>
              <a:rPr lang="en-US" sz="3600" b="1" dirty="0" smtClean="0">
                <a:solidFill>
                  <a:schemeClr val="tx2">
                    <a:lumMod val="60000"/>
                    <a:lumOff val="40000"/>
                  </a:schemeClr>
                </a:solidFill>
              </a:rPr>
              <a:t>of</a:t>
            </a:r>
            <a:r>
              <a:rPr lang="en-US" sz="2000" b="1" dirty="0" smtClean="0">
                <a:solidFill>
                  <a:schemeClr val="accent1"/>
                </a:solidFill>
              </a:rPr>
              <a:t> </a:t>
            </a:r>
            <a:r>
              <a:rPr lang="en-US" sz="3600" b="1" dirty="0" smtClean="0">
                <a:solidFill>
                  <a:schemeClr val="tx2">
                    <a:lumMod val="60000"/>
                    <a:lumOff val="40000"/>
                  </a:schemeClr>
                </a:solidFill>
              </a:rPr>
              <a:t>Electric</a:t>
            </a:r>
            <a:r>
              <a:rPr lang="en-US" sz="2000" b="1" dirty="0" smtClean="0">
                <a:solidFill>
                  <a:schemeClr val="accent1"/>
                </a:solidFill>
              </a:rPr>
              <a:t> </a:t>
            </a:r>
            <a:r>
              <a:rPr lang="en-US" sz="3600" b="1" dirty="0" smtClean="0">
                <a:solidFill>
                  <a:schemeClr val="tx2">
                    <a:lumMod val="60000"/>
                    <a:lumOff val="40000"/>
                  </a:schemeClr>
                </a:solidFill>
              </a:rPr>
              <a:t>Vehicles</a:t>
            </a:r>
            <a:endParaRPr lang="en-US" sz="3600" dirty="0">
              <a:solidFill>
                <a:schemeClr val="tx2">
                  <a:lumMod val="60000"/>
                  <a:lumOff val="40000"/>
                </a:schemeClr>
              </a:solidFill>
            </a:endParaRPr>
          </a:p>
        </p:txBody>
      </p:sp>
      <p:grpSp>
        <p:nvGrpSpPr>
          <p:cNvPr id="2" name="Group 9"/>
          <p:cNvGrpSpPr>
            <a:grpSpLocks/>
          </p:cNvGrpSpPr>
          <p:nvPr/>
        </p:nvGrpSpPr>
        <p:grpSpPr bwMode="auto">
          <a:xfrm>
            <a:off x="914400" y="1524000"/>
            <a:ext cx="2743200" cy="1733550"/>
            <a:chOff x="762000" y="1085056"/>
            <a:chExt cx="2743200" cy="1733550"/>
          </a:xfrm>
        </p:grpSpPr>
        <p:grpSp>
          <p:nvGrpSpPr>
            <p:cNvPr id="3" name="Rectangle 8"/>
            <p:cNvGrpSpPr>
              <a:grpSpLocks/>
            </p:cNvGrpSpPr>
            <p:nvPr/>
          </p:nvGrpSpPr>
          <p:grpSpPr bwMode="auto">
            <a:xfrm>
              <a:off x="757301" y="1079785"/>
              <a:ext cx="2755392" cy="1743456"/>
              <a:chOff x="1103376" y="1078992"/>
              <a:chExt cx="2755392" cy="1743456"/>
            </a:xfrm>
          </p:grpSpPr>
          <p:pic>
            <p:nvPicPr>
              <p:cNvPr id="16" name="Rectangle 8"/>
              <p:cNvPicPr>
                <a:picLocks noChangeArrowheads="1"/>
              </p:cNvPicPr>
              <p:nvPr/>
            </p:nvPicPr>
            <p:blipFill>
              <a:blip r:embed="rId3" cstate="print"/>
              <a:srcRect/>
              <a:stretch>
                <a:fillRect/>
              </a:stretch>
            </p:blipFill>
            <p:spPr bwMode="auto">
              <a:xfrm>
                <a:off x="1103376" y="1078992"/>
                <a:ext cx="2755392" cy="1743456"/>
              </a:xfrm>
              <a:prstGeom prst="rect">
                <a:avLst/>
              </a:prstGeom>
              <a:ln>
                <a:noFill/>
              </a:ln>
              <a:effectLst>
                <a:outerShdw blurRad="292100" dist="139700" dir="2700000" algn="tl" rotWithShape="0">
                  <a:srgbClr val="333333">
                    <a:alpha val="65000"/>
                  </a:srgbClr>
                </a:outerShdw>
              </a:effectLst>
            </p:spPr>
          </p:pic>
          <p:sp>
            <p:nvSpPr>
              <p:cNvPr id="17" name="Text Box 10"/>
              <p:cNvSpPr txBox="1">
                <a:spLocks noChangeArrowheads="1"/>
              </p:cNvSpPr>
              <p:nvPr/>
            </p:nvSpPr>
            <p:spPr bwMode="auto">
              <a:xfrm>
                <a:off x="1108075" y="1084263"/>
                <a:ext cx="2743200" cy="1733550"/>
              </a:xfrm>
              <a:prstGeom prst="rect">
                <a:avLst/>
              </a:prstGeom>
              <a:noFill/>
              <a:ln w="9525">
                <a:noFill/>
                <a:miter lim="800000"/>
                <a:headEnd/>
                <a:tailEnd/>
              </a:ln>
              <a:effectLst>
                <a:outerShdw dist="107763" dir="2700000" algn="ctr" rotWithShape="0">
                  <a:srgbClr val="808080">
                    <a:alpha val="50000"/>
                  </a:srgbClr>
                </a:outerShdw>
              </a:effectLst>
            </p:spPr>
            <p:txBody>
              <a:bodyPr anchor="ctr"/>
              <a:lstStyle/>
              <a:p>
                <a:pPr>
                  <a:lnSpc>
                    <a:spcPct val="100000"/>
                  </a:lnSpc>
                  <a:spcBef>
                    <a:spcPct val="0"/>
                  </a:spcBef>
                </a:pPr>
                <a:endParaRPr lang="en-US">
                  <a:latin typeface="Arial" charset="0"/>
                  <a:ea typeface="MS PGothic" pitchFamily="34" charset="-128"/>
                  <a:cs typeface="Arial" charset="0"/>
                </a:endParaRPr>
              </a:p>
            </p:txBody>
          </p:sp>
        </p:grpSp>
        <p:pic>
          <p:nvPicPr>
            <p:cNvPr id="15" name="Picture 4" descr="nissan_leaf_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1170781"/>
              <a:ext cx="2590800" cy="1562100"/>
            </a:xfrm>
            <a:prstGeom prst="rect">
              <a:avLst/>
            </a:prstGeom>
            <a:ln>
              <a:noFill/>
            </a:ln>
            <a:effectLst>
              <a:outerShdw blurRad="292100" dist="139700" dir="2700000" algn="tl" rotWithShape="0">
                <a:srgbClr val="333333">
                  <a:alpha val="65000"/>
                </a:srgbClr>
              </a:outerShdw>
            </a:effectLst>
          </p:spPr>
        </p:pic>
      </p:grpSp>
      <p:sp>
        <p:nvSpPr>
          <p:cNvPr id="21" name="Rectangle 8"/>
          <p:cNvSpPr>
            <a:spLocks noChangeArrowheads="1"/>
          </p:cNvSpPr>
          <p:nvPr/>
        </p:nvSpPr>
        <p:spPr bwMode="auto">
          <a:xfrm>
            <a:off x="381000" y="3581400"/>
            <a:ext cx="4008438" cy="30797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b="0" dirty="0">
                <a:ea typeface="MS PGothic" pitchFamily="34" charset="-128"/>
                <a:cs typeface="Arial" charset="0"/>
              </a:rPr>
              <a:t>All Electric </a:t>
            </a:r>
            <a:endParaRPr lang="en-US" b="0" dirty="0" smtClean="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Range</a:t>
            </a:r>
            <a:r>
              <a:rPr lang="en-US" b="0" dirty="0">
                <a:ea typeface="MS PGothic" pitchFamily="34" charset="-128"/>
                <a:cs typeface="Arial" charset="0"/>
              </a:rPr>
              <a:t>: </a:t>
            </a:r>
            <a:r>
              <a:rPr lang="en-US" b="0" dirty="0" smtClean="0">
                <a:ea typeface="MS PGothic" pitchFamily="34" charset="-128"/>
                <a:cs typeface="Arial" charset="0"/>
              </a:rPr>
              <a:t>100 miles  </a:t>
            </a: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Battery: </a:t>
            </a:r>
            <a:r>
              <a:rPr lang="en-US" b="0" dirty="0" smtClean="0">
                <a:ea typeface="MS PGothic" pitchFamily="34" charset="-128"/>
                <a:cs typeface="Arial" charset="0"/>
              </a:rPr>
              <a:t>24 </a:t>
            </a:r>
            <a:r>
              <a:rPr lang="en-US" b="0" dirty="0" err="1" smtClean="0">
                <a:ea typeface="MS PGothic" pitchFamily="34" charset="-128"/>
                <a:cs typeface="Arial" charset="0"/>
              </a:rPr>
              <a:t>kwh</a:t>
            </a:r>
            <a:r>
              <a:rPr lang="en-US" b="0" dirty="0" smtClean="0">
                <a:ea typeface="MS PGothic" pitchFamily="34" charset="-128"/>
                <a:cs typeface="Arial" charset="0"/>
              </a:rPr>
              <a:t> </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Priced at $32,780</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Target </a:t>
            </a:r>
            <a:r>
              <a:rPr lang="en-US" b="0" dirty="0">
                <a:ea typeface="MS PGothic" pitchFamily="34" charset="-128"/>
                <a:cs typeface="Arial" charset="0"/>
              </a:rPr>
              <a:t>markets:</a:t>
            </a:r>
          </a:p>
          <a:p>
            <a:pPr marL="742950" lvl="1" indent="-285750" algn="l" eaLnBrk="0" hangingPunct="0">
              <a:lnSpc>
                <a:spcPct val="100000"/>
              </a:lnSpc>
              <a:spcBef>
                <a:spcPts val="600"/>
              </a:spcBef>
              <a:buFont typeface="Arial" charset="0"/>
              <a:buChar char="–"/>
            </a:pPr>
            <a:r>
              <a:rPr lang="en-US" b="0" dirty="0">
                <a:ea typeface="MS PGothic" pitchFamily="34" charset="-128"/>
                <a:cs typeface="Arial" charset="0"/>
              </a:rPr>
              <a:t>Urban Commuters</a:t>
            </a:r>
          </a:p>
          <a:p>
            <a:pPr marL="742950" lvl="1" indent="-285750" algn="l" eaLnBrk="0" hangingPunct="0">
              <a:lnSpc>
                <a:spcPct val="100000"/>
              </a:lnSpc>
              <a:spcBef>
                <a:spcPts val="600"/>
              </a:spcBef>
              <a:buFont typeface="Arial" charset="0"/>
              <a:buChar char="–"/>
            </a:pPr>
            <a:r>
              <a:rPr lang="en-US" dirty="0" smtClean="0">
                <a:ea typeface="MS PGothic" pitchFamily="34" charset="-128"/>
                <a:cs typeface="Arial" charset="0"/>
              </a:rPr>
              <a:t>Eventually: all-purpose</a:t>
            </a:r>
            <a:endParaRPr lang="en-US" b="0" dirty="0">
              <a:ea typeface="MS PGothic" pitchFamily="34" charset="-128"/>
              <a:cs typeface="Arial" charset="0"/>
            </a:endParaRPr>
          </a:p>
          <a:p>
            <a:pPr marL="342900" indent="-342900" algn="l" eaLnBrk="0" hangingPunct="0">
              <a:lnSpc>
                <a:spcPct val="100000"/>
              </a:lnSpc>
              <a:spcBef>
                <a:spcPct val="0"/>
              </a:spcBef>
              <a:buFont typeface="Arial" charset="0"/>
              <a:buChar char="•"/>
            </a:pPr>
            <a:endParaRPr lang="en-US" sz="1600" b="0" dirty="0">
              <a:latin typeface="Arial" charset="0"/>
              <a:ea typeface="MS PGothic" pitchFamily="34" charset="-128"/>
              <a:cs typeface="Arial" charset="0"/>
            </a:endParaRPr>
          </a:p>
          <a:p>
            <a:pPr marL="342900" indent="-342900" algn="l" eaLnBrk="0" hangingPunct="0">
              <a:lnSpc>
                <a:spcPct val="100000"/>
              </a:lnSpc>
              <a:spcBef>
                <a:spcPct val="0"/>
              </a:spcBef>
              <a:buFont typeface="Wingdings" pitchFamily="2" charset="2"/>
              <a:buChar char="§"/>
            </a:pPr>
            <a:endParaRPr lang="en-US" sz="1400" dirty="0">
              <a:latin typeface="Arial" charset="0"/>
              <a:ea typeface="MS PGothic" pitchFamily="34" charset="-128"/>
              <a:cs typeface="Arial" charset="0"/>
            </a:endParaRPr>
          </a:p>
          <a:p>
            <a:pPr marL="342900" indent="-342900" algn="l" eaLnBrk="0" hangingPunct="0">
              <a:lnSpc>
                <a:spcPct val="100000"/>
              </a:lnSpc>
              <a:spcBef>
                <a:spcPct val="0"/>
              </a:spcBef>
            </a:pPr>
            <a:endParaRPr lang="en-US" sz="1200" b="0" dirty="0">
              <a:latin typeface="Arial" charset="0"/>
              <a:ea typeface="MS PGothic" pitchFamily="34" charset="-128"/>
              <a:cs typeface="Arial" charset="0"/>
            </a:endParaRPr>
          </a:p>
        </p:txBody>
      </p:sp>
      <p:sp>
        <p:nvSpPr>
          <p:cNvPr id="22" name="Rectangle 9"/>
          <p:cNvSpPr>
            <a:spLocks noChangeArrowheads="1"/>
          </p:cNvSpPr>
          <p:nvPr/>
        </p:nvSpPr>
        <p:spPr bwMode="auto">
          <a:xfrm>
            <a:off x="4648200" y="3581400"/>
            <a:ext cx="4038600" cy="3048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b="0" dirty="0">
                <a:ea typeface="MS PGothic" pitchFamily="34" charset="-128"/>
                <a:cs typeface="Arial" charset="0"/>
              </a:rPr>
              <a:t>Battery Electric plus ICE range extender</a:t>
            </a: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Range: 10-40 miles </a:t>
            </a:r>
            <a:r>
              <a:rPr lang="en-US" b="0" dirty="0">
                <a:ea typeface="MS PGothic" pitchFamily="34" charset="-128"/>
                <a:cs typeface="Arial" charset="0"/>
              </a:rPr>
              <a:t>all-electric, </a:t>
            </a:r>
            <a:r>
              <a:rPr lang="en-US" b="0" dirty="0" smtClean="0">
                <a:ea typeface="MS PGothic" pitchFamily="34" charset="-128"/>
                <a:cs typeface="Arial" charset="0"/>
              </a:rPr>
              <a:t>200-300 miles gas</a:t>
            </a: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Battery: 16 </a:t>
            </a:r>
            <a:r>
              <a:rPr lang="en-US" dirty="0" err="1" smtClean="0">
                <a:ea typeface="MS PGothic" pitchFamily="34" charset="-128"/>
                <a:cs typeface="Arial" charset="0"/>
              </a:rPr>
              <a:t>kwh</a:t>
            </a:r>
            <a:endParaRPr lang="en-US" b="0" dirty="0" smtClean="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Priced at $41,000</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Target </a:t>
            </a:r>
            <a:r>
              <a:rPr lang="en-US" b="0" dirty="0">
                <a:ea typeface="MS PGothic" pitchFamily="34" charset="-128"/>
                <a:cs typeface="Arial" charset="0"/>
              </a:rPr>
              <a:t>Market: all </a:t>
            </a:r>
            <a:r>
              <a:rPr lang="en-US" b="0" dirty="0" smtClean="0">
                <a:ea typeface="MS PGothic" pitchFamily="34" charset="-128"/>
                <a:cs typeface="Arial" charset="0"/>
              </a:rPr>
              <a:t>auto applications</a:t>
            </a:r>
            <a:endParaRPr lang="en-US" b="0" dirty="0">
              <a:ea typeface="MS PGothic" pitchFamily="34" charset="-128"/>
              <a:cs typeface="Arial" charset="0"/>
            </a:endParaRPr>
          </a:p>
        </p:txBody>
      </p:sp>
      <p:sp>
        <p:nvSpPr>
          <p:cNvPr id="24" name="TextBox 23"/>
          <p:cNvSpPr txBox="1"/>
          <p:nvPr/>
        </p:nvSpPr>
        <p:spPr>
          <a:xfrm>
            <a:off x="914400" y="3429000"/>
            <a:ext cx="27432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Nissan LEAF</a:t>
            </a:r>
            <a:endParaRPr lang="en-US" b="1" dirty="0">
              <a:solidFill>
                <a:schemeClr val="tx2">
                  <a:lumMod val="60000"/>
                  <a:lumOff val="40000"/>
                </a:schemeClr>
              </a:solidFill>
            </a:endParaRPr>
          </a:p>
        </p:txBody>
      </p:sp>
      <p:sp>
        <p:nvSpPr>
          <p:cNvPr id="18" name="Slide Number Placeholder 17"/>
          <p:cNvSpPr>
            <a:spLocks noGrp="1"/>
          </p:cNvSpPr>
          <p:nvPr>
            <p:ph type="sldNum" sz="quarter" idx="12"/>
          </p:nvPr>
        </p:nvSpPr>
        <p:spPr/>
        <p:txBody>
          <a:bodyPr/>
          <a:lstStyle/>
          <a:p>
            <a:pPr>
              <a:defRPr/>
            </a:pPr>
            <a:fld id="{A6AC673C-BF9B-452D-8C7E-A19040C8E6D8}" type="slidenum">
              <a:rPr lang="en-US" smtClean="0"/>
              <a:pPr>
                <a:defRPr/>
              </a:pPr>
              <a:t>5</a:t>
            </a:fld>
            <a:endParaRPr lang="en-US" dirty="0"/>
          </a:p>
        </p:txBody>
      </p:sp>
      <p:sp>
        <p:nvSpPr>
          <p:cNvPr id="28" name="Freeform 27"/>
          <p:cNvSpPr/>
          <p:nvPr/>
        </p:nvSpPr>
        <p:spPr>
          <a:xfrm flipH="1">
            <a:off x="3810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6" name="Group 34"/>
          <p:cNvGrpSpPr>
            <a:grpSpLocks/>
          </p:cNvGrpSpPr>
          <p:nvPr/>
        </p:nvGrpSpPr>
        <p:grpSpPr bwMode="auto">
          <a:xfrm>
            <a:off x="5334000" y="1524000"/>
            <a:ext cx="2667000" cy="1752600"/>
            <a:chOff x="648" y="2435"/>
            <a:chExt cx="1492" cy="979"/>
          </a:xfrm>
        </p:grpSpPr>
        <p:pic>
          <p:nvPicPr>
            <p:cNvPr id="29" name="Picture 35" descr="gm-volt-electric-car"/>
            <p:cNvPicPr>
              <a:picLocks noChangeAspect="1" noChangeArrowheads="1"/>
            </p:cNvPicPr>
            <p:nvPr/>
          </p:nvPicPr>
          <p:blipFill>
            <a:blip r:embed="rId5" cstate="print"/>
            <a:srcRect/>
            <a:stretch>
              <a:fillRect/>
            </a:stretch>
          </p:blipFill>
          <p:spPr bwMode="auto">
            <a:xfrm>
              <a:off x="648" y="2435"/>
              <a:ext cx="1492" cy="979"/>
            </a:xfrm>
            <a:prstGeom prst="rect">
              <a:avLst/>
            </a:prstGeom>
            <a:ln>
              <a:noFill/>
            </a:ln>
            <a:effectLst>
              <a:outerShdw blurRad="292100" dist="139700" dir="2700000" algn="tl" rotWithShape="0">
                <a:srgbClr val="333333">
                  <a:alpha val="65000"/>
                </a:srgbClr>
              </a:outerShdw>
            </a:effectLst>
          </p:spPr>
        </p:pic>
        <p:sp>
          <p:nvSpPr>
            <p:cNvPr id="30" name="Text Box 36"/>
            <p:cNvSpPr txBox="1">
              <a:spLocks noChangeArrowheads="1"/>
            </p:cNvSpPr>
            <p:nvPr/>
          </p:nvSpPr>
          <p:spPr bwMode="auto">
            <a:xfrm>
              <a:off x="726" y="2509"/>
              <a:ext cx="496" cy="153"/>
            </a:xfrm>
            <a:prstGeom prst="rect">
              <a:avLst/>
            </a:prstGeom>
            <a:noFill/>
            <a:ln w="9525" algn="ctr">
              <a:noFill/>
              <a:miter lim="800000"/>
              <a:headEnd/>
              <a:tailEnd/>
            </a:ln>
            <a:effectLst/>
          </p:spPr>
          <p:txBody>
            <a:bodyPr wrap="none">
              <a:spAutoFit/>
            </a:bodyPr>
            <a:lstStyle/>
            <a:p>
              <a:pPr algn="l">
                <a:lnSpc>
                  <a:spcPct val="100000"/>
                </a:lnSpc>
                <a:defRPr/>
              </a:pPr>
              <a:r>
                <a:rPr lang="en-US" sz="1200">
                  <a:solidFill>
                    <a:schemeClr val="bg1"/>
                  </a:solidFill>
                  <a:latin typeface="+mj-lt"/>
                  <a:cs typeface="Arial" pitchFamily="34" charset="0"/>
                </a:rPr>
                <a:t>Chevrolet</a:t>
              </a:r>
            </a:p>
          </p:txBody>
        </p:sp>
      </p:grpSp>
      <p:sp>
        <p:nvSpPr>
          <p:cNvPr id="31" name="TextBox 30"/>
          <p:cNvSpPr txBox="1"/>
          <p:nvPr/>
        </p:nvSpPr>
        <p:spPr>
          <a:xfrm>
            <a:off x="5486400" y="3429000"/>
            <a:ext cx="24384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Chevy Volt</a:t>
            </a:r>
            <a:endParaRPr lang="en-US"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flipH="1">
            <a:off x="3810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609600" y="420469"/>
            <a:ext cx="8839200" cy="646331"/>
          </a:xfrm>
          <a:prstGeom prst="rect">
            <a:avLst/>
          </a:prstGeom>
          <a:noFill/>
        </p:spPr>
        <p:txBody>
          <a:bodyPr wrap="square" rtlCol="0">
            <a:spAutoFit/>
          </a:bodyPr>
          <a:lstStyle/>
          <a:p>
            <a:pPr marL="342900" indent="-342900"/>
            <a:r>
              <a:rPr lang="en-US" sz="2000" b="1" dirty="0" smtClean="0">
                <a:solidFill>
                  <a:schemeClr val="accent1"/>
                </a:solidFill>
              </a:rPr>
              <a:t> </a:t>
            </a:r>
            <a:r>
              <a:rPr lang="en-US" sz="3600" b="1" dirty="0" smtClean="0">
                <a:solidFill>
                  <a:schemeClr val="tx2">
                    <a:lumMod val="60000"/>
                    <a:lumOff val="40000"/>
                  </a:schemeClr>
                </a:solidFill>
              </a:rPr>
              <a:t>Types</a:t>
            </a:r>
            <a:r>
              <a:rPr lang="en-US" sz="2000" b="1" dirty="0" smtClean="0">
                <a:solidFill>
                  <a:schemeClr val="accent1"/>
                </a:solidFill>
              </a:rPr>
              <a:t> </a:t>
            </a:r>
            <a:r>
              <a:rPr lang="en-US" sz="3600" b="1" dirty="0" smtClean="0">
                <a:solidFill>
                  <a:schemeClr val="tx2">
                    <a:lumMod val="60000"/>
                    <a:lumOff val="40000"/>
                  </a:schemeClr>
                </a:solidFill>
              </a:rPr>
              <a:t>of</a:t>
            </a:r>
            <a:r>
              <a:rPr lang="en-US" sz="2000" b="1" dirty="0" smtClean="0">
                <a:solidFill>
                  <a:schemeClr val="accent1"/>
                </a:solidFill>
              </a:rPr>
              <a:t> </a:t>
            </a:r>
            <a:r>
              <a:rPr lang="en-US" sz="3600" b="1" dirty="0" smtClean="0">
                <a:solidFill>
                  <a:schemeClr val="tx2">
                    <a:lumMod val="60000"/>
                    <a:lumOff val="40000"/>
                  </a:schemeClr>
                </a:solidFill>
              </a:rPr>
              <a:t>Electric</a:t>
            </a:r>
            <a:r>
              <a:rPr lang="en-US" sz="2000" b="1" dirty="0" smtClean="0">
                <a:solidFill>
                  <a:schemeClr val="accent1"/>
                </a:solidFill>
              </a:rPr>
              <a:t> </a:t>
            </a:r>
            <a:r>
              <a:rPr lang="en-US" sz="3600" b="1" dirty="0" smtClean="0">
                <a:solidFill>
                  <a:schemeClr val="tx2">
                    <a:lumMod val="60000"/>
                    <a:lumOff val="40000"/>
                  </a:schemeClr>
                </a:solidFill>
              </a:rPr>
              <a:t>Vehicles</a:t>
            </a:r>
            <a:endParaRPr lang="en-US" sz="3600" dirty="0">
              <a:solidFill>
                <a:schemeClr val="tx2">
                  <a:lumMod val="60000"/>
                  <a:lumOff val="40000"/>
                </a:schemeClr>
              </a:solidFill>
            </a:endParaRPr>
          </a:p>
        </p:txBody>
      </p:sp>
      <p:sp>
        <p:nvSpPr>
          <p:cNvPr id="6" name="Rectangle 9"/>
          <p:cNvSpPr>
            <a:spLocks noChangeArrowheads="1"/>
          </p:cNvSpPr>
          <p:nvPr/>
        </p:nvSpPr>
        <p:spPr bwMode="auto">
          <a:xfrm>
            <a:off x="4724400" y="3581400"/>
            <a:ext cx="4038600" cy="3048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All Electric</a:t>
            </a: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245 miles per charge</a:t>
            </a:r>
            <a:endParaRPr lang="en-US" b="0" dirty="0" smtClean="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Priced at $109,000</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Luxury, but Model “S” coming, priced at $50,000.</a:t>
            </a:r>
            <a:endParaRPr lang="en-US" b="0" dirty="0">
              <a:ea typeface="MS PGothic" pitchFamily="34" charset="-128"/>
              <a:cs typeface="Arial" charset="0"/>
            </a:endParaRPr>
          </a:p>
          <a:p>
            <a:pPr marL="342900" indent="-342900" algn="l" eaLnBrk="0" hangingPunct="0">
              <a:lnSpc>
                <a:spcPct val="100000"/>
              </a:lnSpc>
              <a:spcBef>
                <a:spcPct val="0"/>
              </a:spcBef>
              <a:buFont typeface="Wingdings" pitchFamily="2" charset="2"/>
              <a:buNone/>
            </a:pPr>
            <a:endParaRPr lang="en-US" sz="1400" dirty="0">
              <a:latin typeface="Arial" charset="0"/>
              <a:ea typeface="MS PGothic" pitchFamily="34" charset="-128"/>
              <a:cs typeface="Arial" charset="0"/>
            </a:endParaRPr>
          </a:p>
          <a:p>
            <a:pPr marL="342900" indent="-342900" algn="l" eaLnBrk="0" hangingPunct="0">
              <a:lnSpc>
                <a:spcPct val="100000"/>
              </a:lnSpc>
              <a:spcBef>
                <a:spcPct val="0"/>
              </a:spcBef>
              <a:buFont typeface="Wingdings" pitchFamily="2" charset="2"/>
              <a:buChar char="§"/>
            </a:pPr>
            <a:endParaRPr lang="en-US" sz="1200" dirty="0">
              <a:latin typeface="Arial" charset="0"/>
              <a:ea typeface="MS PGothic" pitchFamily="34" charset="-128"/>
              <a:cs typeface="Arial" charset="0"/>
            </a:endParaRPr>
          </a:p>
        </p:txBody>
      </p:sp>
      <p:sp>
        <p:nvSpPr>
          <p:cNvPr id="7" name="Rectangle 9"/>
          <p:cNvSpPr>
            <a:spLocks noChangeArrowheads="1"/>
          </p:cNvSpPr>
          <p:nvPr/>
        </p:nvSpPr>
        <p:spPr bwMode="auto">
          <a:xfrm>
            <a:off x="381000" y="3581400"/>
            <a:ext cx="3962400" cy="3048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Electric plus gas</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13 miles electric only</a:t>
            </a:r>
          </a:p>
          <a:p>
            <a:pPr marL="342900" indent="-342900" eaLnBrk="0" hangingPunct="0">
              <a:spcBef>
                <a:spcPts val="1200"/>
              </a:spcBef>
              <a:buFont typeface="Arial" charset="0"/>
              <a:buChar char="•"/>
            </a:pPr>
            <a:r>
              <a:rPr lang="en-US" dirty="0" smtClean="0">
                <a:ea typeface="MS PGothic" pitchFamily="34" charset="-128"/>
                <a:cs typeface="Arial" charset="0"/>
              </a:rPr>
              <a:t>Price TBD - Available in 2012</a:t>
            </a: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Target </a:t>
            </a:r>
            <a:r>
              <a:rPr lang="en-US" b="0" dirty="0">
                <a:ea typeface="MS PGothic" pitchFamily="34" charset="-128"/>
                <a:cs typeface="Arial" charset="0"/>
              </a:rPr>
              <a:t>Market: all </a:t>
            </a:r>
            <a:r>
              <a:rPr lang="en-US" b="0" dirty="0" smtClean="0">
                <a:ea typeface="MS PGothic" pitchFamily="34" charset="-128"/>
                <a:cs typeface="Arial" charset="0"/>
              </a:rPr>
              <a:t>auto applications</a:t>
            </a:r>
          </a:p>
          <a:p>
            <a:pPr marL="342900" indent="-342900" algn="l" eaLnBrk="0" hangingPunct="0">
              <a:lnSpc>
                <a:spcPct val="100000"/>
              </a:lnSpc>
              <a:spcBef>
                <a:spcPct val="0"/>
              </a:spcBef>
              <a:buFont typeface="Wingdings" pitchFamily="2" charset="2"/>
              <a:buNone/>
            </a:pPr>
            <a:endParaRPr lang="en-US" sz="1400" dirty="0">
              <a:latin typeface="Arial" charset="0"/>
              <a:ea typeface="MS PGothic" pitchFamily="34" charset="-128"/>
              <a:cs typeface="Arial" charset="0"/>
            </a:endParaRPr>
          </a:p>
          <a:p>
            <a:pPr marL="342900" indent="-342900" algn="l" eaLnBrk="0" hangingPunct="0">
              <a:lnSpc>
                <a:spcPct val="100000"/>
              </a:lnSpc>
              <a:spcBef>
                <a:spcPct val="0"/>
              </a:spcBef>
              <a:buFont typeface="Wingdings" pitchFamily="2" charset="2"/>
              <a:buChar char="§"/>
            </a:pPr>
            <a:endParaRPr lang="en-US" sz="1200" dirty="0">
              <a:latin typeface="Arial" charset="0"/>
              <a:ea typeface="MS PGothic" pitchFamily="34" charset="-128"/>
              <a:cs typeface="Arial" charset="0"/>
            </a:endParaRPr>
          </a:p>
        </p:txBody>
      </p:sp>
      <p:sp>
        <p:nvSpPr>
          <p:cNvPr id="11" name="TextBox 10"/>
          <p:cNvSpPr txBox="1"/>
          <p:nvPr/>
        </p:nvSpPr>
        <p:spPr>
          <a:xfrm>
            <a:off x="5562600" y="3429000"/>
            <a:ext cx="24384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Tesla Roadster</a:t>
            </a:r>
            <a:endParaRPr lang="en-US" b="1" dirty="0">
              <a:solidFill>
                <a:schemeClr val="tx2">
                  <a:lumMod val="60000"/>
                  <a:lumOff val="40000"/>
                </a:schemeClr>
              </a:solidFill>
            </a:endParaRPr>
          </a:p>
        </p:txBody>
      </p:sp>
      <p:pic>
        <p:nvPicPr>
          <p:cNvPr id="14" name="Picture 13" descr="phv-hero-1.jpg"/>
          <p:cNvPicPr>
            <a:picLocks noChangeAspect="1"/>
          </p:cNvPicPr>
          <p:nvPr/>
        </p:nvPicPr>
        <p:blipFill>
          <a:blip r:embed="rId3" cstate="print"/>
          <a:stretch>
            <a:fillRect/>
          </a:stretch>
        </p:blipFill>
        <p:spPr>
          <a:xfrm>
            <a:off x="838200" y="1519428"/>
            <a:ext cx="3209544" cy="1604772"/>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990600" y="3440668"/>
            <a:ext cx="28194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Toyota </a:t>
            </a:r>
            <a:r>
              <a:rPr lang="en-US" b="1" dirty="0" err="1" smtClean="0">
                <a:solidFill>
                  <a:schemeClr val="tx2">
                    <a:lumMod val="60000"/>
                    <a:lumOff val="40000"/>
                  </a:schemeClr>
                </a:solidFill>
              </a:rPr>
              <a:t>Prius</a:t>
            </a:r>
            <a:r>
              <a:rPr lang="en-US" b="1" dirty="0" smtClean="0">
                <a:solidFill>
                  <a:schemeClr val="tx2">
                    <a:lumMod val="60000"/>
                    <a:lumOff val="40000"/>
                  </a:schemeClr>
                </a:solidFill>
              </a:rPr>
              <a:t> Plug-in Hybrid</a:t>
            </a:r>
            <a:endParaRPr lang="en-US" b="1" dirty="0">
              <a:solidFill>
                <a:schemeClr val="tx2">
                  <a:lumMod val="60000"/>
                  <a:lumOff val="40000"/>
                </a:schemeClr>
              </a:solidFill>
            </a:endParaRPr>
          </a:p>
        </p:txBody>
      </p:sp>
      <p:pic>
        <p:nvPicPr>
          <p:cNvPr id="20" name="Picture 19" descr="Tesla_Roadster.jpg"/>
          <p:cNvPicPr>
            <a:picLocks noChangeAspect="1"/>
          </p:cNvPicPr>
          <p:nvPr/>
        </p:nvPicPr>
        <p:blipFill>
          <a:blip r:embed="rId4" cstate="print"/>
          <a:srcRect l="5882" t="11719" r="2942" b="6249"/>
          <a:stretch>
            <a:fillRect/>
          </a:stretch>
        </p:blipFill>
        <p:spPr>
          <a:xfrm>
            <a:off x="5410200" y="1440164"/>
            <a:ext cx="2598407" cy="17602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381000" y="3581400"/>
            <a:ext cx="4008438" cy="30797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b="0" dirty="0">
                <a:ea typeface="MS PGothic" pitchFamily="34" charset="-128"/>
                <a:cs typeface="Arial" charset="0"/>
              </a:rPr>
              <a:t>All Electric </a:t>
            </a:r>
            <a:endParaRPr lang="en-US" b="0" dirty="0" smtClean="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Range</a:t>
            </a:r>
            <a:r>
              <a:rPr lang="en-US" b="0" dirty="0">
                <a:ea typeface="MS PGothic" pitchFamily="34" charset="-128"/>
                <a:cs typeface="Arial" charset="0"/>
              </a:rPr>
              <a:t>: </a:t>
            </a:r>
            <a:r>
              <a:rPr lang="en-US" dirty="0" smtClean="0">
                <a:ea typeface="MS PGothic" pitchFamily="34" charset="-128"/>
                <a:cs typeface="Arial" charset="0"/>
              </a:rPr>
              <a:t> 45</a:t>
            </a:r>
            <a:r>
              <a:rPr lang="en-US" b="0" dirty="0" smtClean="0">
                <a:ea typeface="MS PGothic" pitchFamily="34" charset="-128"/>
                <a:cs typeface="Arial" charset="0"/>
              </a:rPr>
              <a:t>  - </a:t>
            </a:r>
            <a:r>
              <a:rPr lang="en-US" dirty="0" smtClean="0">
                <a:ea typeface="MS PGothic" pitchFamily="34" charset="-128"/>
                <a:cs typeface="Arial" charset="0"/>
              </a:rPr>
              <a:t>8</a:t>
            </a:r>
            <a:r>
              <a:rPr lang="en-US" b="0" dirty="0" smtClean="0">
                <a:ea typeface="MS PGothic" pitchFamily="34" charset="-128"/>
                <a:cs typeface="Arial" charset="0"/>
              </a:rPr>
              <a:t>5 miles,</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Priced at $30,000</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Target </a:t>
            </a:r>
            <a:r>
              <a:rPr lang="en-US" b="0" dirty="0">
                <a:ea typeface="MS PGothic" pitchFamily="34" charset="-128"/>
                <a:cs typeface="Arial" charset="0"/>
              </a:rPr>
              <a:t>markets:</a:t>
            </a:r>
          </a:p>
          <a:p>
            <a:pPr marL="742950" lvl="1" indent="-285750" algn="l" eaLnBrk="0" hangingPunct="0">
              <a:lnSpc>
                <a:spcPct val="100000"/>
              </a:lnSpc>
              <a:spcBef>
                <a:spcPts val="600"/>
              </a:spcBef>
              <a:buFont typeface="Arial" charset="0"/>
              <a:buChar char="–"/>
            </a:pPr>
            <a:r>
              <a:rPr lang="en-US" b="0" dirty="0">
                <a:ea typeface="MS PGothic" pitchFamily="34" charset="-128"/>
                <a:cs typeface="Arial" charset="0"/>
              </a:rPr>
              <a:t>Urban Commuters</a:t>
            </a:r>
          </a:p>
          <a:p>
            <a:pPr marL="742950" lvl="1" indent="-285750" algn="l" eaLnBrk="0" hangingPunct="0">
              <a:lnSpc>
                <a:spcPct val="100000"/>
              </a:lnSpc>
              <a:spcBef>
                <a:spcPts val="600"/>
              </a:spcBef>
              <a:buFont typeface="Arial" charset="0"/>
              <a:buChar char="–"/>
            </a:pPr>
            <a:r>
              <a:rPr lang="en-US" b="0" dirty="0">
                <a:ea typeface="MS PGothic" pitchFamily="34" charset="-128"/>
                <a:cs typeface="Arial" charset="0"/>
              </a:rPr>
              <a:t>Second Car in Every Home </a:t>
            </a:r>
            <a:endParaRPr lang="en-US" b="0" dirty="0" smtClean="0">
              <a:ea typeface="MS PGothic" pitchFamily="34" charset="-128"/>
              <a:cs typeface="Arial" charset="0"/>
            </a:endParaRPr>
          </a:p>
          <a:p>
            <a:pPr marL="342900" indent="-342900" algn="l" eaLnBrk="0" hangingPunct="0">
              <a:lnSpc>
                <a:spcPct val="100000"/>
              </a:lnSpc>
              <a:spcBef>
                <a:spcPct val="0"/>
              </a:spcBef>
              <a:buFont typeface="Arial" charset="0"/>
              <a:buChar char="•"/>
            </a:pPr>
            <a:endParaRPr lang="en-US" sz="1600" b="0" dirty="0">
              <a:latin typeface="Arial" charset="0"/>
              <a:ea typeface="MS PGothic" pitchFamily="34" charset="-128"/>
              <a:cs typeface="Arial" charset="0"/>
            </a:endParaRPr>
          </a:p>
          <a:p>
            <a:pPr marL="342900" indent="-342900" algn="l" eaLnBrk="0" hangingPunct="0">
              <a:lnSpc>
                <a:spcPct val="100000"/>
              </a:lnSpc>
              <a:spcBef>
                <a:spcPct val="0"/>
              </a:spcBef>
              <a:buFont typeface="Wingdings" pitchFamily="2" charset="2"/>
              <a:buChar char="§"/>
            </a:pPr>
            <a:endParaRPr lang="en-US" sz="1400" dirty="0">
              <a:latin typeface="Arial" charset="0"/>
              <a:ea typeface="MS PGothic" pitchFamily="34" charset="-128"/>
              <a:cs typeface="Arial" charset="0"/>
            </a:endParaRPr>
          </a:p>
          <a:p>
            <a:pPr marL="342900" indent="-342900" algn="l" eaLnBrk="0" hangingPunct="0">
              <a:lnSpc>
                <a:spcPct val="100000"/>
              </a:lnSpc>
              <a:spcBef>
                <a:spcPct val="0"/>
              </a:spcBef>
            </a:pPr>
            <a:endParaRPr lang="en-US" sz="1200" b="0" dirty="0">
              <a:latin typeface="Arial" charset="0"/>
              <a:ea typeface="MS PGothic" pitchFamily="34" charset="-128"/>
              <a:cs typeface="Arial" charset="0"/>
            </a:endParaRPr>
          </a:p>
        </p:txBody>
      </p:sp>
      <p:sp>
        <p:nvSpPr>
          <p:cNvPr id="6" name="Rectangle 8"/>
          <p:cNvSpPr>
            <a:spLocks noChangeArrowheads="1"/>
          </p:cNvSpPr>
          <p:nvPr/>
        </p:nvSpPr>
        <p:spPr bwMode="auto">
          <a:xfrm>
            <a:off x="4724400" y="3581400"/>
            <a:ext cx="4008438" cy="307975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tIns="274320"/>
          <a:lstStyle/>
          <a:p>
            <a:pPr marL="342900" indent="-342900" algn="l" eaLnBrk="0" hangingPunct="0">
              <a:lnSpc>
                <a:spcPct val="100000"/>
              </a:lnSpc>
              <a:spcBef>
                <a:spcPts val="1200"/>
              </a:spcBef>
              <a:buFont typeface="Arial" charset="0"/>
              <a:buChar char="•"/>
            </a:pPr>
            <a:r>
              <a:rPr lang="en-US" b="0" dirty="0">
                <a:ea typeface="MS PGothic" pitchFamily="34" charset="-128"/>
                <a:cs typeface="Arial" charset="0"/>
              </a:rPr>
              <a:t>All Electric </a:t>
            </a:r>
            <a:endParaRPr lang="en-US" b="0" dirty="0" smtClean="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Range</a:t>
            </a:r>
            <a:r>
              <a:rPr lang="en-US" dirty="0" smtClean="0">
                <a:ea typeface="MS PGothic" pitchFamily="34" charset="-128"/>
                <a:cs typeface="Arial" charset="0"/>
              </a:rPr>
              <a:t>: 50 - 80 miles</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dirty="0" smtClean="0">
                <a:ea typeface="MS PGothic" pitchFamily="34" charset="-128"/>
                <a:cs typeface="Arial" charset="0"/>
              </a:rPr>
              <a:t>Priced at $50,000</a:t>
            </a:r>
            <a:endParaRPr lang="en-US" b="0" dirty="0">
              <a:ea typeface="MS PGothic" pitchFamily="34" charset="-128"/>
              <a:cs typeface="Arial" charset="0"/>
            </a:endParaRPr>
          </a:p>
          <a:p>
            <a:pPr marL="342900" indent="-342900" algn="l" eaLnBrk="0" hangingPunct="0">
              <a:lnSpc>
                <a:spcPct val="100000"/>
              </a:lnSpc>
              <a:spcBef>
                <a:spcPts val="1200"/>
              </a:spcBef>
              <a:buFont typeface="Arial" charset="0"/>
              <a:buChar char="•"/>
            </a:pPr>
            <a:r>
              <a:rPr lang="en-US" b="0" dirty="0" smtClean="0">
                <a:ea typeface="MS PGothic" pitchFamily="34" charset="-128"/>
                <a:cs typeface="Arial" charset="0"/>
              </a:rPr>
              <a:t>Target </a:t>
            </a:r>
            <a:r>
              <a:rPr lang="en-US" b="0" dirty="0">
                <a:ea typeface="MS PGothic" pitchFamily="34" charset="-128"/>
                <a:cs typeface="Arial" charset="0"/>
              </a:rPr>
              <a:t>markets:</a:t>
            </a:r>
          </a:p>
          <a:p>
            <a:pPr marL="742950" lvl="1" indent="-285750" algn="l" eaLnBrk="0" hangingPunct="0">
              <a:lnSpc>
                <a:spcPct val="100000"/>
              </a:lnSpc>
              <a:spcBef>
                <a:spcPts val="600"/>
              </a:spcBef>
              <a:buFont typeface="Arial" charset="0"/>
              <a:buChar char="–"/>
            </a:pPr>
            <a:r>
              <a:rPr lang="en-US" dirty="0" smtClean="0">
                <a:ea typeface="MS PGothic" pitchFamily="34" charset="-128"/>
                <a:cs typeface="Arial" charset="0"/>
              </a:rPr>
              <a:t>Commercial uses for delivery or  passenger van</a:t>
            </a:r>
            <a:endParaRPr lang="en-US" sz="1400" dirty="0">
              <a:latin typeface="Arial" charset="0"/>
              <a:ea typeface="MS PGothic" pitchFamily="34" charset="-128"/>
              <a:cs typeface="Arial" charset="0"/>
            </a:endParaRPr>
          </a:p>
        </p:txBody>
      </p:sp>
      <p:sp>
        <p:nvSpPr>
          <p:cNvPr id="11" name="Freeform 10"/>
          <p:cNvSpPr/>
          <p:nvPr/>
        </p:nvSpPr>
        <p:spPr>
          <a:xfrm flipH="1">
            <a:off x="381000" y="457200"/>
            <a:ext cx="76200" cy="609600"/>
          </a:xfrm>
          <a:custGeom>
            <a:avLst/>
            <a:gdLst>
              <a:gd name="connsiteX0" fmla="*/ 0 w 87177"/>
              <a:gd name="connsiteY0" fmla="*/ 0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0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8754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8754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787390"/>
              <a:gd name="connsiteX1" fmla="*/ 87177 w 87177"/>
              <a:gd name="connsiteY1" fmla="*/ 0 h 1787390"/>
              <a:gd name="connsiteX2" fmla="*/ 87177 w 87177"/>
              <a:gd name="connsiteY2" fmla="*/ 1787390 h 1787390"/>
              <a:gd name="connsiteX3" fmla="*/ 0 w 87177"/>
              <a:gd name="connsiteY3" fmla="*/ 1787390 h 1787390"/>
              <a:gd name="connsiteX4" fmla="*/ 0 w 87177"/>
              <a:gd name="connsiteY4" fmla="*/ 24319 h 1787390"/>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24319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24319 h 1827338"/>
              <a:gd name="connsiteX0" fmla="*/ 0 w 87177"/>
              <a:gd name="connsiteY0" fmla="*/ 64267 h 1827338"/>
              <a:gd name="connsiteX1" fmla="*/ 87177 w 87177"/>
              <a:gd name="connsiteY1" fmla="*/ 0 h 1827338"/>
              <a:gd name="connsiteX2" fmla="*/ 87177 w 87177"/>
              <a:gd name="connsiteY2" fmla="*/ 1787390 h 1827338"/>
              <a:gd name="connsiteX3" fmla="*/ 0 w 87177"/>
              <a:gd name="connsiteY3" fmla="*/ 1827338 h 1827338"/>
              <a:gd name="connsiteX4" fmla="*/ 0 w 87177"/>
              <a:gd name="connsiteY4" fmla="*/ 64267 h 182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7" h="1827338">
                <a:moveTo>
                  <a:pt x="0" y="64267"/>
                </a:moveTo>
                <a:lnTo>
                  <a:pt x="87177" y="0"/>
                </a:lnTo>
                <a:lnTo>
                  <a:pt x="87177" y="1787390"/>
                </a:lnTo>
                <a:lnTo>
                  <a:pt x="0" y="1827338"/>
                </a:lnTo>
                <a:lnTo>
                  <a:pt x="0" y="64267"/>
                </a:lnTo>
                <a:close/>
              </a:path>
            </a:pathLst>
          </a:custGeom>
          <a:solidFill>
            <a:srgbClr val="4E84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p:cNvSpPr txBox="1"/>
          <p:nvPr/>
        </p:nvSpPr>
        <p:spPr>
          <a:xfrm>
            <a:off x="609600" y="420469"/>
            <a:ext cx="8839200" cy="646331"/>
          </a:xfrm>
          <a:prstGeom prst="rect">
            <a:avLst/>
          </a:prstGeom>
          <a:noFill/>
        </p:spPr>
        <p:txBody>
          <a:bodyPr wrap="square" rtlCol="0">
            <a:spAutoFit/>
          </a:bodyPr>
          <a:lstStyle/>
          <a:p>
            <a:pPr marL="342900" indent="-342900"/>
            <a:r>
              <a:rPr lang="en-US" sz="2000" b="1" dirty="0" smtClean="0">
                <a:solidFill>
                  <a:schemeClr val="accent1"/>
                </a:solidFill>
              </a:rPr>
              <a:t> </a:t>
            </a:r>
            <a:r>
              <a:rPr lang="en-US" sz="3600" b="1" dirty="0" smtClean="0">
                <a:solidFill>
                  <a:schemeClr val="tx2">
                    <a:lumMod val="60000"/>
                    <a:lumOff val="40000"/>
                  </a:schemeClr>
                </a:solidFill>
              </a:rPr>
              <a:t>Types</a:t>
            </a:r>
            <a:r>
              <a:rPr lang="en-US" sz="2000" b="1" dirty="0" smtClean="0">
                <a:solidFill>
                  <a:schemeClr val="accent1"/>
                </a:solidFill>
              </a:rPr>
              <a:t> </a:t>
            </a:r>
            <a:r>
              <a:rPr lang="en-US" sz="3600" b="1" dirty="0" smtClean="0">
                <a:solidFill>
                  <a:schemeClr val="tx2">
                    <a:lumMod val="60000"/>
                    <a:lumOff val="40000"/>
                  </a:schemeClr>
                </a:solidFill>
              </a:rPr>
              <a:t>of</a:t>
            </a:r>
            <a:r>
              <a:rPr lang="en-US" sz="2000" b="1" dirty="0" smtClean="0">
                <a:solidFill>
                  <a:schemeClr val="accent1"/>
                </a:solidFill>
              </a:rPr>
              <a:t> </a:t>
            </a:r>
            <a:r>
              <a:rPr lang="en-US" sz="3600" b="1" dirty="0" smtClean="0">
                <a:solidFill>
                  <a:schemeClr val="tx2">
                    <a:lumMod val="60000"/>
                    <a:lumOff val="40000"/>
                  </a:schemeClr>
                </a:solidFill>
              </a:rPr>
              <a:t>Electric</a:t>
            </a:r>
            <a:r>
              <a:rPr lang="en-US" sz="2000" b="1" dirty="0" smtClean="0">
                <a:solidFill>
                  <a:schemeClr val="accent1"/>
                </a:solidFill>
              </a:rPr>
              <a:t> </a:t>
            </a:r>
            <a:r>
              <a:rPr lang="en-US" sz="3600" b="1" dirty="0" smtClean="0">
                <a:solidFill>
                  <a:schemeClr val="tx2">
                    <a:lumMod val="60000"/>
                    <a:lumOff val="40000"/>
                  </a:schemeClr>
                </a:solidFill>
              </a:rPr>
              <a:t>Vehicles</a:t>
            </a:r>
            <a:endParaRPr lang="en-US" sz="3600" dirty="0">
              <a:solidFill>
                <a:schemeClr val="tx2">
                  <a:lumMod val="60000"/>
                  <a:lumOff val="40000"/>
                </a:schemeClr>
              </a:solidFill>
            </a:endParaRPr>
          </a:p>
        </p:txBody>
      </p:sp>
      <p:pic>
        <p:nvPicPr>
          <p:cNvPr id="14" name="Picture 13" descr="Mitsubishi-i-MiEV-electric-vehicle.jpg"/>
          <p:cNvPicPr>
            <a:picLocks noChangeAspect="1"/>
          </p:cNvPicPr>
          <p:nvPr/>
        </p:nvPicPr>
        <p:blipFill>
          <a:blip r:embed="rId3" cstate="print"/>
          <a:stretch>
            <a:fillRect/>
          </a:stretch>
        </p:blipFill>
        <p:spPr>
          <a:xfrm>
            <a:off x="939800" y="1549400"/>
            <a:ext cx="2794000" cy="1654048"/>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066800" y="3440668"/>
            <a:ext cx="25908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Mitsubishi </a:t>
            </a:r>
            <a:r>
              <a:rPr lang="en-US" b="1" dirty="0" err="1" smtClean="0">
                <a:solidFill>
                  <a:schemeClr val="tx2">
                    <a:lumMod val="60000"/>
                    <a:lumOff val="40000"/>
                  </a:schemeClr>
                </a:solidFill>
              </a:rPr>
              <a:t>i-MiEV</a:t>
            </a:r>
            <a:endParaRPr lang="en-US" b="1" dirty="0">
              <a:solidFill>
                <a:schemeClr val="tx2">
                  <a:lumMod val="60000"/>
                  <a:lumOff val="40000"/>
                </a:schemeClr>
              </a:solidFill>
            </a:endParaRPr>
          </a:p>
        </p:txBody>
      </p:sp>
      <p:pic>
        <p:nvPicPr>
          <p:cNvPr id="1026" name="Picture 2"/>
          <p:cNvPicPr>
            <a:picLocks noChangeAspect="1" noChangeArrowheads="1"/>
          </p:cNvPicPr>
          <p:nvPr/>
        </p:nvPicPr>
        <p:blipFill>
          <a:blip r:embed="rId4" cstate="print"/>
          <a:srcRect/>
          <a:stretch>
            <a:fillRect/>
          </a:stretch>
        </p:blipFill>
        <p:spPr bwMode="auto">
          <a:xfrm>
            <a:off x="5313045" y="1514475"/>
            <a:ext cx="2840355" cy="1685925"/>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5029200" y="3429000"/>
            <a:ext cx="3505200" cy="369332"/>
          </a:xfrm>
          <a:prstGeom prst="rect">
            <a:avLst/>
          </a:prstGeom>
          <a:solidFill>
            <a:schemeClr val="bg1"/>
          </a:solidFill>
        </p:spPr>
        <p:txBody>
          <a:bodyPr wrap="square" rtlCol="0">
            <a:spAutoFit/>
          </a:bodyPr>
          <a:lstStyle/>
          <a:p>
            <a:pPr algn="ctr"/>
            <a:r>
              <a:rPr lang="en-US" b="1" dirty="0" smtClean="0">
                <a:solidFill>
                  <a:schemeClr val="tx2">
                    <a:lumMod val="60000"/>
                    <a:lumOff val="40000"/>
                  </a:schemeClr>
                </a:solidFill>
              </a:rPr>
              <a:t>Ford Transit Connect Electric</a:t>
            </a:r>
            <a:endParaRPr lang="en-US" b="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762000"/>
            <a:ext cx="7924800" cy="584775"/>
          </a:xfrm>
          <a:prstGeom prst="rect">
            <a:avLst/>
          </a:prstGeom>
          <a:noFill/>
        </p:spPr>
        <p:txBody>
          <a:bodyPr wrap="square" rtlCol="0">
            <a:spAutoFit/>
          </a:bodyPr>
          <a:lstStyle/>
          <a:p>
            <a:pPr marL="342900" indent="-342900"/>
            <a:r>
              <a:rPr lang="en-US" sz="3200" b="1" dirty="0" smtClean="0">
                <a:solidFill>
                  <a:schemeClr val="tx2">
                    <a:lumMod val="60000"/>
                    <a:lumOff val="40000"/>
                  </a:schemeClr>
                </a:solidFill>
              </a:rPr>
              <a:t>Nissan LEAF Range and Vehicle Efficiency</a:t>
            </a:r>
            <a:endParaRPr lang="en-US" sz="3200" dirty="0">
              <a:solidFill>
                <a:schemeClr val="tx2">
                  <a:lumMod val="60000"/>
                  <a:lumOff val="40000"/>
                </a:schemeClr>
              </a:solidFill>
            </a:endParaRPr>
          </a:p>
        </p:txBody>
      </p:sp>
      <p:graphicFrame>
        <p:nvGraphicFramePr>
          <p:cNvPr id="18" name="Table Placeholder 6"/>
          <p:cNvGraphicFramePr>
            <a:graphicFrameLocks/>
          </p:cNvGraphicFramePr>
          <p:nvPr/>
        </p:nvGraphicFramePr>
        <p:xfrm>
          <a:off x="457200" y="1600200"/>
          <a:ext cx="8200200" cy="3845560"/>
        </p:xfrm>
        <a:graphic>
          <a:graphicData uri="http://schemas.openxmlformats.org/drawingml/2006/table">
            <a:tbl>
              <a:tblPr firstRow="1" bandRow="1">
                <a:tableStyleId>{5C22544A-7EE6-4342-B048-85BDC9FD1C3A}</a:tableStyleId>
              </a:tblPr>
              <a:tblGrid>
                <a:gridCol w="2466297"/>
                <a:gridCol w="1134835"/>
                <a:gridCol w="1576824"/>
                <a:gridCol w="1464067"/>
                <a:gridCol w="1558177"/>
              </a:tblGrid>
              <a:tr h="370840">
                <a:tc>
                  <a:txBody>
                    <a:bodyPr/>
                    <a:lstStyle/>
                    <a:p>
                      <a:r>
                        <a:rPr lang="en-US" dirty="0" smtClean="0"/>
                        <a:t>Speed and </a:t>
                      </a:r>
                    </a:p>
                    <a:p>
                      <a:r>
                        <a:rPr lang="en-US" dirty="0" smtClean="0"/>
                        <a:t>Driving</a:t>
                      </a:r>
                      <a:r>
                        <a:rPr lang="en-US" baseline="0" dirty="0" smtClean="0"/>
                        <a:t> Conditions</a:t>
                      </a:r>
                      <a:endParaRPr lang="en-US" dirty="0"/>
                    </a:p>
                  </a:txBody>
                  <a:tcPr/>
                </a:tc>
                <a:tc>
                  <a:txBody>
                    <a:bodyPr/>
                    <a:lstStyle/>
                    <a:p>
                      <a:r>
                        <a:rPr lang="en-US" dirty="0" smtClean="0"/>
                        <a:t>Outside Temp (F)</a:t>
                      </a:r>
                      <a:endParaRPr lang="en-US" dirty="0"/>
                    </a:p>
                  </a:txBody>
                  <a:tcPr/>
                </a:tc>
                <a:tc>
                  <a:txBody>
                    <a:bodyPr/>
                    <a:lstStyle/>
                    <a:p>
                      <a:r>
                        <a:rPr lang="en-US" dirty="0" smtClean="0"/>
                        <a:t>Accessories</a:t>
                      </a:r>
                      <a:endParaRPr lang="en-US" dirty="0"/>
                    </a:p>
                  </a:txBody>
                  <a:tcPr/>
                </a:tc>
                <a:tc>
                  <a:txBody>
                    <a:bodyPr/>
                    <a:lstStyle/>
                    <a:p>
                      <a:r>
                        <a:rPr lang="en-US" dirty="0" smtClean="0"/>
                        <a:t>Estimated Range (mi)</a:t>
                      </a:r>
                      <a:endParaRPr lang="en-US" dirty="0"/>
                    </a:p>
                  </a:txBody>
                  <a:tcPr/>
                </a:tc>
                <a:tc>
                  <a:txBody>
                    <a:bodyPr/>
                    <a:lstStyle/>
                    <a:p>
                      <a:r>
                        <a:rPr lang="en-US" dirty="0" smtClean="0"/>
                        <a:t>Vehicle</a:t>
                      </a:r>
                      <a:r>
                        <a:rPr lang="en-US" baseline="0" dirty="0" smtClean="0"/>
                        <a:t> Efficiency (mi/kWh)*</a:t>
                      </a:r>
                      <a:endParaRPr lang="en-US" dirty="0"/>
                    </a:p>
                  </a:txBody>
                  <a:tcPr/>
                </a:tc>
              </a:tr>
              <a:tr h="370840">
                <a:tc>
                  <a:txBody>
                    <a:bodyPr/>
                    <a:lstStyle/>
                    <a:p>
                      <a:r>
                        <a:rPr lang="en-US" dirty="0" smtClean="0"/>
                        <a:t>Cruising 38 mph</a:t>
                      </a:r>
                      <a:endParaRPr lang="en-US" dirty="0"/>
                    </a:p>
                  </a:txBody>
                  <a:tcPr/>
                </a:tc>
                <a:tc>
                  <a:txBody>
                    <a:bodyPr/>
                    <a:lstStyle/>
                    <a:p>
                      <a:r>
                        <a:rPr lang="en-US" dirty="0" smtClean="0"/>
                        <a:t>68</a:t>
                      </a:r>
                      <a:r>
                        <a:rPr lang="en-US" baseline="50000" dirty="0" smtClean="0"/>
                        <a:t>o</a:t>
                      </a:r>
                      <a:endParaRPr lang="en-US" baseline="50000" dirty="0"/>
                    </a:p>
                  </a:txBody>
                  <a:tcPr/>
                </a:tc>
                <a:tc>
                  <a:txBody>
                    <a:bodyPr/>
                    <a:lstStyle/>
                    <a:p>
                      <a:r>
                        <a:rPr lang="en-US" dirty="0" smtClean="0"/>
                        <a:t>None</a:t>
                      </a:r>
                      <a:endParaRPr lang="en-US" dirty="0"/>
                    </a:p>
                  </a:txBody>
                  <a:tcPr/>
                </a:tc>
                <a:tc>
                  <a:txBody>
                    <a:bodyPr/>
                    <a:lstStyle/>
                    <a:p>
                      <a:r>
                        <a:rPr lang="en-US" dirty="0" smtClean="0"/>
                        <a:t>138</a:t>
                      </a:r>
                      <a:endParaRPr lang="en-US" dirty="0"/>
                    </a:p>
                  </a:txBody>
                  <a:tcPr/>
                </a:tc>
                <a:tc>
                  <a:txBody>
                    <a:bodyPr/>
                    <a:lstStyle/>
                    <a:p>
                      <a:r>
                        <a:rPr lang="en-US" dirty="0" smtClean="0"/>
                        <a:t>5.75</a:t>
                      </a:r>
                      <a:endParaRPr lang="en-US" dirty="0"/>
                    </a:p>
                  </a:txBody>
                  <a:tcPr/>
                </a:tc>
              </a:tr>
              <a:tr h="370840">
                <a:tc>
                  <a:txBody>
                    <a:bodyPr/>
                    <a:lstStyle/>
                    <a:p>
                      <a:r>
                        <a:rPr lang="en-US" dirty="0" smtClean="0"/>
                        <a:t>Fairly</a:t>
                      </a:r>
                      <a:r>
                        <a:rPr lang="en-US" baseline="0" dirty="0" smtClean="0"/>
                        <a:t> steady </a:t>
                      </a:r>
                      <a:r>
                        <a:rPr lang="en-US" dirty="0" smtClean="0"/>
                        <a:t>24 mph City traffic </a:t>
                      </a:r>
                      <a:endParaRPr lang="en-US" dirty="0"/>
                    </a:p>
                  </a:txBody>
                  <a:tcPr/>
                </a:tc>
                <a:tc>
                  <a:txBody>
                    <a:bodyPr/>
                    <a:lstStyle/>
                    <a:p>
                      <a:r>
                        <a:rPr lang="en-US" dirty="0" smtClean="0"/>
                        <a:t>77</a:t>
                      </a:r>
                      <a:r>
                        <a:rPr lang="en-US" baseline="50000" dirty="0" smtClean="0"/>
                        <a:t>o</a:t>
                      </a:r>
                      <a:endParaRPr lang="en-US" dirty="0"/>
                    </a:p>
                  </a:txBody>
                  <a:tcPr/>
                </a:tc>
                <a:tc>
                  <a:txBody>
                    <a:bodyPr/>
                    <a:lstStyle/>
                    <a:p>
                      <a:r>
                        <a:rPr lang="en-US" dirty="0" smtClean="0"/>
                        <a:t>None</a:t>
                      </a:r>
                      <a:endParaRPr lang="en-US" dirty="0"/>
                    </a:p>
                  </a:txBody>
                  <a:tcPr/>
                </a:tc>
                <a:tc>
                  <a:txBody>
                    <a:bodyPr/>
                    <a:lstStyle/>
                    <a:p>
                      <a:r>
                        <a:rPr lang="en-US" dirty="0" smtClean="0"/>
                        <a:t>105</a:t>
                      </a:r>
                      <a:endParaRPr lang="en-US" dirty="0"/>
                    </a:p>
                  </a:txBody>
                  <a:tcPr/>
                </a:tc>
                <a:tc>
                  <a:txBody>
                    <a:bodyPr/>
                    <a:lstStyle/>
                    <a:p>
                      <a:r>
                        <a:rPr lang="en-US" dirty="0" smtClean="0"/>
                        <a:t>4.38</a:t>
                      </a:r>
                      <a:endParaRPr lang="en-US" dirty="0"/>
                    </a:p>
                  </a:txBody>
                  <a:tcPr/>
                </a:tc>
              </a:tr>
              <a:tr h="370840">
                <a:tc>
                  <a:txBody>
                    <a:bodyPr/>
                    <a:lstStyle/>
                    <a:p>
                      <a:r>
                        <a:rPr lang="en-US" dirty="0" smtClean="0"/>
                        <a:t>Steady</a:t>
                      </a:r>
                      <a:r>
                        <a:rPr lang="en-US" baseline="0" dirty="0" smtClean="0"/>
                        <a:t> </a:t>
                      </a:r>
                      <a:r>
                        <a:rPr lang="en-US" dirty="0" smtClean="0"/>
                        <a:t>55 mph </a:t>
                      </a:r>
                    </a:p>
                    <a:p>
                      <a:r>
                        <a:rPr lang="en-US" dirty="0" smtClean="0"/>
                        <a:t>Highway</a:t>
                      </a:r>
                      <a:endParaRPr lang="en-US" dirty="0"/>
                    </a:p>
                  </a:txBody>
                  <a:tcPr/>
                </a:tc>
                <a:tc>
                  <a:txBody>
                    <a:bodyPr/>
                    <a:lstStyle/>
                    <a:p>
                      <a:r>
                        <a:rPr lang="en-US" dirty="0" smtClean="0"/>
                        <a:t>95</a:t>
                      </a:r>
                      <a:r>
                        <a:rPr lang="en-US" baseline="50000" dirty="0" smtClean="0"/>
                        <a:t>o</a:t>
                      </a:r>
                      <a:endParaRPr lang="en-US" dirty="0"/>
                    </a:p>
                  </a:txBody>
                  <a:tcPr/>
                </a:tc>
                <a:tc>
                  <a:txBody>
                    <a:bodyPr/>
                    <a:lstStyle/>
                    <a:p>
                      <a:r>
                        <a:rPr lang="en-US" dirty="0" smtClean="0"/>
                        <a:t>A/C  on</a:t>
                      </a:r>
                      <a:endParaRPr lang="en-US" dirty="0"/>
                    </a:p>
                  </a:txBody>
                  <a:tcPr/>
                </a:tc>
                <a:tc>
                  <a:txBody>
                    <a:bodyPr/>
                    <a:lstStyle/>
                    <a:p>
                      <a:r>
                        <a:rPr lang="en-US" dirty="0" smtClean="0"/>
                        <a:t>70</a:t>
                      </a:r>
                      <a:endParaRPr lang="en-US" dirty="0"/>
                    </a:p>
                  </a:txBody>
                  <a:tcPr/>
                </a:tc>
                <a:tc>
                  <a:txBody>
                    <a:bodyPr/>
                    <a:lstStyle/>
                    <a:p>
                      <a:r>
                        <a:rPr lang="en-US" dirty="0" smtClean="0"/>
                        <a:t>2.91</a:t>
                      </a:r>
                      <a:endParaRPr lang="en-US" dirty="0"/>
                    </a:p>
                  </a:txBody>
                  <a:tcPr/>
                </a:tc>
              </a:tr>
              <a:tr h="370840">
                <a:tc>
                  <a:txBody>
                    <a:bodyPr/>
                    <a:lstStyle/>
                    <a:p>
                      <a:r>
                        <a:rPr lang="en-US" dirty="0" smtClean="0"/>
                        <a:t>Crawling 15 mph </a:t>
                      </a:r>
                    </a:p>
                    <a:p>
                      <a:r>
                        <a:rPr lang="en-US" dirty="0" smtClean="0"/>
                        <a:t>Stop-and-go</a:t>
                      </a:r>
                      <a:endParaRPr lang="en-US" dirty="0"/>
                    </a:p>
                  </a:txBody>
                  <a:tcPr/>
                </a:tc>
                <a:tc>
                  <a:txBody>
                    <a:bodyPr/>
                    <a:lstStyle/>
                    <a:p>
                      <a:r>
                        <a:rPr lang="en-US" dirty="0" smtClean="0"/>
                        <a:t>14</a:t>
                      </a:r>
                      <a:r>
                        <a:rPr lang="en-US" baseline="50000" dirty="0" smtClean="0"/>
                        <a:t>o</a:t>
                      </a:r>
                      <a:endParaRPr lang="en-US" dirty="0"/>
                    </a:p>
                  </a:txBody>
                  <a:tcPr/>
                </a:tc>
                <a:tc>
                  <a:txBody>
                    <a:bodyPr/>
                    <a:lstStyle/>
                    <a:p>
                      <a:r>
                        <a:rPr lang="en-US" dirty="0" smtClean="0"/>
                        <a:t>Heater  on</a:t>
                      </a:r>
                      <a:endParaRPr lang="en-US" dirty="0"/>
                    </a:p>
                  </a:txBody>
                  <a:tcPr/>
                </a:tc>
                <a:tc>
                  <a:txBody>
                    <a:bodyPr/>
                    <a:lstStyle/>
                    <a:p>
                      <a:r>
                        <a:rPr lang="en-US" dirty="0" smtClean="0"/>
                        <a:t>62</a:t>
                      </a:r>
                      <a:endParaRPr lang="en-US" dirty="0"/>
                    </a:p>
                  </a:txBody>
                  <a:tcPr/>
                </a:tc>
                <a:tc>
                  <a:txBody>
                    <a:bodyPr/>
                    <a:lstStyle/>
                    <a:p>
                      <a:r>
                        <a:rPr lang="en-US" dirty="0" smtClean="0"/>
                        <a:t>2.60</a:t>
                      </a:r>
                      <a:endParaRPr lang="en-US" dirty="0"/>
                    </a:p>
                  </a:txBody>
                  <a:tcPr/>
                </a:tc>
              </a:tr>
              <a:tr h="370840">
                <a:tc>
                  <a:txBody>
                    <a:bodyPr/>
                    <a:lstStyle/>
                    <a:p>
                      <a:r>
                        <a:rPr lang="en-US" dirty="0" smtClean="0"/>
                        <a:t>Average 6</a:t>
                      </a:r>
                      <a:r>
                        <a:rPr lang="en-US" baseline="0" dirty="0" smtClean="0"/>
                        <a:t> mph</a:t>
                      </a:r>
                    </a:p>
                    <a:p>
                      <a:r>
                        <a:rPr lang="en-US" baseline="0" dirty="0" smtClean="0"/>
                        <a:t>Heavy stop-and-go </a:t>
                      </a:r>
                      <a:endParaRPr lang="en-US" dirty="0"/>
                    </a:p>
                  </a:txBody>
                  <a:tcPr/>
                </a:tc>
                <a:tc>
                  <a:txBody>
                    <a:bodyPr/>
                    <a:lstStyle/>
                    <a:p>
                      <a:r>
                        <a:rPr lang="en-US" dirty="0" smtClean="0"/>
                        <a:t>86</a:t>
                      </a:r>
                      <a:r>
                        <a:rPr lang="en-US" baseline="50000" dirty="0" smtClean="0"/>
                        <a:t>o</a:t>
                      </a:r>
                      <a:endParaRPr lang="en-US" dirty="0"/>
                    </a:p>
                  </a:txBody>
                  <a:tcPr/>
                </a:tc>
                <a:tc>
                  <a:txBody>
                    <a:bodyPr/>
                    <a:lstStyle/>
                    <a:p>
                      <a:r>
                        <a:rPr lang="en-US" dirty="0" smtClean="0"/>
                        <a:t>A/C  on</a:t>
                      </a:r>
                      <a:endParaRPr lang="en-US" dirty="0"/>
                    </a:p>
                  </a:txBody>
                  <a:tcPr/>
                </a:tc>
                <a:tc>
                  <a:txBody>
                    <a:bodyPr/>
                    <a:lstStyle/>
                    <a:p>
                      <a:r>
                        <a:rPr lang="en-US" dirty="0" smtClean="0"/>
                        <a:t>47</a:t>
                      </a:r>
                      <a:endParaRPr lang="en-US" dirty="0"/>
                    </a:p>
                  </a:txBody>
                  <a:tcPr/>
                </a:tc>
                <a:tc>
                  <a:txBody>
                    <a:bodyPr/>
                    <a:lstStyle/>
                    <a:p>
                      <a:r>
                        <a:rPr lang="en-US" dirty="0" smtClean="0"/>
                        <a:t>1.96</a:t>
                      </a:r>
                      <a:endParaRPr lang="en-US" dirty="0"/>
                    </a:p>
                  </a:txBody>
                  <a:tcPr/>
                </a:tc>
              </a:tr>
            </a:tbl>
          </a:graphicData>
        </a:graphic>
      </p:graphicFrame>
      <p:sp>
        <p:nvSpPr>
          <p:cNvPr id="23" name="Rectangle 22"/>
          <p:cNvSpPr/>
          <p:nvPr/>
        </p:nvSpPr>
        <p:spPr>
          <a:xfrm>
            <a:off x="381000" y="5486400"/>
            <a:ext cx="8534400" cy="430887"/>
          </a:xfrm>
          <a:prstGeom prst="rect">
            <a:avLst/>
          </a:prstGeom>
        </p:spPr>
        <p:txBody>
          <a:bodyPr wrap="square">
            <a:spAutoFit/>
          </a:bodyPr>
          <a:lstStyle/>
          <a:p>
            <a:r>
              <a:rPr lang="en-US" sz="1100" dirty="0" smtClean="0"/>
              <a:t>Nissan LEAF has a 24 kWh battery Source: “Nissan Agrees - EV Mileage Will Vary; Leaf Tests Show 91-Mile Variation.” </a:t>
            </a:r>
          </a:p>
          <a:p>
            <a:r>
              <a:rPr lang="en-US" sz="1100" dirty="0" smtClean="0"/>
              <a:t>Green Car Advisor – edmunds.com. 6-15-10.</a:t>
            </a:r>
            <a:endParaRPr lang="en-US" sz="1100" dirty="0"/>
          </a:p>
        </p:txBody>
      </p:sp>
      <p:sp>
        <p:nvSpPr>
          <p:cNvPr id="7" name="Slide Number Placeholder 6"/>
          <p:cNvSpPr>
            <a:spLocks noGrp="1"/>
          </p:cNvSpPr>
          <p:nvPr>
            <p:ph type="sldNum" sz="quarter" idx="12"/>
          </p:nvPr>
        </p:nvSpPr>
        <p:spPr/>
        <p:txBody>
          <a:bodyPr/>
          <a:lstStyle/>
          <a:p>
            <a:pPr>
              <a:defRPr/>
            </a:pPr>
            <a:fld id="{A6AC673C-BF9B-452D-8C7E-A19040C8E6D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6AC673C-BF9B-452D-8C7E-A19040C8E6D8}" type="slidenum">
              <a:rPr lang="en-US" smtClean="0"/>
              <a:pPr>
                <a:defRPr/>
              </a:pPr>
              <a:t>9</a:t>
            </a:fld>
            <a:endParaRPr lang="en-US" dirty="0"/>
          </a:p>
        </p:txBody>
      </p:sp>
      <p:graphicFrame>
        <p:nvGraphicFramePr>
          <p:cNvPr id="3" name="Table 2"/>
          <p:cNvGraphicFramePr>
            <a:graphicFrameLocks noGrp="1"/>
          </p:cNvGraphicFramePr>
          <p:nvPr/>
        </p:nvGraphicFramePr>
        <p:xfrm>
          <a:off x="762000" y="1143000"/>
          <a:ext cx="6248400" cy="5184140"/>
        </p:xfrm>
        <a:graphic>
          <a:graphicData uri="http://schemas.openxmlformats.org/drawingml/2006/table">
            <a:tbl>
              <a:tblPr firstRow="1" bandRow="1">
                <a:tableStyleId>{5C22544A-7EE6-4342-B048-85BDC9FD1C3A}</a:tableStyleId>
              </a:tblPr>
              <a:tblGrid>
                <a:gridCol w="2057400"/>
                <a:gridCol w="1447800"/>
                <a:gridCol w="1371600"/>
                <a:gridCol w="1371600"/>
              </a:tblGrid>
              <a:tr h="447040">
                <a:tc>
                  <a:txBody>
                    <a:bodyPr/>
                    <a:lstStyle/>
                    <a:p>
                      <a:pPr algn="l" fontAlgn="b"/>
                      <a:endParaRPr lang="en-US" sz="1600" b="1" i="0" u="none" strike="noStrike" dirty="0">
                        <a:solidFill>
                          <a:srgbClr val="000000"/>
                        </a:solidFill>
                        <a:latin typeface="Calibri"/>
                      </a:endParaRPr>
                    </a:p>
                  </a:txBody>
                  <a:tcPr marL="7620" marR="7620" marT="7620" marB="0" anchor="b"/>
                </a:tc>
                <a:tc>
                  <a:txBody>
                    <a:bodyPr/>
                    <a:lstStyle/>
                    <a:p>
                      <a:pPr algn="ctr" fontAlgn="b"/>
                      <a:r>
                        <a:rPr lang="en-US" sz="1600" b="1" i="0" u="none" strike="noStrike" dirty="0">
                          <a:solidFill>
                            <a:schemeClr val="bg1"/>
                          </a:solidFill>
                          <a:latin typeface="Calibri"/>
                        </a:rPr>
                        <a:t>Chevy Impala</a:t>
                      </a:r>
                    </a:p>
                  </a:txBody>
                  <a:tcPr marL="7620" marR="7620" marT="7620" marB="0" anchor="b"/>
                </a:tc>
                <a:tc>
                  <a:txBody>
                    <a:bodyPr/>
                    <a:lstStyle/>
                    <a:p>
                      <a:pPr algn="ctr" fontAlgn="b"/>
                      <a:r>
                        <a:rPr lang="en-US" sz="1600" b="1" i="0" u="none" strike="noStrike" dirty="0">
                          <a:solidFill>
                            <a:schemeClr val="bg1"/>
                          </a:solidFill>
                          <a:latin typeface="Calibri"/>
                        </a:rPr>
                        <a:t>Nissan Leaf</a:t>
                      </a:r>
                    </a:p>
                  </a:txBody>
                  <a:tcPr marL="7620" marR="7620" marT="7620" marB="0" anchor="b"/>
                </a:tc>
                <a:tc>
                  <a:txBody>
                    <a:bodyPr/>
                    <a:lstStyle/>
                    <a:p>
                      <a:pPr algn="ctr" fontAlgn="b"/>
                      <a:r>
                        <a:rPr lang="en-US" sz="1600" b="1" i="0" u="none" strike="noStrike" dirty="0">
                          <a:solidFill>
                            <a:schemeClr val="bg1"/>
                          </a:solidFill>
                          <a:latin typeface="Calibri"/>
                        </a:rPr>
                        <a:t>Chevy Volt</a:t>
                      </a:r>
                    </a:p>
                  </a:txBody>
                  <a:tcPr marL="7620" marR="7620" marT="7620" marB="0" anchor="b"/>
                </a:tc>
              </a:tr>
              <a:tr h="238760">
                <a:tc>
                  <a:txBody>
                    <a:bodyPr/>
                    <a:lstStyle/>
                    <a:p>
                      <a:pPr algn="l" fontAlgn="b"/>
                      <a:r>
                        <a:rPr lang="en-US" sz="1400" b="0" i="0" u="none" strike="noStrike">
                          <a:solidFill>
                            <a:srgbClr val="000000"/>
                          </a:solidFill>
                          <a:latin typeface="Calibri"/>
                        </a:rPr>
                        <a:t>Purchase Price</a:t>
                      </a: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$22,000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$32,000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41,000 </a:t>
                      </a:r>
                    </a:p>
                  </a:txBody>
                  <a:tcPr marL="7620" marR="7620" marT="7620" marB="0" anchor="b"/>
                </a:tc>
              </a:tr>
              <a:tr h="228600">
                <a:tc>
                  <a:txBody>
                    <a:bodyPr/>
                    <a:lstStyle/>
                    <a:p>
                      <a:pPr algn="l" fontAlgn="b"/>
                      <a:r>
                        <a:rPr lang="en-US" sz="1400" b="1" i="0" u="none" strike="noStrike">
                          <a:solidFill>
                            <a:schemeClr val="accent2">
                              <a:lumMod val="75000"/>
                            </a:schemeClr>
                          </a:solidFill>
                          <a:latin typeface="Calibri"/>
                        </a:rPr>
                        <a:t>Federal Tax incentive</a:t>
                      </a:r>
                    </a:p>
                  </a:txBody>
                  <a:tcPr marL="7620" marR="7620" marT="7620" marB="0" anchor="b"/>
                </a:tc>
                <a:tc>
                  <a:txBody>
                    <a:bodyPr/>
                    <a:lstStyle/>
                    <a:p>
                      <a:pPr algn="ctr" fontAlgn="b"/>
                      <a:r>
                        <a:rPr lang="en-US" sz="1400" b="1" i="0" u="none" strike="noStrike" dirty="0">
                          <a:solidFill>
                            <a:schemeClr val="accent2">
                              <a:lumMod val="75000"/>
                            </a:schemeClr>
                          </a:solidFill>
                          <a:latin typeface="Calibri"/>
                        </a:rPr>
                        <a:t> </a:t>
                      </a:r>
                    </a:p>
                  </a:txBody>
                  <a:tcPr marL="7620" marR="7620" marT="7620" marB="0" anchor="b"/>
                </a:tc>
                <a:tc>
                  <a:txBody>
                    <a:bodyPr/>
                    <a:lstStyle/>
                    <a:p>
                      <a:pPr algn="ctr" fontAlgn="b"/>
                      <a:r>
                        <a:rPr lang="en-US" sz="1400" b="1" i="0" u="none" strike="noStrike" dirty="0">
                          <a:solidFill>
                            <a:schemeClr val="accent2">
                              <a:lumMod val="75000"/>
                            </a:schemeClr>
                          </a:solidFill>
                          <a:latin typeface="Calibri"/>
                        </a:rPr>
                        <a:t> </a:t>
                      </a:r>
                      <a:r>
                        <a:rPr lang="en-US" sz="1400" b="1" i="0" u="none" strike="noStrike" dirty="0" smtClean="0">
                          <a:solidFill>
                            <a:schemeClr val="accent2">
                              <a:lumMod val="75000"/>
                            </a:schemeClr>
                          </a:solidFill>
                          <a:latin typeface="Calibri"/>
                        </a:rPr>
                        <a:t>$7,500 </a:t>
                      </a:r>
                      <a:endParaRPr lang="en-US" sz="1400" b="1" i="0" u="none" strike="noStrike" dirty="0">
                        <a:solidFill>
                          <a:schemeClr val="accent2">
                            <a:lumMod val="75000"/>
                          </a:schemeClr>
                        </a:solidFill>
                        <a:latin typeface="Calibri"/>
                      </a:endParaRPr>
                    </a:p>
                  </a:txBody>
                  <a:tcPr marL="7620" marR="7620" marT="7620" marB="0" anchor="b"/>
                </a:tc>
                <a:tc>
                  <a:txBody>
                    <a:bodyPr/>
                    <a:lstStyle/>
                    <a:p>
                      <a:pPr algn="ctr" fontAlgn="b"/>
                      <a:r>
                        <a:rPr lang="en-US" sz="1400" b="1" i="0" u="none" strike="noStrike" dirty="0">
                          <a:solidFill>
                            <a:schemeClr val="accent2">
                              <a:lumMod val="75000"/>
                            </a:schemeClr>
                          </a:solidFill>
                          <a:latin typeface="Calibri"/>
                        </a:rPr>
                        <a:t> $ </a:t>
                      </a:r>
                      <a:r>
                        <a:rPr lang="en-US" sz="1400" b="1" i="0" u="none" strike="noStrike" dirty="0" smtClean="0">
                          <a:solidFill>
                            <a:schemeClr val="accent2">
                              <a:lumMod val="75000"/>
                            </a:schemeClr>
                          </a:solidFill>
                          <a:latin typeface="Calibri"/>
                        </a:rPr>
                        <a:t>7,500 </a:t>
                      </a:r>
                      <a:endParaRPr lang="en-US" sz="1400" b="1" i="0" u="none" strike="noStrike" dirty="0">
                        <a:solidFill>
                          <a:schemeClr val="accent2">
                            <a:lumMod val="75000"/>
                          </a:schemeClr>
                        </a:solidFill>
                        <a:latin typeface="Calibri"/>
                      </a:endParaRPr>
                    </a:p>
                  </a:txBody>
                  <a:tcPr marL="7620" marR="7620" marT="7620" marB="0" anchor="b"/>
                </a:tc>
              </a:tr>
              <a:tr h="228600">
                <a:tc>
                  <a:txBody>
                    <a:bodyPr/>
                    <a:lstStyle/>
                    <a:p>
                      <a:pPr algn="l" fontAlgn="b"/>
                      <a:r>
                        <a:rPr lang="en-US" sz="1400" b="0" i="0" u="none" strike="noStrike">
                          <a:solidFill>
                            <a:srgbClr val="000000"/>
                          </a:solidFill>
                          <a:latin typeface="Calibri"/>
                        </a:rPr>
                        <a:t>Sales proceeds</a:t>
                      </a: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$6,500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$10,000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12,500 </a:t>
                      </a:r>
                      <a:endParaRPr lang="en-US" sz="1400" b="0" i="0" u="none" strike="noStrike" dirty="0">
                        <a:solidFill>
                          <a:srgbClr val="000000"/>
                        </a:solidFill>
                        <a:latin typeface="Calibri"/>
                      </a:endParaRPr>
                    </a:p>
                  </a:txBody>
                  <a:tcPr marL="7620" marR="7620" marT="7620" marB="0" anchor="b"/>
                </a:tc>
              </a:tr>
              <a:tr h="228600">
                <a:tc>
                  <a:txBody>
                    <a:bodyPr/>
                    <a:lstStyle/>
                    <a:p>
                      <a:pPr algn="l" fontAlgn="b"/>
                      <a:r>
                        <a:rPr lang="en-US" sz="1400" b="1" i="0" u="none" strike="noStrike" dirty="0">
                          <a:solidFill>
                            <a:srgbClr val="000000"/>
                          </a:solidFill>
                          <a:latin typeface="Calibri"/>
                        </a:rPr>
                        <a:t>Net </a:t>
                      </a:r>
                      <a:r>
                        <a:rPr lang="en-US" sz="1400" b="1" i="0" u="none" strike="noStrike" dirty="0" smtClean="0">
                          <a:solidFill>
                            <a:srgbClr val="000000"/>
                          </a:solidFill>
                          <a:latin typeface="Calibri"/>
                        </a:rPr>
                        <a:t>Cost (4 years)</a:t>
                      </a:r>
                    </a:p>
                  </a:txBody>
                  <a:tcPr marL="7620" marR="7620" marT="7620" marB="0" anchor="b"/>
                </a:tc>
                <a:tc>
                  <a:txBody>
                    <a:bodyPr/>
                    <a:lstStyle/>
                    <a:p>
                      <a:pPr algn="ctr"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$15,500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$14,500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21,000 </a:t>
                      </a:r>
                    </a:p>
                  </a:txBody>
                  <a:tcPr marL="7620" marR="7620" marT="7620" marB="0" anchor="b"/>
                </a:tc>
              </a:tr>
              <a:tr h="228600">
                <a:tc>
                  <a:txBody>
                    <a:bodyPr/>
                    <a:lstStyle/>
                    <a:p>
                      <a:pPr algn="l" fontAlgn="b"/>
                      <a:r>
                        <a:rPr lang="en-US" sz="1400" b="0" i="0" u="none" strike="noStrike" dirty="0" smtClean="0">
                          <a:solidFill>
                            <a:srgbClr val="000000"/>
                          </a:solidFill>
                          <a:latin typeface="Calibri"/>
                        </a:rPr>
                        <a:t>Car</a:t>
                      </a:r>
                      <a:r>
                        <a:rPr lang="en-US" sz="1400" b="0" i="0" u="none" strike="noStrike" baseline="0" dirty="0" smtClean="0">
                          <a:solidFill>
                            <a:srgbClr val="000000"/>
                          </a:solidFill>
                          <a:latin typeface="Calibri"/>
                        </a:rPr>
                        <a:t> Charger</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a:t>
                      </a: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$1,000</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smtClean="0">
                          <a:solidFill>
                            <a:srgbClr val="000000"/>
                          </a:solidFill>
                          <a:latin typeface="Calibri"/>
                        </a:rPr>
                        <a:t>$1,000</a:t>
                      </a:r>
                      <a:r>
                        <a:rPr lang="en-US" sz="1400" b="0" i="0" u="none" strike="noStrike" dirty="0">
                          <a:solidFill>
                            <a:srgbClr val="000000"/>
                          </a:solidFill>
                          <a:latin typeface="Calibri"/>
                        </a:rPr>
                        <a:t> </a:t>
                      </a:r>
                    </a:p>
                  </a:txBody>
                  <a:tcPr marL="7620" marR="7620" marT="7620" marB="0" anchor="b"/>
                </a:tc>
              </a:tr>
              <a:tr h="228600">
                <a:tc>
                  <a:txBody>
                    <a:bodyPr/>
                    <a:lstStyle/>
                    <a:p>
                      <a:pPr algn="l" fontAlgn="b"/>
                      <a:r>
                        <a:rPr lang="en-US" sz="1400" b="0" i="0" u="none" strike="noStrike" dirty="0">
                          <a:solidFill>
                            <a:srgbClr val="000000"/>
                          </a:solidFill>
                          <a:latin typeface="Calibri"/>
                        </a:rPr>
                        <a:t>Maintenance ($500/year)</a:t>
                      </a: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2,000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2,000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2,000 </a:t>
                      </a:r>
                    </a:p>
                  </a:txBody>
                  <a:tcPr marL="7620" marR="7620" marT="7620" marB="0" anchor="b"/>
                </a:tc>
              </a:tr>
              <a:tr h="228600">
                <a:tc>
                  <a:txBody>
                    <a:bodyPr/>
                    <a:lstStyle/>
                    <a:p>
                      <a:pPr algn="l" fontAlgn="b"/>
                      <a:r>
                        <a:rPr lang="en-US" sz="1400" b="0" i="0" u="none" strike="noStrike" dirty="0">
                          <a:solidFill>
                            <a:srgbClr val="000000"/>
                          </a:solidFill>
                          <a:latin typeface="Calibri"/>
                        </a:rPr>
                        <a:t>Fuel for 4 </a:t>
                      </a:r>
                      <a:r>
                        <a:rPr lang="en-US" sz="1400" b="0" i="0" u="none" strike="noStrike" dirty="0" smtClean="0">
                          <a:solidFill>
                            <a:srgbClr val="000000"/>
                          </a:solidFill>
                          <a:latin typeface="Calibri"/>
                        </a:rPr>
                        <a:t>years </a:t>
                      </a:r>
                      <a:r>
                        <a:rPr lang="en-US" sz="1400" b="0" i="0" u="none" strike="noStrike" dirty="0">
                          <a:solidFill>
                            <a:srgbClr val="000000"/>
                          </a:solidFill>
                          <a:latin typeface="Calibri"/>
                        </a:rPr>
                        <a:t>- gasoline</a:t>
                      </a: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12,000 </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   </a:t>
                      </a: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4,140 </a:t>
                      </a:r>
                    </a:p>
                  </a:txBody>
                  <a:tcPr marL="7620" marR="7620" marT="7620" marB="0" anchor="b"/>
                </a:tc>
              </a:tr>
              <a:tr h="228600">
                <a:tc>
                  <a:txBody>
                    <a:bodyPr/>
                    <a:lstStyle/>
                    <a:p>
                      <a:pPr algn="l" fontAlgn="b"/>
                      <a:r>
                        <a:rPr lang="en-US" sz="1400" b="0" i="0" u="none" strike="noStrike" dirty="0">
                          <a:solidFill>
                            <a:srgbClr val="000000"/>
                          </a:solidFill>
                          <a:latin typeface="Calibri"/>
                        </a:rPr>
                        <a:t>Fuel for 4 years - </a:t>
                      </a:r>
                      <a:r>
                        <a:rPr lang="en-US" sz="1400" b="0" i="0" u="none" strike="noStrike" dirty="0" smtClean="0">
                          <a:solidFill>
                            <a:srgbClr val="000000"/>
                          </a:solidFill>
                          <a:latin typeface="Calibri"/>
                        </a:rPr>
                        <a:t>electricity</a:t>
                      </a:r>
                      <a:endParaRPr lang="en-US" sz="1400" b="0" i="0" u="none" strike="noStrike" dirty="0">
                        <a:solidFill>
                          <a:srgbClr val="000000"/>
                        </a:solidFill>
                        <a:latin typeface="Calibri"/>
                      </a:endParaRP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   </a:t>
                      </a:r>
                    </a:p>
                  </a:txBody>
                  <a:tcPr marL="7620" marR="7620" marT="7620" marB="0" anchor="b"/>
                </a:tc>
                <a:tc>
                  <a:txBody>
                    <a:bodyPr/>
                    <a:lstStyle/>
                    <a:p>
                      <a:pPr algn="ctr" fontAlgn="b"/>
                      <a:r>
                        <a:rPr lang="en-US" sz="1400" b="0" i="0" u="none" strike="noStrike" dirty="0">
                          <a:solidFill>
                            <a:srgbClr val="000000"/>
                          </a:solidFill>
                          <a:latin typeface="Calibri"/>
                        </a:rPr>
                        <a:t>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1,408 </a:t>
                      </a:r>
                    </a:p>
                  </a:txBody>
                  <a:tcPr marL="7620" marR="7620" marT="7620" marB="0" anchor="b"/>
                </a:tc>
                <a:tc>
                  <a:txBody>
                    <a:bodyPr/>
                    <a:lstStyle/>
                    <a:p>
                      <a:pPr algn="ctr" fontAlgn="b"/>
                      <a:r>
                        <a:rPr lang="en-US" sz="1400" b="0" i="0" u="none" strike="noStrike" dirty="0">
                          <a:solidFill>
                            <a:srgbClr val="000000"/>
                          </a:solidFill>
                          <a:latin typeface="Calibri"/>
                        </a:rPr>
                        <a:t> $ </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1,126 </a:t>
                      </a:r>
                    </a:p>
                  </a:txBody>
                  <a:tcPr marL="7620" marR="7620" marT="7620" marB="0" anchor="b"/>
                </a:tc>
              </a:tr>
              <a:tr h="370840">
                <a:tc>
                  <a:txBody>
                    <a:bodyPr/>
                    <a:lstStyle/>
                    <a:p>
                      <a:pPr algn="ctr" fontAlgn="b"/>
                      <a:endParaRPr lang="en-US" sz="1400" b="0" i="0" u="none" strike="noStrike">
                        <a:solidFill>
                          <a:srgbClr val="000000"/>
                        </a:solidFill>
                        <a:latin typeface="Calibri"/>
                      </a:endParaRPr>
                    </a:p>
                  </a:txBody>
                  <a:tcPr marL="7620" marR="7620" marT="7620" marB="0" anchor="b"/>
                </a:tc>
                <a:tc>
                  <a:txBody>
                    <a:bodyPr/>
                    <a:lstStyle/>
                    <a:p>
                      <a:pPr algn="ctr" fontAlgn="b"/>
                      <a:r>
                        <a:rPr lang="en-US" sz="1400" b="0" i="0" u="none" strike="noStrike" dirty="0" smtClean="0">
                          <a:solidFill>
                            <a:srgbClr val="000000"/>
                          </a:solidFill>
                          <a:latin typeface="Calibri"/>
                        </a:rPr>
                        <a:t>   80 </a:t>
                      </a:r>
                      <a:r>
                        <a:rPr lang="en-US" sz="1400" b="0" i="0" u="none" strike="noStrike" dirty="0">
                          <a:solidFill>
                            <a:srgbClr val="000000"/>
                          </a:solidFill>
                          <a:latin typeface="Calibri"/>
                        </a:rPr>
                        <a:t>miles/day </a:t>
                      </a:r>
                      <a:endParaRPr lang="en-US" sz="1400" b="0" i="0" u="none" strike="noStrike" dirty="0" smtClean="0">
                        <a:solidFill>
                          <a:srgbClr val="000000"/>
                        </a:solidFill>
                        <a:latin typeface="Calibri"/>
                      </a:endParaRPr>
                    </a:p>
                    <a:p>
                      <a:pPr algn="ctr" fontAlgn="b"/>
                      <a:r>
                        <a:rPr lang="en-US" sz="1400" b="0" i="0" u="none" strike="noStrike" dirty="0" smtClean="0">
                          <a:solidFill>
                            <a:srgbClr val="000000"/>
                          </a:solidFill>
                          <a:latin typeface="Calibri"/>
                        </a:rPr>
                        <a:t>all </a:t>
                      </a:r>
                      <a:r>
                        <a:rPr lang="en-US" sz="1400" b="0" i="0" u="none" strike="noStrike" dirty="0">
                          <a:solidFill>
                            <a:srgbClr val="000000"/>
                          </a:solidFill>
                          <a:latin typeface="Calibri"/>
                        </a:rPr>
                        <a:t>gasoline</a:t>
                      </a:r>
                    </a:p>
                  </a:txBody>
                  <a:tcPr marL="7620" marR="7620" marT="7620" marB="0" anchor="b"/>
                </a:tc>
                <a:tc>
                  <a:txBody>
                    <a:bodyPr/>
                    <a:lstStyle/>
                    <a:p>
                      <a:pPr algn="ctr" fontAlgn="b"/>
                      <a:r>
                        <a:rPr lang="en-US" sz="1400" b="0" i="0" u="none" strike="noStrike" dirty="0" smtClean="0">
                          <a:solidFill>
                            <a:srgbClr val="000000"/>
                          </a:solidFill>
                          <a:latin typeface="Calibri"/>
                        </a:rPr>
                        <a:t>   80 </a:t>
                      </a:r>
                      <a:r>
                        <a:rPr lang="en-US" sz="1400" b="0" i="0" u="none" strike="noStrike" dirty="0">
                          <a:solidFill>
                            <a:srgbClr val="000000"/>
                          </a:solidFill>
                          <a:latin typeface="Calibri"/>
                        </a:rPr>
                        <a:t>miles/day </a:t>
                      </a:r>
                      <a:endParaRPr lang="en-US" sz="1400" b="0" i="0" u="none" strike="noStrike" dirty="0" smtClean="0">
                        <a:solidFill>
                          <a:srgbClr val="000000"/>
                        </a:solidFill>
                        <a:latin typeface="Calibri"/>
                      </a:endParaRPr>
                    </a:p>
                    <a:p>
                      <a:pPr algn="ctr" fontAlgn="b"/>
                      <a:r>
                        <a:rPr lang="en-US" sz="1400" b="0" i="0" u="none" strike="noStrike" dirty="0" smtClean="0">
                          <a:solidFill>
                            <a:srgbClr val="000000"/>
                          </a:solidFill>
                          <a:latin typeface="Calibri"/>
                        </a:rPr>
                        <a:t>all </a:t>
                      </a:r>
                      <a:r>
                        <a:rPr lang="en-US" sz="1400" b="0" i="0" u="none" strike="noStrike" dirty="0">
                          <a:solidFill>
                            <a:srgbClr val="000000"/>
                          </a:solidFill>
                          <a:latin typeface="Calibri"/>
                        </a:rPr>
                        <a:t>electric</a:t>
                      </a:r>
                    </a:p>
                  </a:txBody>
                  <a:tcPr marL="7620" marR="7620" marT="7620" marB="0" anchor="b"/>
                </a:tc>
                <a:tc>
                  <a:txBody>
                    <a:bodyPr/>
                    <a:lstStyle/>
                    <a:p>
                      <a:pPr algn="ctr" fontAlgn="b"/>
                      <a:r>
                        <a:rPr lang="en-US" sz="1400" b="0" i="0" u="none" strike="noStrike" dirty="0" smtClean="0">
                          <a:solidFill>
                            <a:srgbClr val="000000"/>
                          </a:solidFill>
                          <a:latin typeface="Calibri"/>
                        </a:rPr>
                        <a:t>   First 40 </a:t>
                      </a:r>
                      <a:r>
                        <a:rPr lang="en-US" sz="1400" b="0" i="0" u="none" strike="noStrike" dirty="0">
                          <a:solidFill>
                            <a:srgbClr val="000000"/>
                          </a:solidFill>
                          <a:latin typeface="Calibri"/>
                        </a:rPr>
                        <a:t>miles /day electric </a:t>
                      </a:r>
                      <a:endParaRPr lang="en-US" sz="1400" b="0" i="0" u="none" strike="noStrike" dirty="0" smtClean="0">
                        <a:solidFill>
                          <a:srgbClr val="000000"/>
                        </a:solidFill>
                        <a:latin typeface="Calibri"/>
                      </a:endParaRPr>
                    </a:p>
                    <a:p>
                      <a:pPr algn="ctr" fontAlgn="b"/>
                      <a:r>
                        <a:rPr lang="en-US" sz="1400" b="0" i="0" u="none" strike="noStrike" dirty="0" smtClean="0">
                          <a:solidFill>
                            <a:srgbClr val="000000"/>
                          </a:solidFill>
                          <a:latin typeface="Calibri"/>
                        </a:rPr>
                        <a:t>   40 </a:t>
                      </a:r>
                      <a:r>
                        <a:rPr lang="en-US" sz="1400" b="0" i="0" u="none" strike="noStrike" dirty="0">
                          <a:solidFill>
                            <a:srgbClr val="000000"/>
                          </a:solidFill>
                          <a:latin typeface="Calibri"/>
                        </a:rPr>
                        <a:t>miles/day gas</a:t>
                      </a:r>
                    </a:p>
                  </a:txBody>
                  <a:tcPr marL="7620" marR="7620" marT="7620" marB="0" anchor="b"/>
                </a:tc>
              </a:tr>
              <a:tr h="162560">
                <a:tc>
                  <a:txBody>
                    <a:bodyPr/>
                    <a:lstStyle/>
                    <a:p>
                      <a:pPr algn="l" fontAlgn="b"/>
                      <a:endParaRPr lang="en-US" sz="1400" b="0" i="0" u="none" strike="noStrike" dirty="0">
                        <a:solidFill>
                          <a:srgbClr val="000000"/>
                        </a:solidFill>
                        <a:latin typeface="Calibri"/>
                      </a:endParaRPr>
                    </a:p>
                  </a:txBody>
                  <a:tcPr marL="7620" marR="7620" marT="7620" marB="0" anchor="b"/>
                </a:tc>
                <a:tc>
                  <a:txBody>
                    <a:bodyPr/>
                    <a:lstStyle/>
                    <a:p>
                      <a:pPr algn="l" fontAlgn="b"/>
                      <a:r>
                        <a:rPr lang="en-US" sz="1400" b="0" i="0" u="none" strike="noStrike">
                          <a:solidFill>
                            <a:srgbClr val="000000"/>
                          </a:solidFill>
                          <a:latin typeface="Calibri"/>
                        </a:rPr>
                        <a:t> </a:t>
                      </a:r>
                    </a:p>
                  </a:txBody>
                  <a:tcPr marL="7620" marR="7620" marT="7620" marB="0" anchor="b"/>
                </a:tc>
                <a:tc>
                  <a:txBody>
                    <a:bodyPr/>
                    <a:lstStyle/>
                    <a:p>
                      <a:pPr algn="l" fontAlgn="b"/>
                      <a:r>
                        <a:rPr lang="en-US" sz="1400" b="0" i="0" u="none" strike="noStrike">
                          <a:solidFill>
                            <a:srgbClr val="000000"/>
                          </a:solidFill>
                          <a:latin typeface="Calibri"/>
                        </a:rPr>
                        <a:t> </a:t>
                      </a:r>
                    </a:p>
                  </a:txBody>
                  <a:tcPr marL="7620" marR="7620" marT="7620" marB="0" anchor="b"/>
                </a:tc>
                <a:tc>
                  <a:txBody>
                    <a:bodyPr/>
                    <a:lstStyle/>
                    <a:p>
                      <a:pPr algn="l" fontAlgn="b"/>
                      <a:r>
                        <a:rPr lang="en-US" sz="1400" b="0" i="0" u="none" strike="noStrike" dirty="0">
                          <a:solidFill>
                            <a:srgbClr val="000000"/>
                          </a:solidFill>
                          <a:latin typeface="Calibri"/>
                        </a:rPr>
                        <a:t> </a:t>
                      </a:r>
                    </a:p>
                  </a:txBody>
                  <a:tcPr marL="7620" marR="7620" marT="7620" marB="0" anchor="b"/>
                </a:tc>
              </a:tr>
              <a:tr h="29210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a:rPr>
                        <a:t>NET COST</a:t>
                      </a:r>
                      <a:endParaRPr lang="en-US" sz="1400" b="0" i="0" u="none" strike="noStrike" dirty="0">
                        <a:solidFill>
                          <a:srgbClr val="000000"/>
                        </a:solidFill>
                        <a:latin typeface="Calibri"/>
                      </a:endParaRPr>
                    </a:p>
                  </a:txBody>
                  <a:tcPr marL="7620" marR="7620" marT="7620" marB="0" anchor="b"/>
                </a:tc>
                <a:tc>
                  <a:txBody>
                    <a:bodyPr/>
                    <a:lstStyle/>
                    <a:p>
                      <a:pPr algn="l" fontAlgn="b"/>
                      <a:r>
                        <a:rPr lang="en-US" sz="1400" b="0" i="0" u="none" strike="noStrike">
                          <a:solidFill>
                            <a:srgbClr val="000000"/>
                          </a:solidFill>
                          <a:latin typeface="Calibri"/>
                        </a:rPr>
                        <a:t> </a:t>
                      </a:r>
                    </a:p>
                  </a:txBody>
                  <a:tcPr marL="7620" marR="7620" marT="7620" marB="0" anchor="b"/>
                </a:tc>
                <a:tc>
                  <a:txBody>
                    <a:bodyPr/>
                    <a:lstStyle/>
                    <a:p>
                      <a:pPr algn="l" fontAlgn="b"/>
                      <a:r>
                        <a:rPr lang="en-US" sz="1400" b="0" i="0" u="none" strike="noStrike">
                          <a:solidFill>
                            <a:srgbClr val="000000"/>
                          </a:solidFill>
                          <a:latin typeface="Calibri"/>
                        </a:rPr>
                        <a:t> </a:t>
                      </a:r>
                    </a:p>
                  </a:txBody>
                  <a:tcPr marL="7620" marR="7620" marT="7620" marB="0" anchor="b"/>
                </a:tc>
                <a:tc>
                  <a:txBody>
                    <a:bodyPr/>
                    <a:lstStyle/>
                    <a:p>
                      <a:pPr algn="l" fontAlgn="b"/>
                      <a:r>
                        <a:rPr lang="en-US" sz="1400" b="0" i="0" u="none" strike="noStrike" dirty="0">
                          <a:solidFill>
                            <a:srgbClr val="000000"/>
                          </a:solidFill>
                          <a:latin typeface="Calibri"/>
                        </a:rPr>
                        <a:t> </a:t>
                      </a:r>
                    </a:p>
                  </a:txBody>
                  <a:tcPr marL="7620" marR="7620" marT="7620" marB="0" anchor="b"/>
                </a:tc>
              </a:tr>
              <a:tr h="330200">
                <a:tc>
                  <a:txBody>
                    <a:bodyPr/>
                    <a:lstStyle/>
                    <a:p>
                      <a:pPr algn="l" fontAlgn="b"/>
                      <a:r>
                        <a:rPr lang="en-US" sz="1400" b="1" i="0" u="none" strike="noStrike" dirty="0">
                          <a:solidFill>
                            <a:srgbClr val="000000"/>
                          </a:solidFill>
                          <a:latin typeface="Calibri"/>
                        </a:rPr>
                        <a:t>4 years @ </a:t>
                      </a:r>
                      <a:r>
                        <a:rPr lang="en-US" sz="1400" b="1" i="0" u="none" strike="noStrike" dirty="0" smtClean="0">
                          <a:solidFill>
                            <a:srgbClr val="000000"/>
                          </a:solidFill>
                          <a:latin typeface="Calibri"/>
                        </a:rPr>
                        <a:t>18,000 </a:t>
                      </a:r>
                    </a:p>
                    <a:p>
                      <a:pPr algn="l" fontAlgn="b"/>
                      <a:r>
                        <a:rPr lang="en-US" sz="1400" b="1" i="0" u="none" strike="noStrike" dirty="0" smtClean="0">
                          <a:solidFill>
                            <a:srgbClr val="000000"/>
                          </a:solidFill>
                          <a:latin typeface="Calibri"/>
                        </a:rPr>
                        <a:t>miles </a:t>
                      </a:r>
                      <a:r>
                        <a:rPr lang="en-US" sz="1400" b="1" i="0" u="none" strike="noStrike" dirty="0">
                          <a:solidFill>
                            <a:srgbClr val="000000"/>
                          </a:solidFill>
                          <a:latin typeface="Calibri"/>
                        </a:rPr>
                        <a:t>/year</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29,500 </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18,908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29,266 </a:t>
                      </a:r>
                      <a:endParaRPr lang="en-US" sz="1400" b="1" i="0" u="none" strike="noStrike" dirty="0">
                        <a:solidFill>
                          <a:srgbClr val="000000"/>
                        </a:solidFill>
                        <a:latin typeface="Calibri"/>
                      </a:endParaRPr>
                    </a:p>
                  </a:txBody>
                  <a:tcPr marL="7620" marR="7620" marT="7620" marB="0" anchor="b"/>
                </a:tc>
              </a:tr>
              <a:tr h="370840">
                <a:tc>
                  <a:txBody>
                    <a:bodyPr/>
                    <a:lstStyle/>
                    <a:p>
                      <a:pPr algn="l" fontAlgn="b"/>
                      <a:r>
                        <a:rPr lang="en-US" sz="1400" b="0" i="0" u="none" strike="noStrike" dirty="0">
                          <a:solidFill>
                            <a:srgbClr val="000000"/>
                          </a:solidFill>
                          <a:latin typeface="Calibri"/>
                        </a:rPr>
                        <a:t> 4 years  @12,000 miles/year</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25,500 </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18,439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27,511 </a:t>
                      </a:r>
                      <a:endParaRPr lang="en-US" sz="1400" b="1" i="0" u="none" strike="noStrike" dirty="0">
                        <a:solidFill>
                          <a:srgbClr val="000000"/>
                        </a:solidFill>
                        <a:latin typeface="Calibri"/>
                      </a:endParaRPr>
                    </a:p>
                  </a:txBody>
                  <a:tcPr marL="7620" marR="7620" marT="7620" marB="0" anchor="b"/>
                </a:tc>
              </a:tr>
              <a:tr h="370840">
                <a:tc>
                  <a:txBody>
                    <a:bodyPr/>
                    <a:lstStyle/>
                    <a:p>
                      <a:pPr algn="l" fontAlgn="b"/>
                      <a:r>
                        <a:rPr lang="en-US" sz="1400" b="0" i="0" u="none" strike="noStrike">
                          <a:solidFill>
                            <a:srgbClr val="000000"/>
                          </a:solidFill>
                          <a:latin typeface="Calibri"/>
                        </a:rPr>
                        <a:t>10 years  @12,000 miles/year</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49,347 </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32,377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46,400 </a:t>
                      </a:r>
                      <a:endParaRPr lang="en-US" sz="1400" b="1" i="0" u="none" strike="noStrike" dirty="0">
                        <a:solidFill>
                          <a:srgbClr val="000000"/>
                        </a:solidFill>
                        <a:latin typeface="Calibri"/>
                      </a:endParaRPr>
                    </a:p>
                  </a:txBody>
                  <a:tcPr marL="7620" marR="7620" marT="7620" marB="0" anchor="b"/>
                </a:tc>
              </a:tr>
              <a:tr h="370840">
                <a:tc>
                  <a:txBody>
                    <a:bodyPr/>
                    <a:lstStyle/>
                    <a:p>
                      <a:pPr algn="l" fontAlgn="b"/>
                      <a:r>
                        <a:rPr lang="en-US" sz="1400" b="1" i="0" u="none" strike="noStrike">
                          <a:solidFill>
                            <a:srgbClr val="000000"/>
                          </a:solidFill>
                          <a:latin typeface="Calibri"/>
                        </a:rPr>
                        <a:t>10 years @ 18,000 miles/year</a:t>
                      </a:r>
                    </a:p>
                  </a:txBody>
                  <a:tcPr marL="7620" marR="7620" marT="7620" marB="0" anchor="b"/>
                </a:tc>
                <a:tc>
                  <a:txBody>
                    <a:bodyPr/>
                    <a:lstStyle/>
                    <a:p>
                      <a:pPr algn="ctr" fontAlgn="b"/>
                      <a:r>
                        <a:rPr lang="en-US" sz="1400" b="1" i="0" u="none" strike="noStrike" dirty="0">
                          <a:solidFill>
                            <a:srgbClr val="000000"/>
                          </a:solidFill>
                          <a:latin typeface="Calibri"/>
                        </a:rPr>
                        <a:t> </a:t>
                      </a:r>
                      <a:r>
                        <a:rPr lang="en-US" sz="1400" b="1" i="0" u="none" strike="noStrike" dirty="0" smtClean="0">
                          <a:solidFill>
                            <a:srgbClr val="000000"/>
                          </a:solidFill>
                          <a:latin typeface="Calibri"/>
                        </a:rPr>
                        <a:t>$  </a:t>
                      </a:r>
                      <a:r>
                        <a:rPr lang="en-US" sz="1400" b="1" i="0" u="none" strike="noStrike" dirty="0">
                          <a:solidFill>
                            <a:srgbClr val="000000"/>
                          </a:solidFill>
                          <a:latin typeface="Calibri"/>
                        </a:rPr>
                        <a:t>57,000 </a:t>
                      </a: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32,020 </a:t>
                      </a:r>
                      <a:endParaRPr lang="en-US" sz="1400" b="1" i="0" u="none" strike="noStrike" dirty="0">
                        <a:solidFill>
                          <a:srgbClr val="000000"/>
                        </a:solidFill>
                        <a:latin typeface="Calibri"/>
                      </a:endParaRPr>
                    </a:p>
                  </a:txBody>
                  <a:tcPr marL="7620" marR="7620" marT="7620" marB="0" anchor="b"/>
                </a:tc>
                <a:tc>
                  <a:txBody>
                    <a:bodyPr/>
                    <a:lstStyle/>
                    <a:p>
                      <a:pPr algn="ctr" fontAlgn="b"/>
                      <a:r>
                        <a:rPr lang="en-US" sz="1400" b="1" i="0" u="none" strike="noStrike" dirty="0">
                          <a:solidFill>
                            <a:srgbClr val="000000"/>
                          </a:solidFill>
                          <a:latin typeface="Calibri"/>
                        </a:rPr>
                        <a:t> $  </a:t>
                      </a:r>
                      <a:r>
                        <a:rPr lang="en-US" sz="1400" b="1" i="0" u="none" strike="noStrike" dirty="0" smtClean="0">
                          <a:solidFill>
                            <a:srgbClr val="000000"/>
                          </a:solidFill>
                          <a:latin typeface="Calibri"/>
                        </a:rPr>
                        <a:t> 52,666 </a:t>
                      </a:r>
                      <a:endParaRPr lang="en-US" sz="1400" b="1" i="0" u="none" strike="noStrike" dirty="0">
                        <a:solidFill>
                          <a:srgbClr val="000000"/>
                        </a:solidFill>
                        <a:latin typeface="Calibri"/>
                      </a:endParaRPr>
                    </a:p>
                  </a:txBody>
                  <a:tcPr marL="7620" marR="7620" marT="7620" marB="0" anchor="b"/>
                </a:tc>
              </a:tr>
            </a:tbl>
          </a:graphicData>
        </a:graphic>
      </p:graphicFrame>
      <p:sp>
        <p:nvSpPr>
          <p:cNvPr id="4" name="Title 1"/>
          <p:cNvSpPr txBox="1">
            <a:spLocks/>
          </p:cNvSpPr>
          <p:nvPr/>
        </p:nvSpPr>
        <p:spPr>
          <a:xfrm>
            <a:off x="685800" y="228600"/>
            <a:ext cx="7467600" cy="1143000"/>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2">
                    <a:lumMod val="60000"/>
                    <a:lumOff val="40000"/>
                  </a:schemeClr>
                </a:solidFill>
                <a:effectLst/>
                <a:uLnTx/>
                <a:uFillTx/>
                <a:latin typeface="+mj-lt"/>
                <a:ea typeface="ＭＳ Ｐゴシック" charset="0"/>
                <a:cs typeface="ＭＳ Ｐゴシック" charset="0"/>
              </a:rPr>
              <a:t>EV Fleet Economics</a:t>
            </a:r>
            <a:endParaRPr kumimoji="0" lang="en-US" sz="4400" b="0" i="0" u="none" strike="noStrike" kern="1200" cap="none" spc="0" normalizeH="0" baseline="0" noProof="0" dirty="0">
              <a:ln>
                <a:noFill/>
              </a:ln>
              <a:solidFill>
                <a:schemeClr val="tx2">
                  <a:lumMod val="60000"/>
                  <a:lumOff val="40000"/>
                </a:schemeClr>
              </a:solidFill>
              <a:effectLst/>
              <a:uLnTx/>
              <a:uFillTx/>
              <a:latin typeface="+mj-lt"/>
              <a:ea typeface="ＭＳ Ｐゴシック" charset="0"/>
              <a:cs typeface="ＭＳ Ｐゴシック" charset="0"/>
            </a:endParaRPr>
          </a:p>
        </p:txBody>
      </p:sp>
      <p:sp>
        <p:nvSpPr>
          <p:cNvPr id="5" name="TextBox 4"/>
          <p:cNvSpPr txBox="1"/>
          <p:nvPr/>
        </p:nvSpPr>
        <p:spPr>
          <a:xfrm>
            <a:off x="7162800" y="1524000"/>
            <a:ext cx="1828800" cy="4031873"/>
          </a:xfrm>
          <a:prstGeom prst="rect">
            <a:avLst/>
          </a:prstGeom>
          <a:noFill/>
        </p:spPr>
        <p:txBody>
          <a:bodyPr wrap="square" rtlCol="0">
            <a:spAutoFit/>
          </a:bodyPr>
          <a:lstStyle/>
          <a:p>
            <a:r>
              <a:rPr lang="en-US" b="1" dirty="0" smtClean="0"/>
              <a:t>Assumptions</a:t>
            </a:r>
            <a:r>
              <a:rPr lang="en-US" dirty="0" smtClean="0"/>
              <a:t> </a:t>
            </a:r>
          </a:p>
          <a:p>
            <a:endParaRPr lang="en-US" sz="1400" dirty="0" smtClean="0"/>
          </a:p>
          <a:p>
            <a:r>
              <a:rPr lang="en-US" sz="1400" dirty="0" smtClean="0"/>
              <a:t>18000 miles/year</a:t>
            </a:r>
          </a:p>
          <a:p>
            <a:r>
              <a:rPr lang="en-US" sz="1400" dirty="0" smtClean="0"/>
              <a:t>80 miles/220 days</a:t>
            </a:r>
          </a:p>
          <a:p>
            <a:endParaRPr lang="en-US" sz="1400" dirty="0" smtClean="0"/>
          </a:p>
          <a:p>
            <a:r>
              <a:rPr lang="en-US" sz="1400" dirty="0" smtClean="0"/>
              <a:t> 24 miles/gallon </a:t>
            </a:r>
          </a:p>
          <a:p>
            <a:endParaRPr lang="en-US" sz="1400" dirty="0" smtClean="0"/>
          </a:p>
          <a:p>
            <a:r>
              <a:rPr lang="en-US" sz="1400" dirty="0" smtClean="0"/>
              <a:t>$4/ gallon gasoline</a:t>
            </a:r>
          </a:p>
          <a:p>
            <a:endParaRPr lang="en-US" sz="1400" dirty="0" smtClean="0"/>
          </a:p>
          <a:p>
            <a:r>
              <a:rPr lang="en-US" sz="1400" dirty="0" smtClean="0"/>
              <a:t> $.08 kWh electricity </a:t>
            </a:r>
          </a:p>
          <a:p>
            <a:endParaRPr lang="en-US" sz="1400" dirty="0" smtClean="0"/>
          </a:p>
          <a:p>
            <a:endParaRPr lang="en-US" sz="1400" dirty="0" smtClean="0"/>
          </a:p>
          <a:p>
            <a:r>
              <a:rPr lang="en-US" sz="1400" dirty="0" smtClean="0"/>
              <a:t>12000 Miles /year</a:t>
            </a:r>
          </a:p>
          <a:p>
            <a:r>
              <a:rPr lang="en-US" sz="1400" dirty="0" smtClean="0"/>
              <a:t>60 miles/220 days </a:t>
            </a:r>
          </a:p>
          <a:p>
            <a:endParaRPr lang="en-US" sz="1400" dirty="0" smtClean="0"/>
          </a:p>
          <a:p>
            <a:r>
              <a:rPr lang="en-US" sz="1400" dirty="0" smtClean="0">
                <a:solidFill>
                  <a:srgbClr val="FF0000"/>
                </a:solidFill>
              </a:rPr>
              <a:t>Does not include charger costs.</a:t>
            </a:r>
          </a:p>
          <a:p>
            <a:endParaRPr lang="en-US" sz="1400"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2944</TotalTime>
  <Words>2579</Words>
  <Application>Microsoft Office PowerPoint</Application>
  <PresentationFormat>On-screen Show (4:3)</PresentationFormat>
  <Paragraphs>572</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2SHB 1481  (2009) Electric Vehicle Bill</vt:lpstr>
      <vt:lpstr>2SHB 1481  (2009)  Regarding Electric Vehicles</vt:lpstr>
      <vt:lpstr>Slide 5</vt:lpstr>
      <vt:lpstr>Slide 6</vt:lpstr>
      <vt:lpstr>Slide 7</vt:lpstr>
      <vt:lpstr>Slide 8</vt:lpstr>
      <vt:lpstr>Slide 9</vt:lpstr>
      <vt:lpstr>2SHB 1481 Laws of 2009 Regarding Electric Vehicles</vt:lpstr>
      <vt:lpstr>Charging EV Batteries </vt:lpstr>
      <vt:lpstr>Charging EV Batteries </vt:lpstr>
      <vt:lpstr>EV Charging Rates</vt:lpstr>
      <vt:lpstr>Charging EV Batteries </vt:lpstr>
      <vt:lpstr>Slide 15</vt:lpstr>
      <vt:lpstr>2SHB 1481 Laws of 2009 </vt:lpstr>
      <vt:lpstr> </vt:lpstr>
      <vt:lpstr>EV Sign Standards</vt:lpstr>
      <vt:lpstr>Design Standards</vt:lpstr>
      <vt:lpstr>Slide 20</vt:lpstr>
      <vt:lpstr>Slide 21</vt:lpstr>
      <vt:lpstr>2SHB 1481 Laws of 2009  </vt:lpstr>
      <vt:lpstr>Slide 23</vt:lpstr>
      <vt:lpstr>Slide 24</vt:lpstr>
      <vt:lpstr>Slide 25</vt:lpstr>
      <vt:lpstr>Slide 26</vt:lpstr>
      <vt:lpstr>Slide 27</vt:lpstr>
      <vt:lpstr>Slide 28</vt:lpstr>
      <vt:lpstr> Summary: Types of Electric Vehicles</vt:lpstr>
      <vt:lpstr>Slide 30</vt:lpstr>
    </vt:vector>
  </TitlesOfParts>
  <Company>CTED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Vehicles  and Your Local Code</dc:title>
  <dc:creator>AnneF</dc:creator>
  <cp:lastModifiedBy>AnneF</cp:lastModifiedBy>
  <cp:revision>261</cp:revision>
  <dcterms:created xsi:type="dcterms:W3CDTF">2010-09-08T20:19:11Z</dcterms:created>
  <dcterms:modified xsi:type="dcterms:W3CDTF">2011-08-11T22:59:35Z</dcterms:modified>
</cp:coreProperties>
</file>